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408" r:id="rId3"/>
    <p:sldId id="374" r:id="rId4"/>
    <p:sldId id="375" r:id="rId5"/>
    <p:sldId id="372" r:id="rId6"/>
    <p:sldId id="373" r:id="rId7"/>
    <p:sldId id="3173" r:id="rId8"/>
    <p:sldId id="389" r:id="rId9"/>
    <p:sldId id="409" r:id="rId10"/>
    <p:sldId id="410" r:id="rId11"/>
    <p:sldId id="393" r:id="rId12"/>
    <p:sldId id="394" r:id="rId13"/>
    <p:sldId id="395" r:id="rId14"/>
    <p:sldId id="3172" r:id="rId15"/>
    <p:sldId id="391" r:id="rId16"/>
    <p:sldId id="392" r:id="rId17"/>
    <p:sldId id="378" r:id="rId18"/>
    <p:sldId id="365" r:id="rId19"/>
    <p:sldId id="412" r:id="rId20"/>
    <p:sldId id="381" r:id="rId21"/>
    <p:sldId id="385" r:id="rId22"/>
  </p:sldIdLst>
  <p:sldSz cx="17348200" cy="9753600"/>
  <p:notesSz cx="17348200" cy="97536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FF"/>
    <a:srgbClr val="FFB7B7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88089" autoAdjust="0"/>
  </p:normalViewPr>
  <p:slideViewPr>
    <p:cSldViewPr>
      <p:cViewPr varScale="1">
        <p:scale>
          <a:sx n="43" d="100"/>
          <a:sy n="43" d="100"/>
        </p:scale>
        <p:origin x="1004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Arkusz_programu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09436320459943"/>
          <c:y val="3.313985100059004E-2"/>
          <c:w val="0.62926196725409322"/>
          <c:h val="0.866305789597649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Ciepłownictwo!$C$21</c:f>
              <c:strCache>
                <c:ptCount val="1"/>
                <c:pt idx="0">
                  <c:v>Węgiel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Ciepłownictwo!$D$20:$E$20</c:f>
              <c:numCache>
                <c:formatCode>General</c:formatCode>
                <c:ptCount val="2"/>
                <c:pt idx="0">
                  <c:v>2016</c:v>
                </c:pt>
                <c:pt idx="1">
                  <c:v>2050</c:v>
                </c:pt>
              </c:numCache>
            </c:numRef>
          </c:cat>
          <c:val>
            <c:numRef>
              <c:f>Ciepłownictwo!$D$21:$E$21</c:f>
              <c:numCache>
                <c:formatCode>General</c:formatCode>
                <c:ptCount val="2"/>
                <c:pt idx="0" formatCode="0">
                  <c:v>52.916666666666664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F-4D1A-9955-E2FBD0256A88}"/>
            </c:ext>
          </c:extLst>
        </c:ser>
        <c:ser>
          <c:idx val="1"/>
          <c:order val="1"/>
          <c:tx>
            <c:strRef>
              <c:f>Ciepłownictwo!$C$22</c:f>
              <c:strCache>
                <c:ptCount val="1"/>
                <c:pt idx="0">
                  <c:v>Olej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Ciepłownictwo!$D$20:$E$20</c:f>
              <c:numCache>
                <c:formatCode>General</c:formatCode>
                <c:ptCount val="2"/>
                <c:pt idx="0">
                  <c:v>2016</c:v>
                </c:pt>
                <c:pt idx="1">
                  <c:v>2050</c:v>
                </c:pt>
              </c:numCache>
            </c:numRef>
          </c:cat>
          <c:val>
            <c:numRef>
              <c:f>Ciepłownictwo!$D$22:$E$22</c:f>
              <c:numCache>
                <c:formatCode>General</c:formatCode>
                <c:ptCount val="2"/>
                <c:pt idx="0" formatCode="0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7F-4D1A-9955-E2FBD0256A88}"/>
            </c:ext>
          </c:extLst>
        </c:ser>
        <c:ser>
          <c:idx val="2"/>
          <c:order val="2"/>
          <c:tx>
            <c:strRef>
              <c:f>Ciepłownictwo!$C$23</c:f>
              <c:strCache>
                <c:ptCount val="1"/>
                <c:pt idx="0">
                  <c:v>En. odpadowa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Ciepłownictwo!$D$20:$E$20</c:f>
              <c:numCache>
                <c:formatCode>General</c:formatCode>
                <c:ptCount val="2"/>
                <c:pt idx="0">
                  <c:v>2016</c:v>
                </c:pt>
                <c:pt idx="1">
                  <c:v>2050</c:v>
                </c:pt>
              </c:numCache>
            </c:numRef>
          </c:cat>
          <c:val>
            <c:numRef>
              <c:f>Ciepłownictwo!$D$23:$E$23</c:f>
              <c:numCache>
                <c:formatCode>General</c:formatCode>
                <c:ptCount val="2"/>
                <c:pt idx="0" formatCode="0">
                  <c:v>0.55555555555555558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7F-4D1A-9955-E2FBD0256A88}"/>
            </c:ext>
          </c:extLst>
        </c:ser>
        <c:ser>
          <c:idx val="3"/>
          <c:order val="3"/>
          <c:tx>
            <c:strRef>
              <c:f>Ciepłownictwo!$C$24</c:f>
              <c:strCache>
                <c:ptCount val="1"/>
                <c:pt idx="0">
                  <c:v>Gaz / H2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Ciepłownictwo!$D$20:$E$20</c:f>
              <c:numCache>
                <c:formatCode>General</c:formatCode>
                <c:ptCount val="2"/>
                <c:pt idx="0">
                  <c:v>2016</c:v>
                </c:pt>
                <c:pt idx="1">
                  <c:v>2050</c:v>
                </c:pt>
              </c:numCache>
            </c:numRef>
          </c:cat>
          <c:val>
            <c:numRef>
              <c:f>Ciepłownictwo!$D$24:$E$24</c:f>
              <c:numCache>
                <c:formatCode>General</c:formatCode>
                <c:ptCount val="2"/>
                <c:pt idx="0" formatCode="0">
                  <c:v>7.166666666666667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7F-4D1A-9955-E2FBD0256A88}"/>
            </c:ext>
          </c:extLst>
        </c:ser>
        <c:ser>
          <c:idx val="4"/>
          <c:order val="4"/>
          <c:tx>
            <c:strRef>
              <c:f>Ciepłownictwo!$C$25</c:f>
              <c:strCache>
                <c:ptCount val="1"/>
                <c:pt idx="0">
                  <c:v>Biomasa &amp; biogaz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Ciepłownictwo!$D$20:$E$20</c:f>
              <c:numCache>
                <c:formatCode>General</c:formatCode>
                <c:ptCount val="2"/>
                <c:pt idx="0">
                  <c:v>2016</c:v>
                </c:pt>
                <c:pt idx="1">
                  <c:v>2050</c:v>
                </c:pt>
              </c:numCache>
            </c:numRef>
          </c:cat>
          <c:val>
            <c:numRef>
              <c:f>Ciepłownictwo!$D$25:$E$25</c:f>
              <c:numCache>
                <c:formatCode>General</c:formatCode>
                <c:ptCount val="2"/>
                <c:pt idx="0" formatCode="0">
                  <c:v>4.8888888888888893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7F-4D1A-9955-E2FBD0256A88}"/>
            </c:ext>
          </c:extLst>
        </c:ser>
        <c:ser>
          <c:idx val="5"/>
          <c:order val="5"/>
          <c:tx>
            <c:strRef>
              <c:f>Ciepłownictwo!$C$26</c:f>
              <c:strCache>
                <c:ptCount val="1"/>
                <c:pt idx="0">
                  <c:v>Kol. słoneczne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Ciepłownictwo!$D$20:$E$20</c:f>
              <c:numCache>
                <c:formatCode>General</c:formatCode>
                <c:ptCount val="2"/>
                <c:pt idx="0">
                  <c:v>2016</c:v>
                </c:pt>
                <c:pt idx="1">
                  <c:v>2050</c:v>
                </c:pt>
              </c:numCache>
            </c:numRef>
          </c:cat>
          <c:val>
            <c:numRef>
              <c:f>Ciepłownictwo!$D$26:$E$26</c:f>
              <c:numCache>
                <c:formatCode>General</c:formatCode>
                <c:ptCount val="2"/>
                <c:pt idx="0" formatCode="0">
                  <c:v>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7F-4D1A-9955-E2FBD0256A88}"/>
            </c:ext>
          </c:extLst>
        </c:ser>
        <c:ser>
          <c:idx val="6"/>
          <c:order val="6"/>
          <c:tx>
            <c:strRef>
              <c:f>Ciepłownictwo!$C$27</c:f>
              <c:strCache>
                <c:ptCount val="1"/>
                <c:pt idx="0">
                  <c:v>Pompy ciepła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Ciepłownictwo!$D$20:$E$20</c:f>
              <c:numCache>
                <c:formatCode>General</c:formatCode>
                <c:ptCount val="2"/>
                <c:pt idx="0">
                  <c:v>2016</c:v>
                </c:pt>
                <c:pt idx="1">
                  <c:v>2050</c:v>
                </c:pt>
              </c:numCache>
            </c:numRef>
          </c:cat>
          <c:val>
            <c:numRef>
              <c:f>Ciepłownictwo!$D$27:$E$27</c:f>
              <c:numCache>
                <c:formatCode>General</c:formatCode>
                <c:ptCount val="2"/>
                <c:pt idx="0" formatCode="0">
                  <c:v>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7F-4D1A-9955-E2FBD0256A88}"/>
            </c:ext>
          </c:extLst>
        </c:ser>
        <c:ser>
          <c:idx val="7"/>
          <c:order val="7"/>
          <c:tx>
            <c:strRef>
              <c:f>Ciepłownictwo!$C$28</c:f>
              <c:strCache>
                <c:ptCount val="1"/>
                <c:pt idx="0">
                  <c:v>Geotermia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Ciepłownictwo!$D$20:$E$20</c:f>
              <c:numCache>
                <c:formatCode>General</c:formatCode>
                <c:ptCount val="2"/>
                <c:pt idx="0">
                  <c:v>2016</c:v>
                </c:pt>
                <c:pt idx="1">
                  <c:v>2050</c:v>
                </c:pt>
              </c:numCache>
            </c:numRef>
          </c:cat>
          <c:val>
            <c:numRef>
              <c:f>Ciepłownictwo!$D$28:$E$28</c:f>
              <c:numCache>
                <c:formatCode>General</c:formatCode>
                <c:ptCount val="2"/>
                <c:pt idx="0" formatCode="0">
                  <c:v>0.25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7F-4D1A-9955-E2FBD0256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231232"/>
        <c:axId val="455542440"/>
      </c:barChart>
      <c:catAx>
        <c:axId val="45723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5542440"/>
        <c:crosses val="autoZero"/>
        <c:auto val="1"/>
        <c:lblAlgn val="ctr"/>
        <c:lblOffset val="100"/>
        <c:noMultiLvlLbl val="0"/>
      </c:catAx>
      <c:valAx>
        <c:axId val="455542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TWh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723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75865516810399"/>
          <c:y val="3.6195276354753149E-2"/>
          <c:w val="0.29124134483189601"/>
          <c:h val="0.93955256061717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9826625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93B48-7466-4E0C-8D65-71955BD03B14}" type="datetimeFigureOut">
              <a:rPr lang="pl-PL" smtClean="0"/>
              <a:t>22.09.2021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46750" y="1219200"/>
            <a:ext cx="5854700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735138" y="4694238"/>
            <a:ext cx="1387792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9826625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B9C55-BDA3-4C93-BB8A-02B11E4E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5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9C55-BDA3-4C93-BB8A-02B11E4EEB5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225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9C55-BDA3-4C93-BB8A-02B11E4EEB5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3166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9C55-BDA3-4C93-BB8A-02B11E4EEB5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96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9C55-BDA3-4C93-BB8A-02B11E4EEB5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0624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9C55-BDA3-4C93-BB8A-02B11E4EEB5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725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013" y="742950"/>
            <a:ext cx="6618287" cy="37226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35CA5-7E98-484F-9D08-BE3788C0ED4C}" type="slidenum">
              <a:rPr lang="de-DE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5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9C55-BDA3-4C93-BB8A-02B11E4EEB5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10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9C55-BDA3-4C93-BB8A-02B11E4EEB5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12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9C55-BDA3-4C93-BB8A-02B11E4EEB5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43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9C55-BDA3-4C93-BB8A-02B11E4EEB5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66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9C55-BDA3-4C93-BB8A-02B11E4EEB5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875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9C55-BDA3-4C93-BB8A-02B11E4EEB5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977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9C55-BDA3-4C93-BB8A-02B11E4EEB5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88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9C55-BDA3-4C93-BB8A-02B11E4EEB5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549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1115" y="3023616"/>
            <a:ext cx="1474597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2230" y="5462016"/>
            <a:ext cx="121437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Zilla Slab"/>
                <a:cs typeface="Zilla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D1D1C"/>
                </a:solidFill>
                <a:latin typeface="Lato-Semibold"/>
                <a:cs typeface="Lato-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Zilla Slab"/>
                <a:cs typeface="Zilla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7410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34323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Zilla Slab"/>
                <a:cs typeface="Zilla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499600"/>
            <a:ext cx="17348200" cy="254000"/>
          </a:xfrm>
          <a:custGeom>
            <a:avLst/>
            <a:gdLst/>
            <a:ahLst/>
            <a:cxnLst/>
            <a:rect l="l" t="t" r="r" b="b"/>
            <a:pathLst>
              <a:path w="17348200" h="254000">
                <a:moveTo>
                  <a:pt x="0" y="254000"/>
                </a:moveTo>
                <a:lnTo>
                  <a:pt x="17348200" y="254000"/>
                </a:lnTo>
                <a:lnTo>
                  <a:pt x="173482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90C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0977" y="778678"/>
            <a:ext cx="8366244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cs typeface="Zilla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2336" y="2753420"/>
            <a:ext cx="14823526" cy="4413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1D1D1C"/>
                </a:solidFill>
                <a:latin typeface="Lato-Semibold"/>
                <a:cs typeface="Lato-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8388" y="9070848"/>
            <a:ext cx="555142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410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90704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s://www.wnp.pl/energetyka/jacek-piekacz-vattenfall-wegiel-nie-jest-sexy-zobacz-video,95308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um-energii.eu/p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499600"/>
            <a:ext cx="17348200" cy="254000"/>
          </a:xfrm>
          <a:custGeom>
            <a:avLst/>
            <a:gdLst/>
            <a:ahLst/>
            <a:cxnLst/>
            <a:rect l="l" t="t" r="r" b="b"/>
            <a:pathLst>
              <a:path w="17348200" h="254000">
                <a:moveTo>
                  <a:pt x="0" y="254000"/>
                </a:moveTo>
                <a:lnTo>
                  <a:pt x="17348200" y="254000"/>
                </a:lnTo>
                <a:lnTo>
                  <a:pt x="173482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90C0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b="7497"/>
          <a:stretch/>
        </p:blipFill>
        <p:spPr>
          <a:xfrm>
            <a:off x="0" y="1981199"/>
            <a:ext cx="17367487" cy="62484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88900" y="367759"/>
            <a:ext cx="14693900" cy="14193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54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		Przyszłość ciepłownictwa systemowego w Polsce</a:t>
            </a:r>
          </a:p>
        </p:txBody>
      </p:sp>
      <p:sp>
        <p:nvSpPr>
          <p:cNvPr id="8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287" y="8229600"/>
            <a:ext cx="17348200" cy="14193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		II Konferencja biomasa i paliwa alternatywne w ciepłownictwie</a:t>
            </a:r>
          </a:p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Suwałki</a:t>
            </a:r>
          </a:p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27-28 września, 2021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1"/>
          <p:cNvSpPr txBox="1">
            <a:spLocks/>
          </p:cNvSpPr>
          <p:nvPr/>
        </p:nvSpPr>
        <p:spPr>
          <a:xfrm>
            <a:off x="596900" y="696312"/>
            <a:ext cx="135636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5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Czyste technologie ciepłownicze</a:t>
            </a:r>
          </a:p>
        </p:txBody>
      </p:sp>
      <p:sp>
        <p:nvSpPr>
          <p:cNvPr id="16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466F403-EA69-4CC0-9339-C73E12A09CC5}"/>
              </a:ext>
            </a:extLst>
          </p:cNvPr>
          <p:cNvSpPr txBox="1"/>
          <p:nvPr/>
        </p:nvSpPr>
        <p:spPr>
          <a:xfrm>
            <a:off x="0" y="1964841"/>
            <a:ext cx="8978900" cy="73315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pl-PL" sz="3413" dirty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Technologie zgodne z zasadami taksonomii i polityki środowiskowej instytucji finansujących:</a:t>
            </a:r>
          </a:p>
          <a:p>
            <a:pPr lvl="1"/>
            <a:endParaRPr lang="pl-PL" sz="1500" dirty="0">
              <a:solidFill>
                <a:schemeClr val="bg1">
                  <a:lumMod val="85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Kogeneracja gazowa (biogaz, metan, H2)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1000" dirty="0">
              <a:solidFill>
                <a:schemeClr val="bg1">
                  <a:lumMod val="85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Ciepło odpadowe z procesów technicznych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1000" dirty="0">
              <a:solidFill>
                <a:schemeClr val="bg1">
                  <a:lumMod val="85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Biomasa (spełniająca wymogi środowiskowe)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1000" dirty="0">
              <a:solidFill>
                <a:schemeClr val="bg1">
                  <a:lumMod val="85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Geotermia (głęboka i płytka + pompy ciepła)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1000" dirty="0">
              <a:solidFill>
                <a:schemeClr val="bg1">
                  <a:lumMod val="85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Paliwa alternatywne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1000" dirty="0">
              <a:solidFill>
                <a:schemeClr val="bg1">
                  <a:lumMod val="85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Energia słoneczna</a:t>
            </a:r>
          </a:p>
          <a:p>
            <a:pPr lvl="1"/>
            <a:endParaRPr lang="pl-PL" sz="1000" dirty="0">
              <a:solidFill>
                <a:schemeClr val="bg1">
                  <a:lumMod val="85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Pompy ciepła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1000" dirty="0">
              <a:solidFill>
                <a:schemeClr val="bg1">
                  <a:lumMod val="85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Elektrolizery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1000" dirty="0">
              <a:solidFill>
                <a:schemeClr val="bg1">
                  <a:lumMod val="85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Akumulatory ciepła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900" y="2147374"/>
            <a:ext cx="8264244" cy="682126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1883190" y="2900954"/>
            <a:ext cx="501182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>
                    <a:lumMod val="50000"/>
                  </a:schemeClr>
                </a:solidFill>
              </a:rPr>
              <a:t>Roczna produkcja energii odnawialnej</a:t>
            </a:r>
          </a:p>
          <a:p>
            <a:pPr algn="ctr"/>
            <a:r>
              <a:rPr lang="pl-PL" sz="2400" b="1" dirty="0">
                <a:solidFill>
                  <a:schemeClr val="bg1">
                    <a:lumMod val="50000"/>
                  </a:schemeClr>
                </a:solidFill>
              </a:rPr>
              <a:t>z 1 ha gruntu</a:t>
            </a:r>
            <a:endParaRPr lang="pl-P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537544" y="8837457"/>
            <a:ext cx="670560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0395" algn="r">
              <a:lnSpc>
                <a:spcPct val="107000"/>
              </a:lnSpc>
              <a:spcAft>
                <a:spcPts val="0"/>
              </a:spcAft>
            </a:pP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Alex Sørensen, Planenergi: ”Experience with solar thermal in Denmark”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466F403-EA69-4CC0-9339-C73E12A09CC5}"/>
              </a:ext>
            </a:extLst>
          </p:cNvPr>
          <p:cNvSpPr txBox="1"/>
          <p:nvPr/>
        </p:nvSpPr>
        <p:spPr>
          <a:xfrm>
            <a:off x="0" y="1964841"/>
            <a:ext cx="8978900" cy="73315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Technologie zgodne z zasadami taksonomii i polityki środowiskowej instytucji finansujących:</a:t>
            </a:r>
          </a:p>
          <a:p>
            <a:pPr lvl="1"/>
            <a:endParaRPr lang="pl-PL" sz="15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Kogeneracja gazowa (biogaz, metan, H2)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10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Ciepło odpadowe z procesów technicznych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10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Biomasa (spełniająca wymogi środowiskowe)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10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Paliwa alternatywne (?)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10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Geotermia (głęboka, płytka + pompy ciepła)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10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Energia słoneczna</a:t>
            </a:r>
          </a:p>
          <a:p>
            <a:pPr lvl="1"/>
            <a:endParaRPr lang="pl-PL" sz="10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Pompy ciepła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10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Elektrolizery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10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Akumulatory ciepła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900" y="2147374"/>
            <a:ext cx="8264244" cy="682126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1883190" y="2900954"/>
            <a:ext cx="501182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>
                    <a:lumMod val="50000"/>
                  </a:schemeClr>
                </a:solidFill>
              </a:rPr>
              <a:t>Roczna produkcja energii odnawialnej</a:t>
            </a:r>
          </a:p>
          <a:p>
            <a:pPr algn="ctr"/>
            <a:r>
              <a:rPr lang="pl-PL" sz="2400" b="1" dirty="0">
                <a:solidFill>
                  <a:schemeClr val="bg1">
                    <a:lumMod val="50000"/>
                  </a:schemeClr>
                </a:solidFill>
              </a:rPr>
              <a:t>z 1 ha gruntu</a:t>
            </a:r>
            <a:endParaRPr lang="pl-P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537544" y="8837457"/>
            <a:ext cx="670560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0395" algn="r">
              <a:lnSpc>
                <a:spcPct val="107000"/>
              </a:lnSpc>
              <a:spcAft>
                <a:spcPts val="0"/>
              </a:spcAft>
            </a:pP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a-DK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Alex Sørensen, Planenergi: ”Experience with solar thermal in Denmark”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ject 11"/>
          <p:cNvSpPr txBox="1">
            <a:spLocks/>
          </p:cNvSpPr>
          <p:nvPr/>
        </p:nvSpPr>
        <p:spPr>
          <a:xfrm>
            <a:off x="596900" y="696312"/>
            <a:ext cx="135636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5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Czyste technologie ciepłownicze</a:t>
            </a:r>
          </a:p>
        </p:txBody>
      </p:sp>
    </p:spTree>
    <p:extLst>
      <p:ext uri="{BB962C8B-B14F-4D97-AF65-F5344CB8AC3E}">
        <p14:creationId xmlns:p14="http://schemas.microsoft.com/office/powerpoint/2010/main" val="872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466F403-EA69-4CC0-9339-C73E12A09CC5}"/>
              </a:ext>
            </a:extLst>
          </p:cNvPr>
          <p:cNvSpPr txBox="1"/>
          <p:nvPr/>
        </p:nvSpPr>
        <p:spPr>
          <a:xfrm>
            <a:off x="0" y="2699851"/>
            <a:ext cx="7378700" cy="5524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Pompa ciepła - w pierwszej kolejności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9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Kocioł elektryczny - w sytuacji niskich cen energii</a:t>
            </a:r>
          </a:p>
          <a:p>
            <a:endParaRPr lang="pl-PL" sz="9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Rozproszone elektrolizery – produkcja zielonego wodoru z nadwyżek energii elektrycznej z OZE (stabilizacja KSE) - ciepło z procesu elektrolizy powinno zasilać lokalną sieć cieplną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9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Podszczytowe turbiny gazowe (CCGT) opalane zielonym wodorem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9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Sezonowe magazyny energii – ciepła i/lub H2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445500" y="2139677"/>
            <a:ext cx="73173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>
                    <a:lumMod val="50000"/>
                  </a:schemeClr>
                </a:solidFill>
              </a:rPr>
              <a:t>Produkcja ciepła z tej samej porcji energii elektrycznej</a:t>
            </a:r>
            <a:endParaRPr lang="pl-P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497" y="2806288"/>
            <a:ext cx="10004269" cy="5466814"/>
          </a:xfrm>
          <a:prstGeom prst="rect">
            <a:avLst/>
          </a:prstGeom>
        </p:spPr>
      </p:pic>
      <p:sp>
        <p:nvSpPr>
          <p:cNvPr id="10" name="object 11"/>
          <p:cNvSpPr txBox="1">
            <a:spLocks/>
          </p:cNvSpPr>
          <p:nvPr/>
        </p:nvSpPr>
        <p:spPr>
          <a:xfrm>
            <a:off x="444500" y="696312"/>
            <a:ext cx="139446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Wodór czy prąd w ciepłownictwie ?</a:t>
            </a:r>
          </a:p>
        </p:txBody>
      </p:sp>
    </p:spTree>
    <p:extLst>
      <p:ext uri="{BB962C8B-B14F-4D97-AF65-F5344CB8AC3E}">
        <p14:creationId xmlns:p14="http://schemas.microsoft.com/office/powerpoint/2010/main" val="15246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466F403-EA69-4CC0-9339-C73E12A09CC5}"/>
              </a:ext>
            </a:extLst>
          </p:cNvPr>
          <p:cNvSpPr txBox="1"/>
          <p:nvPr/>
        </p:nvSpPr>
        <p:spPr>
          <a:xfrm>
            <a:off x="0" y="3054833"/>
            <a:ext cx="8978900" cy="5050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1"/>
            <a:endParaRPr lang="pl-PL" sz="3413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lvl="1"/>
            <a:endParaRPr lang="pl-PL" sz="15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Wysoka sprawność PC i wykorzystywanie energii z otoczenia pozwalają zmniejszyć emisyjność ciepła 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3413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Wraz zmianą miksu wytwórczego w KSE pompy ciepła będą mniej emisyjne niż kotły gazowe</a:t>
            </a:r>
            <a:endParaRPr lang="pl-PL" sz="10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3413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723081" y="2461259"/>
            <a:ext cx="498091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>
                    <a:lumMod val="50000"/>
                  </a:schemeClr>
                </a:solidFill>
              </a:rPr>
              <a:t>Emisyjność 1 GJ ciepła z pompy ciepła</a:t>
            </a:r>
          </a:p>
          <a:p>
            <a:pPr algn="ctr"/>
            <a:r>
              <a:rPr lang="pl-PL" sz="2400" b="1" dirty="0">
                <a:solidFill>
                  <a:schemeClr val="bg1">
                    <a:lumMod val="50000"/>
                  </a:schemeClr>
                </a:solidFill>
              </a:rPr>
              <a:t>vs zmiana emisyjności KSE</a:t>
            </a:r>
            <a:endParaRPr lang="pl-P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object 11"/>
          <p:cNvSpPr txBox="1">
            <a:spLocks/>
          </p:cNvSpPr>
          <p:nvPr/>
        </p:nvSpPr>
        <p:spPr>
          <a:xfrm>
            <a:off x="444500" y="696312"/>
            <a:ext cx="139446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Pompa ciepła zmniejsza emisję CO2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368" y="3429000"/>
            <a:ext cx="7986343" cy="565860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9664700" y="9087600"/>
            <a:ext cx="161871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80" i="1" dirty="0"/>
              <a:t>Źródło: Forum Energii</a:t>
            </a:r>
          </a:p>
        </p:txBody>
      </p:sp>
    </p:spTree>
    <p:extLst>
      <p:ext uri="{BB962C8B-B14F-4D97-AF65-F5344CB8AC3E}">
        <p14:creationId xmlns:p14="http://schemas.microsoft.com/office/powerpoint/2010/main" val="32527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 txBox="1">
            <a:spLocks/>
          </p:cNvSpPr>
          <p:nvPr/>
        </p:nvSpPr>
        <p:spPr>
          <a:xfrm>
            <a:off x="444500" y="696312"/>
            <a:ext cx="139446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600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Biomasa w ciepłownictwie</a:t>
            </a:r>
            <a:endParaRPr lang="pl-PL" sz="4600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-18"/>
              <a:ea typeface="+mn-ea"/>
              <a:cs typeface="Arial"/>
            </a:endParaRPr>
          </a:p>
        </p:txBody>
      </p:sp>
      <p:sp>
        <p:nvSpPr>
          <p:cNvPr id="9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466F403-EA69-4CC0-9339-C73E12A09CC5}"/>
              </a:ext>
            </a:extLst>
          </p:cNvPr>
          <p:cNvSpPr txBox="1"/>
          <p:nvPr/>
        </p:nvSpPr>
        <p:spPr>
          <a:xfrm>
            <a:off x="0" y="2132865"/>
            <a:ext cx="5821816" cy="6555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1"/>
            <a:endParaRPr lang="pl-PL" sz="28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lvl="1"/>
            <a:endParaRPr lang="pl-PL" sz="28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Stopniowe ograniczanie „walki o ziemię” pomiędzy rolnictwem tradycyjnym i rolnictwem energetycznym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Biomasa to również emisja CO2</a:t>
            </a:r>
            <a:br>
              <a:rPr lang="pl-PL" sz="2800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</a:b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i innych gazów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Konieczność starannej analizy dostępnej biomasy pod względem wpływu na środowisko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499937D-EE5F-443B-994D-79C339C2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870" y="2129117"/>
            <a:ext cx="11417030" cy="64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ole tekstowe 38">
            <a:extLst>
              <a:ext uri="{FF2B5EF4-FFF2-40B4-BE49-F238E27FC236}">
                <a16:creationId xmlns:a16="http://schemas.microsoft.com/office/drawing/2014/main" id="{201A0AEB-54A4-4138-8F87-F2729E15F46E}"/>
              </a:ext>
            </a:extLst>
          </p:cNvPr>
          <p:cNvSpPr txBox="1"/>
          <p:nvPr/>
        </p:nvSpPr>
        <p:spPr>
          <a:xfrm>
            <a:off x="673100" y="7726323"/>
            <a:ext cx="8636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44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Możliwość pozyskania </a:t>
            </a:r>
            <a:r>
              <a:rPr lang="pl-PL" sz="32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50% </a:t>
            </a:r>
            <a:r>
              <a:rPr lang="pl-PL" sz="2844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energii grzewczej w skali roku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967268"/>
            <a:ext cx="9199026" cy="517445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0" y="5562600"/>
            <a:ext cx="6862204" cy="3859989"/>
          </a:xfrm>
          <a:prstGeom prst="rect">
            <a:avLst/>
          </a:prstGeom>
        </p:spPr>
      </p:pic>
      <p:sp>
        <p:nvSpPr>
          <p:cNvPr id="8" name="object 11"/>
          <p:cNvSpPr txBox="1">
            <a:spLocks/>
          </p:cNvSpPr>
          <p:nvPr/>
        </p:nvSpPr>
        <p:spPr>
          <a:xfrm>
            <a:off x="444500" y="696312"/>
            <a:ext cx="139446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Ogrzewanie słoneczne elementem nowoczesnego PEC</a:t>
            </a:r>
          </a:p>
        </p:txBody>
      </p:sp>
      <p:sp>
        <p:nvSpPr>
          <p:cNvPr id="9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72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9" y="2017625"/>
            <a:ext cx="7225457" cy="4816971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D4C05BCE-9E60-49D9-BE83-F11D1DA8B0EC}"/>
              </a:ext>
            </a:extLst>
          </p:cNvPr>
          <p:cNvSpPr/>
          <p:nvPr/>
        </p:nvSpPr>
        <p:spPr>
          <a:xfrm>
            <a:off x="13487435" y="9145116"/>
            <a:ext cx="3277164" cy="31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22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Źródło: </a:t>
            </a:r>
            <a:r>
              <a:rPr lang="pl-PL" sz="1422" dirty="0" err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Arcon</a:t>
            </a:r>
            <a:r>
              <a:rPr lang="pl-PL" sz="1422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22" dirty="0" err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Sunmark</a:t>
            </a:r>
            <a:endParaRPr lang="pl-PL" sz="1422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5522745"/>
            <a:ext cx="5667925" cy="394478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7571" y="2581230"/>
            <a:ext cx="6775704" cy="4681824"/>
          </a:xfrm>
          <a:prstGeom prst="rect">
            <a:avLst/>
          </a:prstGeom>
        </p:spPr>
      </p:pic>
      <p:sp>
        <p:nvSpPr>
          <p:cNvPr id="9" name="object 11"/>
          <p:cNvSpPr txBox="1">
            <a:spLocks/>
          </p:cNvSpPr>
          <p:nvPr/>
        </p:nvSpPr>
        <p:spPr>
          <a:xfrm>
            <a:off x="444500" y="696312"/>
            <a:ext cx="139446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Sezonowe magazyny energii</a:t>
            </a:r>
          </a:p>
        </p:txBody>
      </p:sp>
      <p:sp>
        <p:nvSpPr>
          <p:cNvPr id="11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2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ole tekstowe 9"/>
          <p:cNvSpPr txBox="1"/>
          <p:nvPr/>
        </p:nvSpPr>
        <p:spPr>
          <a:xfrm>
            <a:off x="10960100" y="2590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Produkcja ciepła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466F403-EA69-4CC0-9339-C73E12A09CC5}"/>
              </a:ext>
            </a:extLst>
          </p:cNvPr>
          <p:cNvSpPr txBox="1"/>
          <p:nvPr/>
        </p:nvSpPr>
        <p:spPr>
          <a:xfrm>
            <a:off x="0" y="2737277"/>
            <a:ext cx="9740900" cy="58646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87672" indent="-487672">
              <a:buFont typeface="Arial" panose="020B0604020202020204" pitchFamily="34" charset="0"/>
              <a:buChar char="•"/>
            </a:pPr>
            <a:r>
              <a:rPr lang="pl-PL" sz="341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Sieci niskotemperaturowe (4G / 5G)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pl-PL" sz="341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pl-PL" sz="341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Niskoenergetyczne budynki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pl-PL" sz="341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pl-PL" sz="341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Miks źródeł energii neutralnych dla środowiska</a:t>
            </a:r>
          </a:p>
          <a:p>
            <a:endParaRPr lang="pl-PL" sz="341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pl-PL" sz="341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Elastyczna praca i integracja sektorów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pl-PL" sz="341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pl-PL" sz="341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Zielony wodór dla jednostek CCGT wpierających KSE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pl-PL" sz="341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pl-PL" sz="341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Elektryfikacja ciepła 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9740900" y="3397052"/>
            <a:ext cx="7826664" cy="5210932"/>
            <a:chOff x="9740900" y="3397052"/>
            <a:chExt cx="7826664" cy="5210932"/>
          </a:xfrm>
        </p:grpSpPr>
        <p:graphicFrame>
          <p:nvGraphicFramePr>
            <p:cNvPr id="15" name="Wykres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71217489"/>
                </p:ext>
              </p:extLst>
            </p:nvPr>
          </p:nvGraphicFramePr>
          <p:xfrm>
            <a:off x="9740900" y="3397052"/>
            <a:ext cx="7663854" cy="45335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7" name="Łącznik prosty ze strzałką 6"/>
            <p:cNvCxnSpPr/>
            <p:nvPr/>
          </p:nvCxnSpPr>
          <p:spPr>
            <a:xfrm>
              <a:off x="12121241" y="3796280"/>
              <a:ext cx="1600200" cy="457200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ymbol zastępczy tekstu 2"/>
            <p:cNvSpPr txBox="1">
              <a:spLocks/>
            </p:cNvSpPr>
            <p:nvPr/>
          </p:nvSpPr>
          <p:spPr>
            <a:xfrm>
              <a:off x="14541500" y="8330985"/>
              <a:ext cx="302606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>
                <a:defRPr sz="1600" b="1" i="0">
                  <a:solidFill>
                    <a:srgbClr val="1D1D1C"/>
                  </a:solidFill>
                  <a:latin typeface="Lato-Semibold"/>
                  <a:ea typeface="+mn-ea"/>
                  <a:cs typeface="Lato-Semibold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C00000"/>
                </a:buClr>
              </a:pPr>
              <a:r>
                <a:rPr lang="pl-PL" sz="1800" b="0" kern="0" dirty="0">
                  <a:solidFill>
                    <a:schemeClr val="accent5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Źródło: Forum Energii / KAPE</a:t>
              </a:r>
              <a:endParaRPr lang="pl-PL" sz="1800" b="0" kern="0" dirty="0"/>
            </a:p>
          </p:txBody>
        </p:sp>
      </p:grpSp>
      <p:sp>
        <p:nvSpPr>
          <p:cNvPr id="9" name="object 11"/>
          <p:cNvSpPr txBox="1">
            <a:spLocks/>
          </p:cNvSpPr>
          <p:nvPr/>
        </p:nvSpPr>
        <p:spPr>
          <a:xfrm>
            <a:off x="444500" y="696312"/>
            <a:ext cx="139446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Wizja krajowego sektora ciepła systemowego</a:t>
            </a:r>
          </a:p>
        </p:txBody>
      </p:sp>
    </p:spTree>
    <p:extLst>
      <p:ext uri="{BB962C8B-B14F-4D97-AF65-F5344CB8AC3E}">
        <p14:creationId xmlns:p14="http://schemas.microsoft.com/office/powerpoint/2010/main" val="7106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1"/>
          <p:cNvSpPr txBox="1">
            <a:spLocks/>
          </p:cNvSpPr>
          <p:nvPr/>
        </p:nvSpPr>
        <p:spPr>
          <a:xfrm>
            <a:off x="749300" y="4724400"/>
            <a:ext cx="64008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54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Zmiany organizacyjne w ciepłownictwie</a:t>
            </a:r>
          </a:p>
        </p:txBody>
      </p:sp>
      <p:sp>
        <p:nvSpPr>
          <p:cNvPr id="16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029" y="2209800"/>
            <a:ext cx="8917172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1"/>
          <p:cNvSpPr txBox="1">
            <a:spLocks/>
          </p:cNvSpPr>
          <p:nvPr/>
        </p:nvSpPr>
        <p:spPr>
          <a:xfrm>
            <a:off x="444500" y="696312"/>
            <a:ext cx="139446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Przedsiębiorstwa muszą zmienić swój model biznesowy</a:t>
            </a:r>
          </a:p>
        </p:txBody>
      </p:sp>
      <p:sp>
        <p:nvSpPr>
          <p:cNvPr id="16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062" y="4422131"/>
            <a:ext cx="6966076" cy="13695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45" y="3506681"/>
            <a:ext cx="17066155" cy="335131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466F403-EA69-4CC0-9339-C73E12A09CC5}"/>
              </a:ext>
            </a:extLst>
          </p:cNvPr>
          <p:cNvSpPr txBox="1"/>
          <p:nvPr/>
        </p:nvSpPr>
        <p:spPr>
          <a:xfrm>
            <a:off x="0" y="7632918"/>
            <a:ext cx="1734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2" algn="ctr"/>
            <a:endParaRPr lang="pl-PL" sz="28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lvl="2" algn="ctr"/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Potrzebne są nowe kompetencje  w przedsiębiorstwach ciepłowniczych </a:t>
            </a:r>
            <a:b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</a:b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w celu oferowania nowej usługi polegającej na zapewnieniu komfortu cieplnego, zamiast sprzedaży gorącej wody</a:t>
            </a:r>
          </a:p>
          <a:p>
            <a:pPr lvl="2" algn="ctr"/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0731500" y="2820881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przyszłości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892300" y="2820881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Obecnie</a:t>
            </a:r>
          </a:p>
        </p:txBody>
      </p:sp>
    </p:spTree>
    <p:extLst>
      <p:ext uri="{BB962C8B-B14F-4D97-AF65-F5344CB8AC3E}">
        <p14:creationId xmlns:p14="http://schemas.microsoft.com/office/powerpoint/2010/main" val="37584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201A0AEB-54A4-4138-8F87-F2729E15F46E}"/>
              </a:ext>
            </a:extLst>
          </p:cNvPr>
          <p:cNvSpPr txBox="1"/>
          <p:nvPr/>
        </p:nvSpPr>
        <p:spPr>
          <a:xfrm>
            <a:off x="825500" y="677325"/>
            <a:ext cx="13487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0230">
              <a:defRPr/>
            </a:pPr>
            <a:r>
              <a:rPr lang="pl-PL" sz="4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cs typeface="Arial"/>
              </a:rPr>
              <a:t>Miks paliwowy nie przystaje do rzeczywistości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4C05BCE-9E60-49D9-BE83-F11D1DA8B0EC}"/>
              </a:ext>
            </a:extLst>
          </p:cNvPr>
          <p:cNvSpPr/>
          <p:nvPr/>
        </p:nvSpPr>
        <p:spPr>
          <a:xfrm>
            <a:off x="0" y="8354378"/>
            <a:ext cx="173482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1" defTabSz="6502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dirty="0">
                <a:solidFill>
                  <a:srgbClr val="4BACC6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Struktura paliwowa jest niezmienna od lat – dominuje strategia kontynuacji</a:t>
            </a:r>
          </a:p>
          <a:p>
            <a:pPr lvl="1" defTabSz="6502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dirty="0">
                <a:solidFill>
                  <a:srgbClr val="4BACC6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Urządzenia są utrzymywane w gotowości operacyjnej, ale nie wymienia się ich na nowocześniejsze</a:t>
            </a:r>
          </a:p>
        </p:txBody>
      </p:sp>
      <p:sp>
        <p:nvSpPr>
          <p:cNvPr id="17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upa 10"/>
          <p:cNvGrpSpPr/>
          <p:nvPr/>
        </p:nvGrpSpPr>
        <p:grpSpPr>
          <a:xfrm>
            <a:off x="2516459" y="1891195"/>
            <a:ext cx="12947825" cy="6366760"/>
            <a:chOff x="827584" y="1814410"/>
            <a:chExt cx="8069520" cy="3812768"/>
          </a:xfrm>
        </p:grpSpPr>
        <p:sp>
          <p:nvSpPr>
            <p:cNvPr id="18" name="pole tekstowe 17"/>
            <p:cNvSpPr txBox="1"/>
            <p:nvPr/>
          </p:nvSpPr>
          <p:spPr>
            <a:xfrm>
              <a:off x="8316416" y="5411790"/>
              <a:ext cx="580688" cy="178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51" i="1" dirty="0">
                  <a:solidFill>
                    <a:prstClr val="black"/>
                  </a:solidFill>
                </a:rPr>
                <a:t>Źródło: URE</a:t>
              </a:r>
            </a:p>
          </p:txBody>
        </p:sp>
        <p:pic>
          <p:nvPicPr>
            <p:cNvPr id="19" name="Obraz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2099858"/>
              <a:ext cx="6950248" cy="3527320"/>
            </a:xfrm>
            <a:prstGeom prst="rect">
              <a:avLst/>
            </a:prstGeom>
          </p:spPr>
        </p:pic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201A0AEB-54A4-4138-8F87-F2729E15F46E}"/>
                </a:ext>
              </a:extLst>
            </p:cNvPr>
            <p:cNvSpPr txBox="1"/>
            <p:nvPr/>
          </p:nvSpPr>
          <p:spPr>
            <a:xfrm>
              <a:off x="2865033" y="1814410"/>
              <a:ext cx="3600400" cy="276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>
                  <a:solidFill>
                    <a:prstClr val="white">
                      <a:lumMod val="50000"/>
                    </a:prst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Struktura paliwowa w ciepłownictwie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39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1"/>
          <p:cNvSpPr txBox="1">
            <a:spLocks/>
          </p:cNvSpPr>
          <p:nvPr/>
        </p:nvSpPr>
        <p:spPr>
          <a:xfrm>
            <a:off x="444500" y="696312"/>
            <a:ext cx="136565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8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Wnioski, rady</a:t>
            </a:r>
          </a:p>
        </p:txBody>
      </p:sp>
      <p:sp>
        <p:nvSpPr>
          <p:cNvPr id="16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466F403-EA69-4CC0-9339-C73E12A09CC5}"/>
              </a:ext>
            </a:extLst>
          </p:cNvPr>
          <p:cNvSpPr txBox="1"/>
          <p:nvPr/>
        </p:nvSpPr>
        <p:spPr>
          <a:xfrm>
            <a:off x="-1" y="2482870"/>
            <a:ext cx="13090569" cy="6432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2"/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Przewidujmy, myślmy perspektywicznie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Trzeźwa ocena zjawisk i megatrendów pozwala z wyprzedzeniem wybrać właściwe kierunki działania.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To z czym mamy obecnie do czynienia w ciepłownictwie i energetyce nie jest żadnym zaskoczeniem. </a:t>
            </a:r>
            <a:br>
              <a:rPr lang="pl-PL" sz="20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</a:b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To było do przewidzenia już kilkanaście lat temu (vide – Jacek Piekacz 2009 r. - 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  <a:hlinkClick r:id="rId4"/>
              </a:rPr>
              <a:t>https://www.wnp.pl/energetyka/jacek-piekacz-vattenfall-wegiel-nie-jest-sexy-zobacz-video,95308.html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  )</a:t>
            </a:r>
          </a:p>
          <a:p>
            <a:pPr marL="1859272" lvl="3" indent="-487672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lvl="2"/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Wykorzystajmy „rentę zacofania”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Nie powielajmy bezrefleksyjnie technologii, które są schyłkowe w energetyce światowej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Wykorzystajmy fundusze pomocowe i programy NCBR i NFOSiGW, ukierunkowane na nowoczesne ciepłownictwo </a:t>
            </a:r>
          </a:p>
          <a:p>
            <a:pPr lvl="3"/>
            <a:endParaRPr lang="pl-PL" sz="20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lvl="2"/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Nie załamujmy się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Przed ciepłownictwem stoi wielkie wyzwanie, fundamentalna zmiana paradygmatu działania. Ogrom problemów może demotywować i zniechęcać do podejmowania jakichkolwiek wysiłków.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Opracujmy plan działania. Podzielmy go na etapy. Działajmy systematycznie mając klarowna wizję celu.</a:t>
            </a:r>
          </a:p>
          <a:p>
            <a:pPr lvl="2"/>
            <a:endParaRPr lang="pl-PL" sz="20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lvl="2"/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Nie złorzeczmy na zły świat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Fit for 55 to tylko propozycja. Stwórzmy mądre koalicje, dobre propozycje. Negocjujmy.</a:t>
            </a:r>
          </a:p>
          <a:p>
            <a:pPr lvl="2"/>
            <a:endParaRPr lang="pl-PL" sz="20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0568" y="2482870"/>
            <a:ext cx="4257631" cy="64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3831935" y="4114800"/>
            <a:ext cx="6402183" cy="3419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pl-PL" sz="2276" b="1" dirty="0">
              <a:solidFill>
                <a:srgbClr val="344E5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l-PL" sz="2560" b="1" dirty="0">
                <a:solidFill>
                  <a:srgbClr val="344E56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Andrzej Rubczyński</a:t>
            </a:r>
          </a:p>
          <a:p>
            <a:pPr lvl="1">
              <a:defRPr/>
            </a:pPr>
            <a:endParaRPr lang="pl-PL" sz="2560" dirty="0">
              <a:solidFill>
                <a:srgbClr val="344E5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l-PL" sz="2560" dirty="0">
                <a:solidFill>
                  <a:srgbClr val="344E56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Dyrektor ds. strategii ciepłownictwa</a:t>
            </a:r>
          </a:p>
          <a:p>
            <a:pPr lvl="1">
              <a:defRPr/>
            </a:pPr>
            <a:r>
              <a:rPr lang="pl-PL" sz="2560" dirty="0">
                <a:solidFill>
                  <a:srgbClr val="344E56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Forum Energii</a:t>
            </a:r>
          </a:p>
          <a:p>
            <a:pPr lvl="1">
              <a:defRPr/>
            </a:pPr>
            <a:endParaRPr lang="pl-PL" sz="2560" dirty="0">
              <a:solidFill>
                <a:srgbClr val="344E5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l-PL" sz="1991" dirty="0">
                <a:hlinkClick r:id="rId3"/>
              </a:rPr>
              <a:t>https://www.forum-energii.eu/pl</a:t>
            </a:r>
            <a:endParaRPr lang="pl-PL" sz="1991" dirty="0">
              <a:solidFill>
                <a:srgbClr val="344E5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>
              <a:defRPr/>
            </a:pPr>
            <a:endParaRPr lang="pl-PL" sz="2276" b="1" dirty="0">
              <a:solidFill>
                <a:srgbClr val="344E5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lvl="2">
              <a:defRPr/>
            </a:pPr>
            <a:endParaRPr lang="pl-PL" sz="2276" b="1" dirty="0">
              <a:solidFill>
                <a:srgbClr val="344E5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01A0AEB-54A4-4138-8F87-F2729E15F46E}"/>
              </a:ext>
            </a:extLst>
          </p:cNvPr>
          <p:cNvSpPr txBox="1"/>
          <p:nvPr/>
        </p:nvSpPr>
        <p:spPr>
          <a:xfrm>
            <a:off x="901700" y="2590800"/>
            <a:ext cx="6131327" cy="70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982" b="1" dirty="0">
                <a:solidFill>
                  <a:srgbClr val="21596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Dziękuję za uwagę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11188700" y="1524000"/>
            <a:ext cx="4819105" cy="6552438"/>
            <a:chOff x="10121900" y="2309815"/>
            <a:chExt cx="4819105" cy="6552438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1900" y="2309815"/>
              <a:ext cx="4361905" cy="60952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00157">
              <a:off x="10274300" y="2462215"/>
              <a:ext cx="4361905" cy="60952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15105">
              <a:off x="10426700" y="2614615"/>
              <a:ext cx="4361905" cy="60952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16082">
              <a:off x="10579100" y="2767015"/>
              <a:ext cx="4361905" cy="60952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7223008" y="7861515"/>
            <a:ext cx="41910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Warszawa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2021.09.27</a:t>
            </a:r>
          </a:p>
        </p:txBody>
      </p:sp>
    </p:spTree>
    <p:extLst>
      <p:ext uri="{BB962C8B-B14F-4D97-AF65-F5344CB8AC3E}">
        <p14:creationId xmlns:p14="http://schemas.microsoft.com/office/powerpoint/2010/main" val="42531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1"/>
          <p:cNvSpPr txBox="1">
            <a:spLocks/>
          </p:cNvSpPr>
          <p:nvPr/>
        </p:nvSpPr>
        <p:spPr>
          <a:xfrm>
            <a:off x="444500" y="696312"/>
            <a:ext cx="139446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600" b="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Krajowe ciepłownictwo musi się obudzić</a:t>
            </a:r>
          </a:p>
        </p:txBody>
      </p:sp>
      <p:sp>
        <p:nvSpPr>
          <p:cNvPr id="16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466F403-EA69-4CC0-9339-C73E12A09CC5}"/>
              </a:ext>
            </a:extLst>
          </p:cNvPr>
          <p:cNvSpPr txBox="1"/>
          <p:nvPr/>
        </p:nvSpPr>
        <p:spPr>
          <a:xfrm>
            <a:off x="0" y="2286000"/>
            <a:ext cx="8826500" cy="6920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uzależnienie od paliw kopalnych,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3413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rosnące koszty produkcji ciepła,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3413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dekapitalizacja majątku,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3413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brak zdolności kredytowej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3413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lvl="1"/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… receptą na wejście w „spiralę śmierci”.</a:t>
            </a:r>
          </a:p>
          <a:p>
            <a:pPr lvl="1"/>
            <a:endParaRPr lang="pl-PL" sz="3413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lvl="1"/>
            <a:r>
              <a:rPr lang="pl-PL" sz="3413" b="1" dirty="0">
                <a:solidFill>
                  <a:srgbClr val="C00000"/>
                </a:solidFill>
                <a:latin typeface="Lato" panose="020F0502020204030203"/>
              </a:rPr>
              <a:t>Potrzebna jest odważna wizja transformacji krajowego sektora ciepłowniczego.</a:t>
            </a:r>
          </a:p>
          <a:p>
            <a:pPr lvl="1"/>
            <a:endParaRPr lang="pl-PL" sz="3413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300" y="2290997"/>
            <a:ext cx="8005397" cy="7091397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0909640" y="2767196"/>
            <a:ext cx="4448718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>
                    <a:lumMod val="50000"/>
                  </a:schemeClr>
                </a:solidFill>
              </a:rPr>
              <a:t>Ceny gazu, CO2 i węgla w Europie</a:t>
            </a:r>
          </a:p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(styczeń 2017 = 100)</a:t>
            </a:r>
          </a:p>
        </p:txBody>
      </p:sp>
    </p:spTree>
    <p:extLst>
      <p:ext uri="{BB962C8B-B14F-4D97-AF65-F5344CB8AC3E}">
        <p14:creationId xmlns:p14="http://schemas.microsoft.com/office/powerpoint/2010/main" val="28196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1"/>
          <p:cNvSpPr txBox="1">
            <a:spLocks/>
          </p:cNvSpPr>
          <p:nvPr/>
        </p:nvSpPr>
        <p:spPr>
          <a:xfrm>
            <a:off x="444500" y="696312"/>
            <a:ext cx="139446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Termomodernizacja budynków przyspieszy zmiany</a:t>
            </a:r>
          </a:p>
        </p:txBody>
      </p:sp>
      <p:sp>
        <p:nvSpPr>
          <p:cNvPr id="16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upa 6"/>
          <p:cNvGrpSpPr/>
          <p:nvPr/>
        </p:nvGrpSpPr>
        <p:grpSpPr>
          <a:xfrm>
            <a:off x="0" y="1981200"/>
            <a:ext cx="17229196" cy="7181550"/>
            <a:chOff x="0" y="1981200"/>
            <a:chExt cx="17229196" cy="7181550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37796" y="1981200"/>
              <a:ext cx="7391400" cy="7181550"/>
            </a:xfrm>
            <a:prstGeom prst="rect">
              <a:avLst/>
            </a:prstGeom>
          </p:spPr>
        </p:pic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E466F403-EA69-4CC0-9339-C73E12A09CC5}"/>
                </a:ext>
              </a:extLst>
            </p:cNvPr>
            <p:cNvSpPr txBox="1"/>
            <p:nvPr/>
          </p:nvSpPr>
          <p:spPr>
            <a:xfrm>
              <a:off x="0" y="2055524"/>
              <a:ext cx="9436100" cy="69200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944872" lvl="1" indent="-487672">
                <a:buFont typeface="Arial" panose="020B0604020202020204" pitchFamily="34" charset="0"/>
                <a:buChar char="•"/>
              </a:pPr>
              <a:endPara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endParaRPr>
            </a:p>
            <a:p>
              <a:pPr marL="944872" lvl="1" indent="-487672">
                <a:buFont typeface="Arial" panose="020B0604020202020204" pitchFamily="34" charset="0"/>
                <a:buChar char="•"/>
              </a:pPr>
              <a:r>
                <a:rPr lang="pl-PL" sz="3413" dirty="0">
                  <a:solidFill>
                    <a:schemeClr val="accent5">
                      <a:lumMod val="50000"/>
                    </a:schemeClr>
                  </a:solidFill>
                  <a:latin typeface="Lato" panose="020F0502020204030203"/>
                </a:rPr>
                <a:t>Polityka państwa dotycząca modernizacji istniejących budynków może zmniejszyć zużycie energii na ogrzewanie o 60%</a:t>
              </a:r>
            </a:p>
            <a:p>
              <a:pPr marL="944872" lvl="1" indent="-487672">
                <a:buFont typeface="Arial" panose="020B0604020202020204" pitchFamily="34" charset="0"/>
                <a:buChar char="•"/>
              </a:pPr>
              <a:endPara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endParaRPr>
            </a:p>
            <a:p>
              <a:pPr marL="944872" lvl="1" indent="-487672">
                <a:buFont typeface="Arial" panose="020B0604020202020204" pitchFamily="34" charset="0"/>
                <a:buChar char="•"/>
              </a:pPr>
              <a:r>
                <a:rPr lang="pl-PL" sz="3413" dirty="0">
                  <a:solidFill>
                    <a:schemeClr val="accent5">
                      <a:lumMod val="50000"/>
                    </a:schemeClr>
                  </a:solidFill>
                  <a:latin typeface="Lato" panose="020F0502020204030203"/>
                </a:rPr>
                <a:t>Spadek zużycia ciepła przez istniejące budynki wymusi głębokie zmiany w całym sektorze ciepłowniczym</a:t>
              </a:r>
            </a:p>
            <a:p>
              <a:pPr marL="944872" lvl="1" indent="-487672">
                <a:buFont typeface="Arial" panose="020B0604020202020204" pitchFamily="34" charset="0"/>
                <a:buChar char="•"/>
              </a:pPr>
              <a:endPara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endParaRPr>
            </a:p>
            <a:p>
              <a:pPr marL="944872" lvl="1" indent="-487672">
                <a:buFont typeface="Arial" panose="020B0604020202020204" pitchFamily="34" charset="0"/>
                <a:buChar char="•"/>
              </a:pPr>
              <a:r>
                <a:rPr lang="pl-PL" sz="3413" dirty="0">
                  <a:solidFill>
                    <a:schemeClr val="accent5">
                      <a:lumMod val="50000"/>
                    </a:schemeClr>
                  </a:solidFill>
                  <a:latin typeface="Lato" panose="020F0502020204030203"/>
                </a:rPr>
                <a:t>Niskoenergetyczne budynki to klucz do wykorzystania całej gamy nowych rozwiązań technicznych i źródeł energii pierwotnej</a:t>
              </a:r>
            </a:p>
            <a:p>
              <a:pPr marL="944872" lvl="1" indent="-487672">
                <a:buFont typeface="Arial" panose="020B0604020202020204" pitchFamily="34" charset="0"/>
                <a:buChar char="•"/>
              </a:pPr>
              <a:endPara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9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1"/>
          <p:cNvSpPr txBox="1">
            <a:spLocks/>
          </p:cNvSpPr>
          <p:nvPr/>
        </p:nvSpPr>
        <p:spPr>
          <a:xfrm>
            <a:off x="444500" y="696312"/>
            <a:ext cx="136565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8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Europejska wizja ciepłownictwa i chłodnictwa</a:t>
            </a:r>
          </a:p>
        </p:txBody>
      </p:sp>
      <p:sp>
        <p:nvSpPr>
          <p:cNvPr id="16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466F403-EA69-4CC0-9339-C73E12A09CC5}"/>
              </a:ext>
            </a:extLst>
          </p:cNvPr>
          <p:cNvSpPr txBox="1"/>
          <p:nvPr/>
        </p:nvSpPr>
        <p:spPr>
          <a:xfrm>
            <a:off x="-1" y="2664780"/>
            <a:ext cx="13440249" cy="58696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87672" indent="-487672">
              <a:buFont typeface="Arial" panose="020B0604020202020204" pitchFamily="34" charset="0"/>
              <a:buChar char="•"/>
            </a:pPr>
            <a:endParaRPr lang="pl-PL" sz="3413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1402072" lvl="2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Wysoka efektywność energetyczna budynków</a:t>
            </a:r>
          </a:p>
          <a:p>
            <a:pPr marL="1402072" lvl="2" indent="-487672">
              <a:buFont typeface="Arial" panose="020B0604020202020204" pitchFamily="34" charset="0"/>
              <a:buChar char="•"/>
            </a:pPr>
            <a:endParaRPr lang="pl-PL" sz="3413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1402072" lvl="2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Neutralność klimatyczna procesu ogrzewania</a:t>
            </a:r>
          </a:p>
          <a:p>
            <a:pPr marL="1402072" lvl="2" indent="-487672">
              <a:buFont typeface="Arial" panose="020B0604020202020204" pitchFamily="34" charset="0"/>
              <a:buChar char="•"/>
            </a:pPr>
            <a:endParaRPr lang="pl-PL" sz="3413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1402072" lvl="2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Bezemisyjna energia, maksymalne wykorzystanie OZE</a:t>
            </a:r>
          </a:p>
          <a:p>
            <a:pPr marL="1402072" lvl="2" indent="-487672">
              <a:buFont typeface="Arial" panose="020B0604020202020204" pitchFamily="34" charset="0"/>
              <a:buChar char="•"/>
            </a:pPr>
            <a:endParaRPr lang="pl-PL" sz="3413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1402072" lvl="2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Elastyczność i integracja z sektorem energetycznym i gazowym</a:t>
            </a:r>
          </a:p>
          <a:p>
            <a:pPr marL="1402072" lvl="2" indent="-487672">
              <a:buFont typeface="Arial" panose="020B0604020202020204" pitchFamily="34" charset="0"/>
              <a:buChar char="•"/>
            </a:pPr>
            <a:endParaRPr lang="pl-PL" sz="3413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1402072" lvl="2" indent="-487672">
              <a:buFont typeface="Arial" panose="020B0604020202020204" pitchFamily="34" charset="0"/>
              <a:buChar char="•"/>
            </a:pPr>
            <a:r>
              <a:rPr lang="pl-PL" sz="3413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Atrakcyjność kosztowa dla gospodarstwa domowego</a:t>
            </a:r>
          </a:p>
          <a:p>
            <a:pPr lvl="2"/>
            <a:endParaRPr lang="pl-PL" sz="3413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0248" y="2664780"/>
            <a:ext cx="3907951" cy="58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1"/>
          <p:cNvSpPr txBox="1">
            <a:spLocks/>
          </p:cNvSpPr>
          <p:nvPr/>
        </p:nvSpPr>
        <p:spPr>
          <a:xfrm>
            <a:off x="444500" y="696312"/>
            <a:ext cx="139446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Legislacje, które wyznaczą kierunki zmian w ciepłownictwie</a:t>
            </a:r>
          </a:p>
        </p:txBody>
      </p:sp>
      <p:sp>
        <p:nvSpPr>
          <p:cNvPr id="16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2" descr="painted arrow sign on floor">
            <a:extLst>
              <a:ext uri="{FF2B5EF4-FFF2-40B4-BE49-F238E27FC236}">
                <a16:creationId xmlns:a16="http://schemas.microsoft.com/office/drawing/2014/main" id="{D9A95D05-344E-41A7-B289-3D1D00B5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100" y="2300164"/>
            <a:ext cx="4102100" cy="69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466F403-EA69-4CC0-9339-C73E12A09CC5}"/>
              </a:ext>
            </a:extLst>
          </p:cNvPr>
          <p:cNvSpPr txBox="1"/>
          <p:nvPr/>
        </p:nvSpPr>
        <p:spPr>
          <a:xfrm>
            <a:off x="0" y="2300164"/>
            <a:ext cx="13246100" cy="6555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Cel redukcji emisji o 55% do 2030 przez UE i neutralność 2050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Zmiana celu OZE (38%-40%), kryteria dla biomasy, nowa Dyr. OZE  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Zaostrzenie limitów emisji BAT dla IED oraz MCP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Reforma ETS i rozszerzenie na non-ETS (małe ciepłownie, budynki)</a:t>
            </a:r>
            <a:endParaRPr lang="pl-PL" sz="2800" dirty="0">
              <a:solidFill>
                <a:srgbClr val="FF0000"/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FF0000"/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Rewizja Dyrektywy budynkowej, normy dla istniejących budynków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Taksonomia – nowe kryterium finasowania inwestycji 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Fit for 55 – nowa definicja efektywnego systemu ciepłowniczego i kogeneracji</a:t>
            </a:r>
          </a:p>
          <a:p>
            <a:pPr marL="944872" lvl="1" indent="-487672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accent5">
                  <a:lumMod val="50000"/>
                </a:schemeClr>
              </a:solidFill>
              <a:latin typeface="Lato" panose="020F0502020204030203"/>
            </a:endParaRPr>
          </a:p>
          <a:p>
            <a:pPr marL="944872" lvl="1" indent="-487672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Lato" panose="020F0502020204030203"/>
              </a:rPr>
              <a:t>KPO, ETS i nowa perspektywa finansowa – duży zasób środków na czyste technologie</a:t>
            </a:r>
            <a:endParaRPr lang="pl-PL" sz="2800" dirty="0">
              <a:solidFill>
                <a:srgbClr val="FF0000"/>
              </a:solidFill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9480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1"/>
          <p:cNvSpPr txBox="1">
            <a:spLocks/>
          </p:cNvSpPr>
          <p:nvPr/>
        </p:nvSpPr>
        <p:spPr>
          <a:xfrm>
            <a:off x="2806700" y="4191000"/>
            <a:ext cx="54864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54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Kierunki działania</a:t>
            </a:r>
          </a:p>
        </p:txBody>
      </p:sp>
      <p:sp>
        <p:nvSpPr>
          <p:cNvPr id="14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3"/>
          <a:srcRect l="66472"/>
          <a:stretch/>
        </p:blipFill>
        <p:spPr>
          <a:xfrm>
            <a:off x="12230091" y="5485054"/>
            <a:ext cx="5049072" cy="400594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3"/>
          <a:srcRect r="65924"/>
          <a:stretch/>
        </p:blipFill>
        <p:spPr>
          <a:xfrm>
            <a:off x="12230091" y="1750801"/>
            <a:ext cx="5049072" cy="39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1410325"/>
            <a:ext cx="10730281" cy="7659162"/>
          </a:xfrm>
          <a:prstGeom prst="rect">
            <a:avLst/>
          </a:prstGeom>
        </p:spPr>
      </p:pic>
      <p:sp>
        <p:nvSpPr>
          <p:cNvPr id="7" name="object 11"/>
          <p:cNvSpPr txBox="1">
            <a:spLocks/>
          </p:cNvSpPr>
          <p:nvPr/>
        </p:nvSpPr>
        <p:spPr>
          <a:xfrm>
            <a:off x="444500" y="696312"/>
            <a:ext cx="136565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8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Fundament - wykorzystanie lokalnych zasobów</a:t>
            </a:r>
          </a:p>
        </p:txBody>
      </p:sp>
      <p:sp>
        <p:nvSpPr>
          <p:cNvPr id="9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4C05BCE-9E60-49D9-BE83-F11D1DA8B0EC}"/>
              </a:ext>
            </a:extLst>
          </p:cNvPr>
          <p:cNvSpPr/>
          <p:nvPr/>
        </p:nvSpPr>
        <p:spPr>
          <a:xfrm>
            <a:off x="1" y="9082443"/>
            <a:ext cx="173482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1" algn="ctr" defTabSz="6502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dirty="0">
                <a:solidFill>
                  <a:srgbClr val="4BACC6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Kompleksowe planowanie ogranicza koszty i pozwala stworzyć przyjazne środowisko dla mieszkańców</a:t>
            </a:r>
            <a:endParaRPr lang="pl-PL" sz="28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21272" t="20441" r="28136" b="10059"/>
          <a:stretch/>
        </p:blipFill>
        <p:spPr>
          <a:xfrm>
            <a:off x="8445500" y="2306375"/>
            <a:ext cx="7501403" cy="595993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15900" y="7295511"/>
            <a:ext cx="1438372" cy="217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80" i="1" dirty="0"/>
              <a:t>Źródło: University </a:t>
            </a:r>
            <a:r>
              <a:rPr lang="pl-PL" sz="1280" i="1" dirty="0" err="1"/>
              <a:t>Twente</a:t>
            </a:r>
            <a:endParaRPr lang="pl-PL" sz="1280" i="1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4C05BCE-9E60-49D9-BE83-F11D1DA8B0EC}"/>
              </a:ext>
            </a:extLst>
          </p:cNvPr>
          <p:cNvSpPr/>
          <p:nvPr/>
        </p:nvSpPr>
        <p:spPr>
          <a:xfrm>
            <a:off x="0" y="8478541"/>
            <a:ext cx="173482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1" defTabSz="6502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dirty="0">
                <a:solidFill>
                  <a:srgbClr val="4BACC6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Przyszłość należy do elastycznej współpracy pomiędzy sektorami</a:t>
            </a:r>
          </a:p>
          <a:p>
            <a:pPr lvl="1" defTabSz="650230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dirty="0">
              <a:solidFill>
                <a:srgbClr val="4BACC6">
                  <a:lumMod val="50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 defTabSz="6502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dirty="0">
                <a:solidFill>
                  <a:srgbClr val="4BACC6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Wykorzystanie synergii ogranicza koszty CAPEX i OPEX, a także zmniejsza negatywny wpływ na klimat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/>
          <a:srcRect l="6926" t="41867" r="57982" b="8879"/>
          <a:stretch/>
        </p:blipFill>
        <p:spPr>
          <a:xfrm>
            <a:off x="1282700" y="2745007"/>
            <a:ext cx="5715000" cy="4511842"/>
          </a:xfrm>
          <a:prstGeom prst="rect">
            <a:avLst/>
          </a:prstGeom>
        </p:spPr>
      </p:pic>
      <p:sp>
        <p:nvSpPr>
          <p:cNvPr id="10" name="object 11"/>
          <p:cNvSpPr txBox="1">
            <a:spLocks/>
          </p:cNvSpPr>
          <p:nvPr/>
        </p:nvSpPr>
        <p:spPr>
          <a:xfrm>
            <a:off x="444500" y="696312"/>
            <a:ext cx="136565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Zilla Slab"/>
                <a:ea typeface="+mj-ea"/>
                <a:cs typeface="Zilla Slab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l-PL" sz="48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-18"/>
                <a:ea typeface="+mn-ea"/>
                <a:cs typeface="Arial"/>
              </a:rPr>
              <a:t>Integracja sektorów energii</a:t>
            </a:r>
          </a:p>
        </p:txBody>
      </p:sp>
      <p:sp>
        <p:nvSpPr>
          <p:cNvPr id="12" name="object 12"/>
          <p:cNvSpPr/>
          <p:nvPr/>
        </p:nvSpPr>
        <p:spPr>
          <a:xfrm>
            <a:off x="13685423" y="60731"/>
            <a:ext cx="3557722" cy="2033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pole tekstowe 14"/>
          <p:cNvSpPr txBox="1"/>
          <p:nvPr/>
        </p:nvSpPr>
        <p:spPr>
          <a:xfrm>
            <a:off x="3521281" y="2173712"/>
            <a:ext cx="12378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Obecnie</a:t>
            </a:r>
            <a:endParaRPr lang="pl-PL" sz="2000" b="1" dirty="0">
              <a:solidFill>
                <a:srgbClr val="C0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1252676" y="1712047"/>
            <a:ext cx="18870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W przyszłości</a:t>
            </a:r>
            <a:endParaRPr lang="pl-PL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2936</TotalTime>
  <Words>756</Words>
  <Application>Microsoft Office PowerPoint</Application>
  <PresentationFormat>Niestandardowy</PresentationFormat>
  <Paragraphs>206</Paragraphs>
  <Slides>21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Arial</vt:lpstr>
      <vt:lpstr>Calibri</vt:lpstr>
      <vt:lpstr>Lato</vt:lpstr>
      <vt:lpstr>Lato-Semibold</vt:lpstr>
      <vt:lpstr>Times New Roman</vt:lpstr>
      <vt:lpstr>Zilla Slab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KlaudiaWojciechowska</dc:creator>
  <cp:lastModifiedBy>Andrzej Rubczynski</cp:lastModifiedBy>
  <cp:revision>231</cp:revision>
  <dcterms:created xsi:type="dcterms:W3CDTF">2020-04-10T09:58:59Z</dcterms:created>
  <dcterms:modified xsi:type="dcterms:W3CDTF">2021-09-22T10:56:34Z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2020-04-07T00:00:00Z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2020-04-10T00:00:00Z</vt:filetime>
  </property>
</Properties>
</file>