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xml" ContentType="application/vnd.openxmlformats-officedocument.drawingml.chartshapes+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handoutMasterIdLst>
    <p:handoutMasterId r:id="rId53"/>
  </p:handoutMasterIdLst>
  <p:sldIdLst>
    <p:sldId id="1744" r:id="rId2"/>
    <p:sldId id="743" r:id="rId3"/>
    <p:sldId id="744" r:id="rId4"/>
    <p:sldId id="1751" r:id="rId5"/>
    <p:sldId id="1732" r:id="rId6"/>
    <p:sldId id="1731" r:id="rId7"/>
    <p:sldId id="1816" r:id="rId8"/>
    <p:sldId id="1721" r:id="rId9"/>
    <p:sldId id="1722" r:id="rId10"/>
    <p:sldId id="752" r:id="rId11"/>
    <p:sldId id="1884" r:id="rId12"/>
    <p:sldId id="1752" r:id="rId13"/>
    <p:sldId id="1755" r:id="rId14"/>
    <p:sldId id="1756" r:id="rId15"/>
    <p:sldId id="1757" r:id="rId16"/>
    <p:sldId id="1853" r:id="rId17"/>
    <p:sldId id="1871" r:id="rId18"/>
    <p:sldId id="1759" r:id="rId19"/>
    <p:sldId id="1836" r:id="rId20"/>
    <p:sldId id="1854" r:id="rId21"/>
    <p:sldId id="1772" r:id="rId22"/>
    <p:sldId id="1773" r:id="rId23"/>
    <p:sldId id="1774" r:id="rId24"/>
    <p:sldId id="1855" r:id="rId25"/>
    <p:sldId id="1803" r:id="rId26"/>
    <p:sldId id="1804" r:id="rId27"/>
    <p:sldId id="1797" r:id="rId28"/>
    <p:sldId id="1775" r:id="rId29"/>
    <p:sldId id="1777" r:id="rId30"/>
    <p:sldId id="1779" r:id="rId31"/>
    <p:sldId id="1876" r:id="rId32"/>
    <p:sldId id="1877" r:id="rId33"/>
    <p:sldId id="1870" r:id="rId34"/>
    <p:sldId id="1808" r:id="rId35"/>
    <p:sldId id="1809" r:id="rId36"/>
    <p:sldId id="1859" r:id="rId37"/>
    <p:sldId id="1860" r:id="rId38"/>
    <p:sldId id="1862" r:id="rId39"/>
    <p:sldId id="1878" r:id="rId40"/>
    <p:sldId id="1879" r:id="rId41"/>
    <p:sldId id="1880" r:id="rId42"/>
    <p:sldId id="1864" r:id="rId43"/>
    <p:sldId id="1881" r:id="rId44"/>
    <p:sldId id="1867" r:id="rId45"/>
    <p:sldId id="1868" r:id="rId46"/>
    <p:sldId id="1869" r:id="rId47"/>
    <p:sldId id="1882" r:id="rId48"/>
    <p:sldId id="1735" r:id="rId49"/>
    <p:sldId id="1883" r:id="rId50"/>
    <p:sldId id="1748"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pczyk Veranika" initials="SV" lastIdx="72" clrIdx="0">
    <p:extLst>
      <p:ext uri="{19B8F6BF-5375-455C-9EA6-DF929625EA0E}">
        <p15:presenceInfo xmlns:p15="http://schemas.microsoft.com/office/powerpoint/2012/main" userId="Stopczyk Veranika" providerId="None"/>
      </p:ext>
    </p:extLst>
  </p:cmAuthor>
  <p:cmAuthor id="2" name="Danae" initials="Danae" lastIdx="172" clrIdx="1">
    <p:extLst>
      <p:ext uri="{19B8F6BF-5375-455C-9EA6-DF929625EA0E}">
        <p15:presenceInfo xmlns:p15="http://schemas.microsoft.com/office/powerpoint/2012/main" userId="Danae" providerId="None"/>
      </p:ext>
    </p:extLst>
  </p:cmAuthor>
  <p:cmAuthor id="3" name="KS" initials="KS" lastIdx="1" clrIdx="2">
    <p:extLst>
      <p:ext uri="{19B8F6BF-5375-455C-9EA6-DF929625EA0E}">
        <p15:presenceInfo xmlns:p15="http://schemas.microsoft.com/office/powerpoint/2012/main" userId="KS" providerId="None"/>
      </p:ext>
    </p:extLst>
  </p:cmAuthor>
  <p:cmAuthor id="4" name="Małgorzata Licznerska" initials="ML" lastIdx="2" clrIdx="3"/>
  <p:cmAuthor id="5" name="Augustowski Wojciech" initials="AW" lastIdx="188" clrIdx="4">
    <p:extLst>
      <p:ext uri="{19B8F6BF-5375-455C-9EA6-DF929625EA0E}">
        <p15:presenceInfo xmlns:p15="http://schemas.microsoft.com/office/powerpoint/2012/main" userId="Augustowski Wojciech" providerId="None"/>
      </p:ext>
    </p:extLst>
  </p:cmAuthor>
  <p:cmAuthor id="6" name="JĘDRYCHOWSKI Maciej" initials="JM" lastIdx="8" clrIdx="5">
    <p:extLst>
      <p:ext uri="{19B8F6BF-5375-455C-9EA6-DF929625EA0E}">
        <p15:presenceInfo xmlns:p15="http://schemas.microsoft.com/office/powerpoint/2012/main" userId="S-1-5-21-2039474230-1823947412-1586538214-15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96F"/>
    <a:srgbClr val="1069A0"/>
    <a:srgbClr val="1486CC"/>
    <a:srgbClr val="3DA9EB"/>
    <a:srgbClr val="7EC6F2"/>
    <a:srgbClr val="A4D7F6"/>
    <a:srgbClr val="000000"/>
    <a:srgbClr val="7C7D47"/>
    <a:srgbClr val="FFCB06"/>
    <a:srgbClr val="A28E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3" autoAdjust="0"/>
    <p:restoredTop sz="96357" autoAdjust="0"/>
  </p:normalViewPr>
  <p:slideViewPr>
    <p:cSldViewPr snapToGrid="0" showGuides="1">
      <p:cViewPr varScale="1">
        <p:scale>
          <a:sx n="68" d="100"/>
          <a:sy n="68" d="100"/>
        </p:scale>
        <p:origin x="1626" y="72"/>
      </p:cViewPr>
      <p:guideLst>
        <p:guide orient="horz" pos="2137"/>
        <p:guide pos="2857"/>
      </p:guideLst>
    </p:cSldViewPr>
  </p:slideViewPr>
  <p:notesTextViewPr>
    <p:cViewPr>
      <p:scale>
        <a:sx n="3" d="2"/>
        <a:sy n="3" d="2"/>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9.xml"/><Relationship Id="rId1" Type="http://schemas.microsoft.com/office/2011/relationships/chartStyle" Target="style4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0.xml"/><Relationship Id="rId1" Type="http://schemas.microsoft.com/office/2011/relationships/chartStyle" Target="style5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1.xml"/><Relationship Id="rId1" Type="http://schemas.microsoft.com/office/2011/relationships/chartStyle" Target="style5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2.xml"/><Relationship Id="rId1" Type="http://schemas.microsoft.com/office/2011/relationships/chartStyle" Target="style5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3.xml"/><Relationship Id="rId1" Type="http://schemas.microsoft.com/office/2011/relationships/chartStyle" Target="style5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4.xml"/><Relationship Id="rId1" Type="http://schemas.microsoft.com/office/2011/relationships/chartStyle" Target="style5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5.xml"/><Relationship Id="rId1" Type="http://schemas.microsoft.com/office/2011/relationships/chartStyle" Target="style5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41807103723804"/>
          <c:y val="7.7429469298400486E-2"/>
          <c:w val="0.69248451231045516"/>
          <c:h val="0.76701199345597493"/>
        </c:manualLayout>
      </c:layout>
      <c:doughnutChart>
        <c:varyColors val="1"/>
        <c:ser>
          <c:idx val="0"/>
          <c:order val="0"/>
          <c:tx>
            <c:strRef>
              <c:f>Arkusz1!$B$1</c:f>
              <c:strCache>
                <c:ptCount val="1"/>
                <c:pt idx="0">
                  <c:v>Seria 1</c:v>
                </c:pt>
              </c:strCache>
            </c:strRef>
          </c:tx>
          <c:explosion val="3"/>
          <c:dPt>
            <c:idx val="0"/>
            <c:bubble3D val="0"/>
            <c:spPr>
              <a:solidFill>
                <a:srgbClr val="FFCB06"/>
              </a:solidFill>
              <a:ln>
                <a:noFill/>
              </a:ln>
            </c:spPr>
            <c:extLst>
              <c:ext xmlns:c16="http://schemas.microsoft.com/office/drawing/2014/chart" uri="{C3380CC4-5D6E-409C-BE32-E72D297353CC}">
                <c16:uniqueId val="{00000001-F5D6-4F74-93B3-F76E160285E5}"/>
              </c:ext>
            </c:extLst>
          </c:dPt>
          <c:dPt>
            <c:idx val="1"/>
            <c:bubble3D val="0"/>
            <c:spPr>
              <a:solidFill>
                <a:srgbClr val="FFF685"/>
              </a:solidFill>
            </c:spPr>
            <c:extLst>
              <c:ext xmlns:c16="http://schemas.microsoft.com/office/drawing/2014/chart" uri="{C3380CC4-5D6E-409C-BE32-E72D297353CC}">
                <c16:uniqueId val="{00000003-F5D6-4F74-93B3-F76E160285E5}"/>
              </c:ext>
            </c:extLst>
          </c:dPt>
          <c:dPt>
            <c:idx val="2"/>
            <c:bubble3D val="0"/>
            <c:spPr>
              <a:solidFill>
                <a:srgbClr val="A28E6A"/>
              </a:solidFill>
            </c:spPr>
            <c:extLst>
              <c:ext xmlns:c16="http://schemas.microsoft.com/office/drawing/2014/chart" uri="{C3380CC4-5D6E-409C-BE32-E72D297353CC}">
                <c16:uniqueId val="{00000005-F5D6-4F74-93B3-F76E160285E5}"/>
              </c:ext>
            </c:extLst>
          </c:dPt>
          <c:dPt>
            <c:idx val="3"/>
            <c:bubble3D val="0"/>
            <c:spPr>
              <a:solidFill>
                <a:srgbClr val="CCC914"/>
              </a:solidFill>
            </c:spPr>
            <c:extLst>
              <c:ext xmlns:c16="http://schemas.microsoft.com/office/drawing/2014/chart" uri="{C3380CC4-5D6E-409C-BE32-E72D297353CC}">
                <c16:uniqueId val="{00000007-F5D6-4F74-93B3-F76E160285E5}"/>
              </c:ext>
            </c:extLst>
          </c:dPt>
          <c:dPt>
            <c:idx val="4"/>
            <c:bubble3D val="0"/>
            <c:spPr>
              <a:solidFill>
                <a:srgbClr val="99983D"/>
              </a:solidFill>
            </c:spPr>
            <c:extLst>
              <c:ext xmlns:c16="http://schemas.microsoft.com/office/drawing/2014/chart" uri="{C3380CC4-5D6E-409C-BE32-E72D297353CC}">
                <c16:uniqueId val="{00000009-F5D6-4F74-93B3-F76E160285E5}"/>
              </c:ext>
            </c:extLst>
          </c:dPt>
          <c:dLbls>
            <c:dLbl>
              <c:idx val="1"/>
              <c:numFmt formatCode="#,##0.0" sourceLinked="0"/>
              <c:spPr>
                <a:noFill/>
                <a:ln>
                  <a:noFill/>
                </a:ln>
                <a:effectLst/>
              </c:spPr>
              <c:txPr>
                <a:bodyPr wrap="square" lIns="38100" tIns="19050" rIns="38100" bIns="19050" anchor="ctr">
                  <a:spAutoFit/>
                </a:bodyPr>
                <a:lstStyle/>
                <a:p>
                  <a:pPr>
                    <a:defRPr sz="12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6="http://schemas.microsoft.com/office/drawing/2014/chart" uri="{C3380CC4-5D6E-409C-BE32-E72D297353CC}">
                  <c16:uniqueId val="{00000003-F5D6-4F74-93B3-F76E160285E5}"/>
                </c:ext>
              </c:extLst>
            </c:dLbl>
            <c:dLbl>
              <c:idx val="3"/>
              <c:numFmt formatCode="#,##0.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F5D6-4F74-93B3-F76E160285E5}"/>
                </c:ext>
              </c:extLst>
            </c:dLbl>
            <c:numFmt formatCode="#,##0.0" sourceLinked="0"/>
            <c:spPr>
              <a:noFill/>
              <a:ln>
                <a:noFill/>
              </a:ln>
              <a:effectLst/>
            </c:spPr>
            <c:txPr>
              <a:bodyPr wrap="square" lIns="38100" tIns="19050" rIns="38100" bIns="19050" anchor="ctr">
                <a:spAutoFit/>
              </a:bodyPr>
              <a:lstStyle/>
              <a:p>
                <a:pPr>
                  <a:defRPr sz="12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15-24 lat</c:v>
                </c:pt>
                <c:pt idx="1">
                  <c:v>25-34 lat</c:v>
                </c:pt>
                <c:pt idx="2">
                  <c:v>35-44 lat</c:v>
                </c:pt>
                <c:pt idx="3">
                  <c:v>45-59 lat</c:v>
                </c:pt>
                <c:pt idx="4">
                  <c:v>60 lat i więcej</c:v>
                </c:pt>
              </c:strCache>
            </c:strRef>
          </c:cat>
          <c:val>
            <c:numRef>
              <c:f>Arkusz1!$B$2:$B$6</c:f>
              <c:numCache>
                <c:formatCode>0.0</c:formatCode>
                <c:ptCount val="5"/>
                <c:pt idx="0">
                  <c:v>12.3</c:v>
                </c:pt>
                <c:pt idx="1">
                  <c:v>17</c:v>
                </c:pt>
                <c:pt idx="2">
                  <c:v>18.399999999999999</c:v>
                </c:pt>
                <c:pt idx="3">
                  <c:v>23</c:v>
                </c:pt>
                <c:pt idx="4">
                  <c:v>29.3</c:v>
                </c:pt>
              </c:numCache>
            </c:numRef>
          </c:val>
          <c:extLst>
            <c:ext xmlns:c16="http://schemas.microsoft.com/office/drawing/2014/chart" uri="{C3380CC4-5D6E-409C-BE32-E72D297353CC}">
              <c16:uniqueId val="{0000000A-F5D6-4F74-93B3-F76E160285E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manualLayout>
          <c:xMode val="edge"/>
          <c:yMode val="edge"/>
          <c:x val="7.3252699607117512E-3"/>
          <c:y val="0.12307427939220601"/>
          <c:w val="0.36338822631645634"/>
          <c:h val="0.69755352329837694"/>
        </c:manualLayout>
      </c:layout>
      <c:overlay val="0"/>
      <c:txPr>
        <a:bodyPr/>
        <a:lstStyle/>
        <a:p>
          <a:pPr algn="l" rtl="0">
            <a:defRPr lang="pl-PL"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showDLblsOverMax val="0"/>
  </c:chart>
  <c:spPr>
    <a:noFill/>
    <a:ln w="9525" cap="flat" cmpd="sng" algn="ctr">
      <a:noFill/>
      <a:round/>
    </a:ln>
    <a:effectLst/>
  </c:spPr>
  <c:txPr>
    <a:bodyPr/>
    <a:lstStyle/>
    <a:p>
      <a:pPr marL="540000">
        <a:defRPr/>
      </a:pPr>
      <a:endParaRPr lang="pl-P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319740297636419"/>
          <c:y val="3.8196689330757219E-2"/>
          <c:w val="0.57140173312772546"/>
          <c:h val="0.96180331066924274"/>
        </c:manualLayout>
      </c:layout>
      <c:barChart>
        <c:barDir val="bar"/>
        <c:grouping val="percentStacked"/>
        <c:varyColors val="0"/>
        <c:ser>
          <c:idx val="0"/>
          <c:order val="0"/>
          <c:tx>
            <c:strRef>
              <c:f>Arkusz1!$B$1</c:f>
              <c:strCache>
                <c:ptCount val="1"/>
                <c:pt idx="0">
                  <c:v>Kolumna1</c:v>
                </c:pt>
              </c:strCache>
            </c:strRef>
          </c:tx>
          <c:spPr>
            <a:solidFill>
              <a:schemeClr val="accent1"/>
            </a:solidFill>
            <a:ln>
              <a:noFill/>
            </a:ln>
            <a:effectLst/>
          </c:spPr>
          <c:invertIfNegative val="0"/>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Arkusz1!$B$2:$B$10</c:f>
            </c:numRef>
          </c:val>
          <c:extLst>
            <c:ext xmlns:c16="http://schemas.microsoft.com/office/drawing/2014/chart" uri="{C3380CC4-5D6E-409C-BE32-E72D297353CC}">
              <c16:uniqueId val="{00000002-C792-4494-A9FA-B1288FB0E40C}"/>
            </c:ext>
          </c:extLst>
        </c:ser>
        <c:ser>
          <c:idx val="1"/>
          <c:order val="1"/>
          <c:tx>
            <c:strRef>
              <c:f>Arkusz1!$C$1</c:f>
              <c:strCache>
                <c:ptCount val="1"/>
                <c:pt idx="0">
                  <c:v>zdecydowanie 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Arkusz1!$C$2:$C$10</c:f>
              <c:numCache>
                <c:formatCode>###0.0</c:formatCode>
                <c:ptCount val="9"/>
                <c:pt idx="0">
                  <c:v>17.399999999999999</c:v>
                </c:pt>
                <c:pt idx="1">
                  <c:v>8.2000000000000011</c:v>
                </c:pt>
                <c:pt idx="2">
                  <c:v>15.9</c:v>
                </c:pt>
                <c:pt idx="3">
                  <c:v>11.4</c:v>
                </c:pt>
                <c:pt idx="4">
                  <c:v>8.6999999999999993</c:v>
                </c:pt>
                <c:pt idx="5">
                  <c:v>21.3</c:v>
                </c:pt>
                <c:pt idx="6">
                  <c:v>14.899999999999999</c:v>
                </c:pt>
                <c:pt idx="7">
                  <c:v>22</c:v>
                </c:pt>
                <c:pt idx="8">
                  <c:v>23.799999999999997</c:v>
                </c:pt>
              </c:numCache>
            </c:numRef>
          </c:val>
          <c:extLst>
            <c:ext xmlns:c16="http://schemas.microsoft.com/office/drawing/2014/chart" uri="{C3380CC4-5D6E-409C-BE32-E72D297353CC}">
              <c16:uniqueId val="{00000003-C792-4494-A9FA-B1288FB0E40C}"/>
            </c:ext>
          </c:extLst>
        </c:ser>
        <c:ser>
          <c:idx val="2"/>
          <c:order val="2"/>
          <c:tx>
            <c:strRef>
              <c:f>Arkusz1!$D$1</c:f>
              <c:strCache>
                <c:ptCount val="1"/>
                <c:pt idx="0">
                  <c:v>raczej tak</c:v>
                </c:pt>
              </c:strCache>
            </c:strRef>
          </c:tx>
          <c:spPr>
            <a:solidFill>
              <a:srgbClr val="FFF6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Arkusz1!$D$2:$D$10</c:f>
              <c:numCache>
                <c:formatCode>###0.0</c:formatCode>
                <c:ptCount val="9"/>
                <c:pt idx="0">
                  <c:v>16</c:v>
                </c:pt>
                <c:pt idx="1">
                  <c:v>29.599999999999998</c:v>
                </c:pt>
                <c:pt idx="2">
                  <c:v>24.099999999999998</c:v>
                </c:pt>
                <c:pt idx="3">
                  <c:v>28.7</c:v>
                </c:pt>
                <c:pt idx="4">
                  <c:v>33.1</c:v>
                </c:pt>
                <c:pt idx="5">
                  <c:v>24.5</c:v>
                </c:pt>
                <c:pt idx="6">
                  <c:v>33.300000000000004</c:v>
                </c:pt>
                <c:pt idx="7">
                  <c:v>27.900000000000002</c:v>
                </c:pt>
                <c:pt idx="8">
                  <c:v>36.199999999999996</c:v>
                </c:pt>
              </c:numCache>
            </c:numRef>
          </c:val>
          <c:extLst>
            <c:ext xmlns:c16="http://schemas.microsoft.com/office/drawing/2014/chart" uri="{C3380CC4-5D6E-409C-BE32-E72D297353CC}">
              <c16:uniqueId val="{00000004-C792-4494-A9FA-B1288FB0E40C}"/>
            </c:ext>
          </c:extLst>
        </c:ser>
        <c:ser>
          <c:idx val="3"/>
          <c:order val="3"/>
          <c:tx>
            <c:strRef>
              <c:f>Arkusz1!$E$1</c:f>
              <c:strCache>
                <c:ptCount val="1"/>
                <c:pt idx="0">
                  <c:v>raczej nie</c:v>
                </c:pt>
              </c:strCache>
            </c:strRef>
          </c:tx>
          <c:spPr>
            <a:solidFill>
              <a:srgbClr val="A28E6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Arkusz1!$E$2:$E$10</c:f>
              <c:numCache>
                <c:formatCode>###0.0</c:formatCode>
                <c:ptCount val="9"/>
                <c:pt idx="0">
                  <c:v>37.799999999999997</c:v>
                </c:pt>
                <c:pt idx="1">
                  <c:v>45</c:v>
                </c:pt>
                <c:pt idx="2">
                  <c:v>36.4</c:v>
                </c:pt>
                <c:pt idx="3">
                  <c:v>38.6</c:v>
                </c:pt>
                <c:pt idx="4">
                  <c:v>39.900000000000006</c:v>
                </c:pt>
                <c:pt idx="5">
                  <c:v>27.800000000000004</c:v>
                </c:pt>
                <c:pt idx="6">
                  <c:v>34.300000000000004</c:v>
                </c:pt>
                <c:pt idx="7">
                  <c:v>23</c:v>
                </c:pt>
                <c:pt idx="8">
                  <c:v>20.9</c:v>
                </c:pt>
              </c:numCache>
            </c:numRef>
          </c:val>
          <c:extLst>
            <c:ext xmlns:c16="http://schemas.microsoft.com/office/drawing/2014/chart" uri="{C3380CC4-5D6E-409C-BE32-E72D297353CC}">
              <c16:uniqueId val="{00000005-C792-4494-A9FA-B1288FB0E40C}"/>
            </c:ext>
          </c:extLst>
        </c:ser>
        <c:ser>
          <c:idx val="4"/>
          <c:order val="4"/>
          <c:tx>
            <c:strRef>
              <c:f>Arkusz1!$F$1</c:f>
              <c:strCache>
                <c:ptCount val="1"/>
                <c:pt idx="0">
                  <c:v>zdecydowanie 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Arkusz1!$F$2:$F$10</c:f>
              <c:numCache>
                <c:formatCode>###0.0</c:formatCode>
                <c:ptCount val="9"/>
                <c:pt idx="0">
                  <c:v>27.200000000000003</c:v>
                </c:pt>
                <c:pt idx="1">
                  <c:v>16.100000000000001</c:v>
                </c:pt>
                <c:pt idx="2">
                  <c:v>17.399999999999999</c:v>
                </c:pt>
                <c:pt idx="3">
                  <c:v>14.000000000000002</c:v>
                </c:pt>
                <c:pt idx="4">
                  <c:v>15.2</c:v>
                </c:pt>
                <c:pt idx="5">
                  <c:v>23.1</c:v>
                </c:pt>
                <c:pt idx="6">
                  <c:v>13</c:v>
                </c:pt>
                <c:pt idx="7">
                  <c:v>25.2</c:v>
                </c:pt>
                <c:pt idx="8">
                  <c:v>16.400000000000002</c:v>
                </c:pt>
              </c:numCache>
            </c:numRef>
          </c:val>
          <c:extLst>
            <c:ext xmlns:c16="http://schemas.microsoft.com/office/drawing/2014/chart" uri="{C3380CC4-5D6E-409C-BE32-E72D297353CC}">
              <c16:uniqueId val="{00000006-C792-4494-A9FA-B1288FB0E40C}"/>
            </c:ext>
          </c:extLst>
        </c:ser>
        <c:ser>
          <c:idx val="5"/>
          <c:order val="5"/>
          <c:tx>
            <c:strRef>
              <c:f>Arkusz1!$G$1</c:f>
              <c:strCache>
                <c:ptCount val="1"/>
                <c:pt idx="0">
                  <c:v>trudno powiedzieć</c:v>
                </c:pt>
              </c:strCache>
            </c:strRef>
          </c:tx>
          <c:spPr>
            <a:solidFill>
              <a:srgbClr val="BFBFBF"/>
            </a:solidFill>
            <a:ln>
              <a:noFill/>
            </a:ln>
            <a:effectLst/>
          </c:spPr>
          <c:invertIfNegative val="0"/>
          <c:dLbls>
            <c:dLbl>
              <c:idx val="0"/>
              <c:layout>
                <c:manualLayout>
                  <c:x val="7.526577114227474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55-4FE4-959A-1904B7D37FF2}"/>
                </c:ext>
              </c:extLst>
            </c:dLbl>
            <c:dLbl>
              <c:idx val="1"/>
              <c:layout>
                <c:manualLayout>
                  <c:x val="1.655846965130009E-2"/>
                  <c:y val="2.79948727500753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55-4FE4-959A-1904B7D37FF2}"/>
                </c:ext>
              </c:extLst>
            </c:dLbl>
            <c:dLbl>
              <c:idx val="4"/>
              <c:layout>
                <c:manualLayout>
                  <c:x val="6.0212616913818918E-3"/>
                  <c:y val="-1.026466809670661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55-4FE4-959A-1904B7D37FF2}"/>
                </c:ext>
              </c:extLst>
            </c:dLbl>
            <c:dLbl>
              <c:idx val="7"/>
              <c:layout>
                <c:manualLayout>
                  <c:x val="8.8480544094481656E-3"/>
                  <c:y val="-2.7994872750077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55-4FE4-959A-1904B7D37FF2}"/>
                </c:ext>
              </c:extLst>
            </c:dLbl>
            <c:dLbl>
              <c:idx val="8"/>
              <c:layout>
                <c:manualLayout>
                  <c:x val="6.0212616913816706E-3"/>
                  <c:y val="-1.283083512088327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55-4FE4-959A-1904B7D37FF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kompostuję odpady zielone w przydomowym kompostowniku</c:v>
                </c:pt>
                <c:pt idx="1">
                  <c:v>kupuję produkty w większych opakowaniach zamiast w kilku mniejszych</c:v>
                </c:pt>
                <c:pt idx="2">
                  <c:v>ubrania, z których już nie korzystam wyrzucam do śmieci</c:v>
                </c:pt>
                <c:pt idx="3">
                  <c:v>kupuję wodę/napoje w butelkach zwrotnych</c:v>
                </c:pt>
                <c:pt idx="4">
                  <c:v>zepsute urządzenia naprawiam, a nie zastępuję nowymi</c:v>
                </c:pt>
                <c:pt idx="5">
                  <c:v>robiąc zakupy, korzystam z toreb wielokrotnego użytku (np. materiałowych, płóciennych)</c:v>
                </c:pt>
                <c:pt idx="6">
                  <c:v>robiąc zakupy, unikam produktów jednorazowych, nietrwałych</c:v>
                </c:pt>
                <c:pt idx="7">
                  <c:v>unikam zakupu "pakowanych" towarów (np. warzyw i owoców)</c:v>
                </c:pt>
                <c:pt idx="8">
                  <c:v>robiąc zakupy, zwracam uwagę na oznaczenia związane z ekologią i środowiskiem</c:v>
                </c:pt>
              </c:strCache>
            </c:strRef>
          </c:cat>
          <c:val>
            <c:numRef>
              <c:f>Arkusz1!$G$2:$G$10</c:f>
              <c:numCache>
                <c:formatCode>###0.0</c:formatCode>
                <c:ptCount val="9"/>
                <c:pt idx="0">
                  <c:v>1.6</c:v>
                </c:pt>
                <c:pt idx="1">
                  <c:v>1.0999999999999999</c:v>
                </c:pt>
                <c:pt idx="2">
                  <c:v>6.2</c:v>
                </c:pt>
                <c:pt idx="3">
                  <c:v>7.3</c:v>
                </c:pt>
                <c:pt idx="4">
                  <c:v>3.1</c:v>
                </c:pt>
                <c:pt idx="5">
                  <c:v>3.3000000000000003</c:v>
                </c:pt>
                <c:pt idx="6">
                  <c:v>4.5</c:v>
                </c:pt>
                <c:pt idx="7">
                  <c:v>1.9</c:v>
                </c:pt>
                <c:pt idx="8">
                  <c:v>2.7</c:v>
                </c:pt>
              </c:numCache>
            </c:numRef>
          </c:val>
          <c:extLst>
            <c:ext xmlns:c16="http://schemas.microsoft.com/office/drawing/2014/chart" uri="{C3380CC4-5D6E-409C-BE32-E72D297353CC}">
              <c16:uniqueId val="{00000007-7069-4CB8-AF19-CBBA7FBE381B}"/>
            </c:ext>
          </c:extLst>
        </c:ser>
        <c:dLbls>
          <c:showLegendKey val="0"/>
          <c:showVal val="0"/>
          <c:showCatName val="0"/>
          <c:showSerName val="0"/>
          <c:showPercent val="0"/>
          <c:showBubbleSize val="0"/>
        </c:dLbls>
        <c:gapWidth val="86"/>
        <c:overlap val="100"/>
        <c:axId val="296787536"/>
        <c:axId val="296687064"/>
      </c:barChart>
      <c:catAx>
        <c:axId val="29678753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6687064"/>
        <c:crosses val="autoZero"/>
        <c:auto val="1"/>
        <c:lblAlgn val="ctr"/>
        <c:lblOffset val="100"/>
        <c:noMultiLvlLbl val="0"/>
      </c:catAx>
      <c:valAx>
        <c:axId val="296687064"/>
        <c:scaling>
          <c:orientation val="minMax"/>
        </c:scaling>
        <c:delete val="1"/>
        <c:axPos val="b"/>
        <c:numFmt formatCode="0%" sourceLinked="1"/>
        <c:majorTickMark val="none"/>
        <c:minorTickMark val="none"/>
        <c:tickLblPos val="nextTo"/>
        <c:crossAx val="29678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lumMod val="65000"/>
              <a:lumOff val="35000"/>
            </a:schemeClr>
          </a:solidFill>
          <a:latin typeface="Century Gothic" panose="020B0502020202020204" pitchFamily="34" charset="0"/>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11323200527938"/>
          <c:y val="2.4608452524342746E-2"/>
          <c:w val="0.55593872917441378"/>
          <c:h val="0.95308685139035132"/>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E-8DFA-4B87-9F62-1A525FF678CA}"/>
                </c:ext>
              </c:extLst>
            </c:dLbl>
            <c:dLbl>
              <c:idx val="3"/>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8DFA-4B87-9F62-1A525FF678CA}"/>
                </c:ext>
              </c:extLst>
            </c:dLbl>
            <c:dLbl>
              <c:idx val="7"/>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8DFA-4B87-9F62-1A525FF678CA}"/>
                </c:ext>
              </c:extLst>
            </c:dLbl>
            <c:dLbl>
              <c:idx val="8"/>
              <c:spPr>
                <a:noFill/>
                <a:ln w="28575">
                  <a:solidFill>
                    <a:srgbClr val="BFBFBF"/>
                  </a:solid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8DFA-4B87-9F62-1A525FF678CA}"/>
                </c:ext>
              </c:extLst>
            </c:dLbl>
            <c:dLbl>
              <c:idx val="9"/>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8DFA-4B87-9F62-1A525FF678CA}"/>
                </c:ext>
              </c:extLst>
            </c:dLbl>
            <c:dLbl>
              <c:idx val="12"/>
              <c:spPr>
                <a:noFill/>
                <a:ln w="28575">
                  <a:solidFill>
                    <a:srgbClr val="BFBFBF"/>
                  </a:solid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F-8DFA-4B87-9F62-1A525FF678CA}"/>
                </c:ext>
              </c:extLst>
            </c:dLbl>
            <c:dLbl>
              <c:idx val="14"/>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8DFA-4B87-9F62-1A525FF678CA}"/>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Arkusz1!$B$2:$B$16</c:f>
              <c:numCache>
                <c:formatCode>General</c:formatCode>
                <c:ptCount val="15"/>
                <c:pt idx="0" formatCode="0.0">
                  <c:v>48.2</c:v>
                </c:pt>
                <c:pt idx="2" formatCode="0.0">
                  <c:v>53.154875717017205</c:v>
                </c:pt>
                <c:pt idx="3" formatCode="0.0">
                  <c:v>42.767295597484278</c:v>
                </c:pt>
                <c:pt idx="5" formatCode="0.0">
                  <c:v>45.103092783505154</c:v>
                </c:pt>
                <c:pt idx="6" formatCode="0.0">
                  <c:v>51.440329218106996</c:v>
                </c:pt>
                <c:pt idx="7" formatCode="0.0">
                  <c:v>50.909090909090907</c:v>
                </c:pt>
                <c:pt idx="8" formatCode="0.0">
                  <c:v>56.818181818181827</c:v>
                </c:pt>
                <c:pt idx="9" formatCode="0.0">
                  <c:v>41.379310344827587</c:v>
                </c:pt>
                <c:pt idx="11" formatCode="0.0">
                  <c:v>47.967479674796749</c:v>
                </c:pt>
                <c:pt idx="12" formatCode="0.0">
                  <c:v>61.764705882352942</c:v>
                </c:pt>
                <c:pt idx="13" formatCode="0.0">
                  <c:v>48.369565217391312</c:v>
                </c:pt>
                <c:pt idx="14" formatCode="0.0">
                  <c:v>39.130434782608695</c:v>
                </c:pt>
              </c:numCache>
            </c:numRef>
          </c:val>
          <c:extLst>
            <c:ext xmlns:c16="http://schemas.microsoft.com/office/drawing/2014/chart" uri="{C3380CC4-5D6E-409C-BE32-E72D297353CC}">
              <c16:uniqueId val="{00000005-8DFA-4B87-9F62-1A525FF678CA}"/>
            </c:ext>
          </c:extLst>
        </c:ser>
        <c:ser>
          <c:idx val="1"/>
          <c:order val="1"/>
          <c:tx>
            <c:strRef>
              <c:f>Arkusz1!$C$1</c:f>
              <c:strCache>
                <c:ptCount val="1"/>
                <c:pt idx="0">
                  <c:v>nie</c:v>
                </c:pt>
              </c:strCache>
            </c:strRef>
          </c:tx>
          <c:spPr>
            <a:solidFill>
              <a:srgbClr val="855D5D"/>
            </a:solidFill>
            <a:ln>
              <a:noFill/>
            </a:ln>
            <a:effectLst/>
          </c:spPr>
          <c:invertIfNegative val="0"/>
          <c:dPt>
            <c:idx val="0"/>
            <c:invertIfNegative val="0"/>
            <c:bubble3D val="0"/>
            <c:spPr>
              <a:solidFill>
                <a:srgbClr val="855D5D"/>
              </a:solidFill>
              <a:ln>
                <a:noFill/>
              </a:ln>
              <a:effectLst/>
            </c:spPr>
            <c:extLst>
              <c:ext xmlns:c16="http://schemas.microsoft.com/office/drawing/2014/chart" uri="{C3380CC4-5D6E-409C-BE32-E72D297353CC}">
                <c16:uniqueId val="{00000007-8DFA-4B87-9F62-1A525FF678CA}"/>
              </c:ext>
            </c:extLst>
          </c:dPt>
          <c:dLbls>
            <c:dLbl>
              <c:idx val="2"/>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8DFA-4B87-9F62-1A525FF678CA}"/>
                </c:ext>
              </c:extLst>
            </c:dLbl>
            <c:dLbl>
              <c:idx val="6"/>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8DFA-4B87-9F62-1A525FF678CA}"/>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0-8DFA-4B87-9F62-1A525FF678CA}"/>
                </c:ext>
              </c:extLst>
            </c:dLbl>
            <c:dLbl>
              <c:idx val="11"/>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8DFA-4B87-9F62-1A525FF678CA}"/>
                </c:ext>
              </c:extLst>
            </c:dLbl>
            <c:dLbl>
              <c:idx val="12"/>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B-8DFA-4B87-9F62-1A525FF678CA}"/>
                </c:ext>
              </c:extLst>
            </c:dLbl>
            <c:dLbl>
              <c:idx val="14"/>
              <c:spPr>
                <a:noFill/>
                <a:ln w="28575">
                  <a:solidFill>
                    <a:srgbClr val="BFBFBF"/>
                  </a:solidFill>
                </a:ln>
                <a:effectLst/>
              </c:spPr>
              <c:txPr>
                <a:bodyPr rot="0" spcFirstLastPara="1" vertOverflow="ellipsis" vert="horz" wrap="square" anchor="ctr" anchorCtr="1"/>
                <a:lstStyle/>
                <a:p>
                  <a:pPr>
                    <a:defRPr sz="1000" b="1" i="0" u="sng"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1-8DFA-4B87-9F62-1A525FF678CA}"/>
                </c:ext>
              </c:extLst>
            </c:dLbl>
            <c:spPr>
              <a:noFill/>
              <a:ln>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Arkusz1!$C$2:$C$16</c:f>
              <c:numCache>
                <c:formatCode>General</c:formatCode>
                <c:ptCount val="15"/>
                <c:pt idx="0" formatCode="0.0">
                  <c:v>47.300000000000004</c:v>
                </c:pt>
                <c:pt idx="2" formatCode="0.0">
                  <c:v>41.108986615678774</c:v>
                </c:pt>
                <c:pt idx="3" formatCode="0.0">
                  <c:v>54.088050314465406</c:v>
                </c:pt>
                <c:pt idx="5" formatCode="0.0">
                  <c:v>48.19587628865979</c:v>
                </c:pt>
                <c:pt idx="6" formatCode="0.0">
                  <c:v>47.325102880658434</c:v>
                </c:pt>
                <c:pt idx="7" formatCode="0.0">
                  <c:v>44.242424242424242</c:v>
                </c:pt>
                <c:pt idx="8" formatCode="0.0">
                  <c:v>37.5</c:v>
                </c:pt>
                <c:pt idx="9" formatCode="0.0">
                  <c:v>56.03448275862069</c:v>
                </c:pt>
                <c:pt idx="11" formatCode="0.0">
                  <c:v>44.715447154471548</c:v>
                </c:pt>
                <c:pt idx="12" formatCode="0.0">
                  <c:v>33.529411764705884</c:v>
                </c:pt>
                <c:pt idx="13" formatCode="0.0">
                  <c:v>47.826086956521735</c:v>
                </c:pt>
                <c:pt idx="14" formatCode="0.0">
                  <c:v>56.521739130434781</c:v>
                </c:pt>
              </c:numCache>
            </c:numRef>
          </c:val>
          <c:extLst>
            <c:ext xmlns:c16="http://schemas.microsoft.com/office/drawing/2014/chart" uri="{C3380CC4-5D6E-409C-BE32-E72D297353CC}">
              <c16:uniqueId val="{0000000C-8DFA-4B87-9F62-1A525FF678CA}"/>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Arkusz1!$D$2:$D$16</c:f>
              <c:numCache>
                <c:formatCode>General</c:formatCode>
                <c:ptCount val="15"/>
                <c:pt idx="0" formatCode="0.0">
                  <c:v>4.5</c:v>
                </c:pt>
                <c:pt idx="2" formatCode="0.0">
                  <c:v>5.736137667304015</c:v>
                </c:pt>
                <c:pt idx="3" formatCode="0.0">
                  <c:v>3.1446540880503147</c:v>
                </c:pt>
                <c:pt idx="5" formatCode="0.0">
                  <c:v>6.7010309278350517</c:v>
                </c:pt>
                <c:pt idx="6" formatCode="0.0">
                  <c:v>1.2345679012345678</c:v>
                </c:pt>
                <c:pt idx="7" formatCode="0.0">
                  <c:v>4.8484848484848486</c:v>
                </c:pt>
                <c:pt idx="8" formatCode="0.0">
                  <c:v>5.6818181818181817</c:v>
                </c:pt>
                <c:pt idx="9" formatCode="0.0">
                  <c:v>2.5862068965517242</c:v>
                </c:pt>
                <c:pt idx="11" formatCode="0.0">
                  <c:v>7.3170731707317067</c:v>
                </c:pt>
                <c:pt idx="12" formatCode="0.0">
                  <c:v>4.7058823529411766</c:v>
                </c:pt>
                <c:pt idx="13" formatCode="0.0">
                  <c:v>3.804347826086957</c:v>
                </c:pt>
                <c:pt idx="14" formatCode="0.0">
                  <c:v>4.3478260869565215</c:v>
                </c:pt>
              </c:numCache>
            </c:numRef>
          </c:val>
          <c:extLst>
            <c:ext xmlns:c16="http://schemas.microsoft.com/office/drawing/2014/chart" uri="{C3380CC4-5D6E-409C-BE32-E72D297353CC}">
              <c16:uniqueId val="{0000000D-8DFA-4B87-9F62-1A525FF678CA}"/>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11323200527938"/>
          <c:y val="2.4608452524342746E-2"/>
          <c:w val="0.55593872917441378"/>
          <c:h val="0.91646498949596922"/>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E-7719-454F-91AE-47CD2003B322}"/>
                </c:ext>
              </c:extLst>
            </c:dLbl>
            <c:dLbl>
              <c:idx val="3"/>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7719-454F-91AE-47CD2003B322}"/>
                </c:ext>
              </c:extLst>
            </c:dLbl>
            <c:dLbl>
              <c:idx val="5"/>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F-7719-454F-91AE-47CD2003B322}"/>
                </c:ext>
              </c:extLst>
            </c:dLbl>
            <c:dLbl>
              <c:idx val="7"/>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7719-454F-91AE-47CD2003B322}"/>
                </c:ext>
              </c:extLst>
            </c:dLbl>
            <c:dLbl>
              <c:idx val="8"/>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7719-454F-91AE-47CD2003B322}"/>
                </c:ext>
              </c:extLst>
            </c:dLbl>
            <c:dLbl>
              <c:idx val="9"/>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7719-454F-91AE-47CD2003B322}"/>
                </c:ext>
              </c:extLst>
            </c:dLbl>
            <c:dLbl>
              <c:idx val="11"/>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1-7719-454F-91AE-47CD2003B32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Arkusz1!$B$2:$B$15</c:f>
              <c:numCache>
                <c:formatCode>General</c:formatCode>
                <c:ptCount val="14"/>
                <c:pt idx="0" formatCode="0.0">
                  <c:v>49.900000000000006</c:v>
                </c:pt>
                <c:pt idx="2" formatCode="0.0">
                  <c:v>58.126195028680684</c:v>
                </c:pt>
                <c:pt idx="3" formatCode="0.0">
                  <c:v>40.880503144654085</c:v>
                </c:pt>
                <c:pt idx="5" formatCode="0.0">
                  <c:v>56.958762886597938</c:v>
                </c:pt>
                <c:pt idx="6" formatCode="0.0">
                  <c:v>43.621399176954725</c:v>
                </c:pt>
                <c:pt idx="7" formatCode="0.0">
                  <c:v>46.666666666666671</c:v>
                </c:pt>
                <c:pt idx="8" formatCode="0.0">
                  <c:v>53.409090909090907</c:v>
                </c:pt>
                <c:pt idx="9" formatCode="0.0">
                  <c:v>41.379310344827587</c:v>
                </c:pt>
                <c:pt idx="11" formatCode="0.0">
                  <c:v>56.804733727810657</c:v>
                </c:pt>
                <c:pt idx="12" formatCode="0.0">
                  <c:v>48.22429906542056</c:v>
                </c:pt>
                <c:pt idx="13" formatCode="0.0">
                  <c:v>47.599999999999994</c:v>
                </c:pt>
              </c:numCache>
            </c:numRef>
          </c:val>
          <c:extLst>
            <c:ext xmlns:c16="http://schemas.microsoft.com/office/drawing/2014/chart" uri="{C3380CC4-5D6E-409C-BE32-E72D297353CC}">
              <c16:uniqueId val="{00000005-7719-454F-91AE-47CD2003B322}"/>
            </c:ext>
          </c:extLst>
        </c:ser>
        <c:ser>
          <c:idx val="1"/>
          <c:order val="1"/>
          <c:tx>
            <c:strRef>
              <c:f>Arkusz1!$C$1</c:f>
              <c:strCache>
                <c:ptCount val="1"/>
                <c:pt idx="0">
                  <c:v>nie</c:v>
                </c:pt>
              </c:strCache>
            </c:strRef>
          </c:tx>
          <c:spPr>
            <a:solidFill>
              <a:srgbClr val="855D5D"/>
            </a:solidFill>
            <a:ln>
              <a:noFill/>
            </a:ln>
            <a:effectLst/>
          </c:spPr>
          <c:invertIfNegative val="0"/>
          <c:dPt>
            <c:idx val="0"/>
            <c:invertIfNegative val="0"/>
            <c:bubble3D val="0"/>
            <c:spPr>
              <a:solidFill>
                <a:srgbClr val="855D5D"/>
              </a:solidFill>
              <a:ln>
                <a:noFill/>
              </a:ln>
              <a:effectLst/>
            </c:spPr>
            <c:extLst>
              <c:ext xmlns:c16="http://schemas.microsoft.com/office/drawing/2014/chart" uri="{C3380CC4-5D6E-409C-BE32-E72D297353CC}">
                <c16:uniqueId val="{00000007-7719-454F-91AE-47CD2003B322}"/>
              </c:ext>
            </c:extLst>
          </c:dPt>
          <c:dLbls>
            <c:dLbl>
              <c:idx val="2"/>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7719-454F-91AE-47CD2003B322}"/>
                </c:ext>
              </c:extLst>
            </c:dLbl>
            <c:dLbl>
              <c:idx val="6"/>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7719-454F-91AE-47CD2003B322}"/>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0-7719-454F-91AE-47CD2003B322}"/>
                </c:ext>
              </c:extLst>
            </c:dLbl>
            <c:dLbl>
              <c:idx val="11"/>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7719-454F-91AE-47CD2003B322}"/>
                </c:ext>
              </c:extLst>
            </c:dLbl>
            <c:dLbl>
              <c:idx val="12"/>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B-7719-454F-91AE-47CD2003B322}"/>
                </c:ext>
              </c:extLst>
            </c:dLbl>
            <c:spPr>
              <a:noFill/>
              <a:ln>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Arkusz1!$C$2:$C$15</c:f>
              <c:numCache>
                <c:formatCode>General</c:formatCode>
                <c:ptCount val="14"/>
                <c:pt idx="0" formatCode="0.0">
                  <c:v>48.2</c:v>
                </c:pt>
                <c:pt idx="2" formatCode="0.0">
                  <c:v>40.152963671128106</c:v>
                </c:pt>
                <c:pt idx="3" formatCode="0.0">
                  <c:v>57.023060796645701</c:v>
                </c:pt>
                <c:pt idx="5" formatCode="0.0">
                  <c:v>39.948453608247419</c:v>
                </c:pt>
                <c:pt idx="6" formatCode="0.0">
                  <c:v>53.909465020576135</c:v>
                </c:pt>
                <c:pt idx="7" formatCode="0.0">
                  <c:v>53.333333333333329</c:v>
                </c:pt>
                <c:pt idx="8" formatCode="0.0">
                  <c:v>45.454545454545453</c:v>
                </c:pt>
                <c:pt idx="9" formatCode="0.0">
                  <c:v>58.620689655172413</c:v>
                </c:pt>
                <c:pt idx="11" formatCode="0.0">
                  <c:v>43.19526627218935</c:v>
                </c:pt>
                <c:pt idx="12" formatCode="0.0">
                  <c:v>50.280373831775705</c:v>
                </c:pt>
                <c:pt idx="13" formatCode="0.0">
                  <c:v>48.8</c:v>
                </c:pt>
              </c:numCache>
            </c:numRef>
          </c:val>
          <c:extLst>
            <c:ext xmlns:c16="http://schemas.microsoft.com/office/drawing/2014/chart" uri="{C3380CC4-5D6E-409C-BE32-E72D297353CC}">
              <c16:uniqueId val="{0000000C-7719-454F-91AE-47CD2003B322}"/>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E687-4B3D-94CA-AF94B541CF62}"/>
                </c:ext>
              </c:extLst>
            </c:dLbl>
            <c:dLbl>
              <c:idx val="9"/>
              <c:delete val="1"/>
              <c:extLst>
                <c:ext xmlns:c15="http://schemas.microsoft.com/office/drawing/2012/chart" uri="{CE6537A1-D6FC-4f65-9D91-7224C49458BB}"/>
                <c:ext xmlns:c16="http://schemas.microsoft.com/office/drawing/2014/chart" uri="{C3380CC4-5D6E-409C-BE32-E72D297353CC}">
                  <c16:uniqueId val="{00000003-E687-4B3D-94CA-AF94B541CF62}"/>
                </c:ext>
              </c:extLst>
            </c:dLbl>
            <c:dLbl>
              <c:idx val="11"/>
              <c:delete val="1"/>
              <c:extLst>
                <c:ext xmlns:c15="http://schemas.microsoft.com/office/drawing/2012/chart" uri="{CE6537A1-D6FC-4f65-9D91-7224C49458BB}"/>
                <c:ext xmlns:c16="http://schemas.microsoft.com/office/drawing/2014/chart" uri="{C3380CC4-5D6E-409C-BE32-E72D297353CC}">
                  <c16:uniqueId val="{00000004-E687-4B3D-94CA-AF94B541CF6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ogółem</c:v>
                </c:pt>
                <c:pt idx="2">
                  <c:v>kobieta</c:v>
                </c:pt>
                <c:pt idx="3">
                  <c:v>mężczyzna</c:v>
                </c:pt>
                <c:pt idx="5">
                  <c:v>wieś</c:v>
                </c:pt>
                <c:pt idx="6">
                  <c:v>m.do 50 tys.</c:v>
                </c:pt>
                <c:pt idx="7">
                  <c:v>m.50-200 tys.</c:v>
                </c:pt>
                <c:pt idx="8">
                  <c:v>m.200-500 tys.</c:v>
                </c:pt>
                <c:pt idx="9">
                  <c:v>m.pow.500 tys.</c:v>
                </c:pt>
                <c:pt idx="11">
                  <c:v>do 1500 PLN</c:v>
                </c:pt>
                <c:pt idx="12">
                  <c:v>1501-2500 PLN</c:v>
                </c:pt>
                <c:pt idx="13">
                  <c:v>pow.2500 PLN</c:v>
                </c:pt>
              </c:strCache>
            </c:strRef>
          </c:cat>
          <c:val>
            <c:numRef>
              <c:f>Arkusz1!$D$2:$D$15</c:f>
              <c:numCache>
                <c:formatCode>General</c:formatCode>
                <c:ptCount val="14"/>
                <c:pt idx="0" formatCode="0.0">
                  <c:v>1.9</c:v>
                </c:pt>
                <c:pt idx="2" formatCode="0.0">
                  <c:v>1.7208413001912046</c:v>
                </c:pt>
                <c:pt idx="3" formatCode="0.0">
                  <c:v>2.0964360587002098</c:v>
                </c:pt>
                <c:pt idx="5" formatCode="0.0">
                  <c:v>3.0927835051546393</c:v>
                </c:pt>
                <c:pt idx="6" formatCode="0.0">
                  <c:v>2.4691358024691357</c:v>
                </c:pt>
                <c:pt idx="7" formatCode="0.0">
                  <c:v>0</c:v>
                </c:pt>
                <c:pt idx="8" formatCode="0.0">
                  <c:v>1.1363636363636365</c:v>
                </c:pt>
                <c:pt idx="9" formatCode="0.0">
                  <c:v>0</c:v>
                </c:pt>
                <c:pt idx="11" formatCode="0.0">
                  <c:v>0</c:v>
                </c:pt>
                <c:pt idx="12" formatCode="0.0">
                  <c:v>1.4953271028037385</c:v>
                </c:pt>
                <c:pt idx="13" formatCode="0.0">
                  <c:v>3.5999999999999996</c:v>
                </c:pt>
              </c:numCache>
            </c:numRef>
          </c:val>
          <c:extLst>
            <c:ext xmlns:c16="http://schemas.microsoft.com/office/drawing/2014/chart" uri="{C3380CC4-5D6E-409C-BE32-E72D297353CC}">
              <c16:uniqueId val="{0000000D-7719-454F-91AE-47CD2003B322}"/>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11323200527938"/>
          <c:y val="2.4608452524342746E-2"/>
          <c:w val="0.55593872917441378"/>
          <c:h val="0.91646498949596922"/>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dLbl>
              <c:idx val="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9BEB-4C4A-8058-446B89F389A0}"/>
                </c:ext>
              </c:extLst>
            </c:dLbl>
            <c:dLbl>
              <c:idx val="7"/>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9BEB-4C4A-8058-446B89F389A0}"/>
                </c:ext>
              </c:extLst>
            </c:dLbl>
            <c:dLbl>
              <c:idx val="8"/>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EF5B-4F88-AEC9-A2CC7DEF7D91}"/>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EF5B-4F88-AEC9-A2CC7DEF7D91}"/>
                </c:ext>
              </c:extLst>
            </c:dLbl>
            <c:dLbl>
              <c:idx val="14"/>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EF5B-4F88-AEC9-A2CC7DEF7D91}"/>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Arkusz1!$B$2:$B$16</c:f>
              <c:numCache>
                <c:formatCode>General</c:formatCode>
                <c:ptCount val="15"/>
                <c:pt idx="0" formatCode="0.0">
                  <c:v>59.999999999999993</c:v>
                </c:pt>
                <c:pt idx="2" formatCode="0.0">
                  <c:v>53.728489483747616</c:v>
                </c:pt>
                <c:pt idx="3" formatCode="0.0">
                  <c:v>66.876310272536685</c:v>
                </c:pt>
                <c:pt idx="5" formatCode="0.0">
                  <c:v>53.865979381443296</c:v>
                </c:pt>
                <c:pt idx="6" formatCode="0.0">
                  <c:v>46.502057613168731</c:v>
                </c:pt>
                <c:pt idx="7" formatCode="0.0">
                  <c:v>70.909090909090907</c:v>
                </c:pt>
                <c:pt idx="8" formatCode="0.0">
                  <c:v>79.545454545454533</c:v>
                </c:pt>
                <c:pt idx="9" formatCode="0.0">
                  <c:v>78.448275862068968</c:v>
                </c:pt>
                <c:pt idx="11" formatCode="0.0">
                  <c:v>54.545454545454547</c:v>
                </c:pt>
                <c:pt idx="12" formatCode="0.0">
                  <c:v>45.033112582781463</c:v>
                </c:pt>
                <c:pt idx="13" formatCode="0.0">
                  <c:v>63.178294573643406</c:v>
                </c:pt>
                <c:pt idx="14" formatCode="0.0">
                  <c:v>80.536912751677846</c:v>
                </c:pt>
              </c:numCache>
            </c:numRef>
          </c:val>
          <c:extLst>
            <c:ext xmlns:c16="http://schemas.microsoft.com/office/drawing/2014/chart" uri="{C3380CC4-5D6E-409C-BE32-E72D297353CC}">
              <c16:uniqueId val="{00000002-F23F-4291-8B25-F999DF3F22A1}"/>
            </c:ext>
          </c:extLst>
        </c:ser>
        <c:ser>
          <c:idx val="1"/>
          <c:order val="1"/>
          <c:tx>
            <c:strRef>
              <c:f>Arkusz1!$C$1</c:f>
              <c:strCache>
                <c:ptCount val="1"/>
                <c:pt idx="0">
                  <c:v>nie</c:v>
                </c:pt>
              </c:strCache>
            </c:strRef>
          </c:tx>
          <c:spPr>
            <a:solidFill>
              <a:srgbClr val="855D5D"/>
            </a:solidFill>
            <a:ln>
              <a:noFill/>
            </a:ln>
            <a:effectLst/>
          </c:spPr>
          <c:invertIfNegative val="0"/>
          <c:dPt>
            <c:idx val="0"/>
            <c:invertIfNegative val="0"/>
            <c:bubble3D val="0"/>
            <c:spPr>
              <a:solidFill>
                <a:srgbClr val="855D5D"/>
              </a:solidFill>
              <a:ln>
                <a:noFill/>
              </a:ln>
              <a:effectLst/>
            </c:spPr>
            <c:extLst>
              <c:ext xmlns:c16="http://schemas.microsoft.com/office/drawing/2014/chart" uri="{C3380CC4-5D6E-409C-BE32-E72D297353CC}">
                <c16:uniqueId val="{00000004-EF5B-4F88-AEC9-A2CC7DEF7D91}"/>
              </c:ext>
            </c:extLst>
          </c:dPt>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EF5B-4F88-AEC9-A2CC7DEF7D91}"/>
                </c:ext>
              </c:extLst>
            </c:dLbl>
            <c:dLbl>
              <c:idx val="6"/>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EF5B-4F88-AEC9-A2CC7DEF7D91}"/>
                </c:ext>
              </c:extLst>
            </c:dLbl>
            <c:dLbl>
              <c:idx val="11"/>
              <c:spPr>
                <a:noFill/>
                <a:ln w="28575">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7-EF5B-4F88-AEC9-A2CC7DEF7D91}"/>
                </c:ext>
              </c:extLst>
            </c:dLbl>
            <c:dLbl>
              <c:idx val="12"/>
              <c:spPr>
                <a:noFill/>
                <a:ln w="28575">
                  <a:solidFill>
                    <a:srgbClr val="BFBFBF"/>
                  </a:solidFill>
                </a:ln>
                <a:effectLst/>
              </c:spPr>
              <c:txPr>
                <a:bodyPr rot="0" spcFirstLastPara="1" vertOverflow="ellipsis" vert="horz" wrap="square" anchor="ctr" anchorCtr="1"/>
                <a:lstStyle/>
                <a:p>
                  <a:pPr>
                    <a:defRPr sz="1000" b="1" i="0" u="sng"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8-EF5B-4F88-AEC9-A2CC7DEF7D91}"/>
                </c:ext>
              </c:extLst>
            </c:dLbl>
            <c:spPr>
              <a:noFill/>
              <a:ln>
                <a:noFill/>
              </a:ln>
              <a:effectLst/>
            </c:spPr>
            <c:txPr>
              <a:bodyPr rot="0" spcFirstLastPara="1" vertOverflow="ellipsis" vert="horz" wrap="square" anchor="ctr" anchorCtr="1"/>
              <a:lstStyle/>
              <a:p>
                <a:pPr>
                  <a:defRPr sz="1000" b="0" i="0" u="none" strike="noStrike" kern="1200" baseline="0">
                    <a:ln>
                      <a:noFill/>
                    </a:ln>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Arkusz1!$C$2:$C$16</c:f>
              <c:numCache>
                <c:formatCode>General</c:formatCode>
                <c:ptCount val="15"/>
                <c:pt idx="0" formatCode="0.0">
                  <c:v>37.299999999999997</c:v>
                </c:pt>
                <c:pt idx="2" formatCode="0.0">
                  <c:v>43.59464627151052</c:v>
                </c:pt>
                <c:pt idx="3" formatCode="0.0">
                  <c:v>30.39832285115304</c:v>
                </c:pt>
                <c:pt idx="5" formatCode="0.0">
                  <c:v>42.010309278350519</c:v>
                </c:pt>
                <c:pt idx="6" formatCode="0.0">
                  <c:v>50.617283950617278</c:v>
                </c:pt>
                <c:pt idx="7" formatCode="0.0">
                  <c:v>28.484848484848484</c:v>
                </c:pt>
                <c:pt idx="8" formatCode="0.0">
                  <c:v>17.045454545454547</c:v>
                </c:pt>
                <c:pt idx="9" formatCode="0.0">
                  <c:v>21.551724137931032</c:v>
                </c:pt>
                <c:pt idx="11" formatCode="0.0">
                  <c:v>39.393939393939391</c:v>
                </c:pt>
                <c:pt idx="12" formatCode="0.0">
                  <c:v>52.980132450331126</c:v>
                </c:pt>
                <c:pt idx="13" formatCode="0.0">
                  <c:v>33.527131782945737</c:v>
                </c:pt>
                <c:pt idx="14" formatCode="0.0">
                  <c:v>18.120805369127517</c:v>
                </c:pt>
              </c:numCache>
            </c:numRef>
          </c:val>
          <c:extLst>
            <c:ext xmlns:c16="http://schemas.microsoft.com/office/drawing/2014/chart" uri="{C3380CC4-5D6E-409C-BE32-E72D297353CC}">
              <c16:uniqueId val="{00000003-F23F-4291-8B25-F999DF3F22A1}"/>
            </c:ext>
          </c:extLst>
        </c:ser>
        <c:ser>
          <c:idx val="2"/>
          <c:order val="2"/>
          <c:tx>
            <c:strRef>
              <c:f>Arkusz1!$D$1</c:f>
              <c:strCache>
                <c:ptCount val="1"/>
                <c:pt idx="0">
                  <c:v>nie wiem</c:v>
                </c:pt>
              </c:strCache>
            </c:strRef>
          </c:tx>
          <c:spPr>
            <a:solidFill>
              <a:schemeClr val="bg1">
                <a:lumMod val="85000"/>
              </a:schemeClr>
            </a:solidFill>
            <a:ln>
              <a:noFill/>
            </a:ln>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2-FE95-42D6-8843-5CA7BA678DE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wieś</c:v>
                </c:pt>
                <c:pt idx="6">
                  <c:v>m.do 50 tys.</c:v>
                </c:pt>
                <c:pt idx="7">
                  <c:v>m.50-200 tys.</c:v>
                </c:pt>
                <c:pt idx="8">
                  <c:v>m.200-500 tys.</c:v>
                </c:pt>
                <c:pt idx="9">
                  <c:v>m.pow.500 tys.</c:v>
                </c:pt>
                <c:pt idx="11">
                  <c:v>podstawowe</c:v>
                </c:pt>
                <c:pt idx="12">
                  <c:v>zawodowe</c:v>
                </c:pt>
                <c:pt idx="13">
                  <c:v>średnie </c:v>
                </c:pt>
                <c:pt idx="14">
                  <c:v>wyższe</c:v>
                </c:pt>
              </c:strCache>
            </c:strRef>
          </c:cat>
          <c:val>
            <c:numRef>
              <c:f>Arkusz1!$D$2:$D$16</c:f>
              <c:numCache>
                <c:formatCode>General</c:formatCode>
                <c:ptCount val="15"/>
                <c:pt idx="0" formatCode="0.0">
                  <c:v>2.7</c:v>
                </c:pt>
                <c:pt idx="2" formatCode="0.0">
                  <c:v>2.676864244741874</c:v>
                </c:pt>
                <c:pt idx="3" formatCode="0.0">
                  <c:v>2.7253668763102725</c:v>
                </c:pt>
                <c:pt idx="5" formatCode="0.0">
                  <c:v>4.1237113402061851</c:v>
                </c:pt>
                <c:pt idx="6" formatCode="0.0">
                  <c:v>2.880658436213992</c:v>
                </c:pt>
                <c:pt idx="7" formatCode="0.0">
                  <c:v>0.60606060606060608</c:v>
                </c:pt>
                <c:pt idx="8" formatCode="0.0">
                  <c:v>3.4090909090909087</c:v>
                </c:pt>
                <c:pt idx="9" formatCode="0.0">
                  <c:v>0</c:v>
                </c:pt>
                <c:pt idx="11" formatCode="0.0">
                  <c:v>6.0606060606060606</c:v>
                </c:pt>
                <c:pt idx="12" formatCode="0.0">
                  <c:v>1.9867549668874174</c:v>
                </c:pt>
                <c:pt idx="13" formatCode="0.0">
                  <c:v>3.2945736434108532</c:v>
                </c:pt>
                <c:pt idx="14" formatCode="0.0">
                  <c:v>1.3422818791946309</c:v>
                </c:pt>
              </c:numCache>
            </c:numRef>
          </c:val>
          <c:extLst>
            <c:ext xmlns:c16="http://schemas.microsoft.com/office/drawing/2014/chart" uri="{C3380CC4-5D6E-409C-BE32-E72D297353CC}">
              <c16:uniqueId val="{00000004-F23F-4291-8B25-F999DF3F22A1}"/>
            </c:ext>
          </c:extLst>
        </c:ser>
        <c:dLbls>
          <c:showLegendKey val="0"/>
          <c:showVal val="0"/>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32.700000000000003</c:v>
                </c:pt>
              </c:numCache>
            </c:numRef>
          </c:val>
          <c:extLst>
            <c:ext xmlns:c16="http://schemas.microsoft.com/office/drawing/2014/chart" uri="{C3380CC4-5D6E-409C-BE32-E72D297353CC}">
              <c16:uniqueId val="{00000000-4BBB-49D9-B569-690BB406CCF4}"/>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67.3</c:v>
                </c:pt>
              </c:numCache>
            </c:numRef>
          </c:val>
          <c:extLst>
            <c:ext xmlns:c16="http://schemas.microsoft.com/office/drawing/2014/chart" uri="{C3380CC4-5D6E-409C-BE32-E72D297353CC}">
              <c16:uniqueId val="{00000001-4BBB-49D9-B569-690BB406CCF4}"/>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52.6</c:v>
                </c:pt>
              </c:numCache>
            </c:numRef>
          </c:val>
          <c:extLst>
            <c:ext xmlns:c16="http://schemas.microsoft.com/office/drawing/2014/chart" uri="{C3380CC4-5D6E-409C-BE32-E72D297353CC}">
              <c16:uniqueId val="{00000000-FB8C-40DF-AE84-F6F450B09565}"/>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47.4</c:v>
                </c:pt>
              </c:numCache>
            </c:numRef>
          </c:val>
          <c:extLst>
            <c:ext xmlns:c16="http://schemas.microsoft.com/office/drawing/2014/chart" uri="{C3380CC4-5D6E-409C-BE32-E72D297353CC}">
              <c16:uniqueId val="{00000001-FB8C-40DF-AE84-F6F450B09565}"/>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48.4</c:v>
                </c:pt>
              </c:numCache>
            </c:numRef>
          </c:val>
          <c:extLst>
            <c:ext xmlns:c16="http://schemas.microsoft.com/office/drawing/2014/chart" uri="{C3380CC4-5D6E-409C-BE32-E72D297353CC}">
              <c16:uniqueId val="{00000000-144B-4E2B-A17B-0F2EE45F680F}"/>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51.6</c:v>
                </c:pt>
              </c:numCache>
            </c:numRef>
          </c:val>
          <c:extLst>
            <c:ext xmlns:c16="http://schemas.microsoft.com/office/drawing/2014/chart" uri="{C3380CC4-5D6E-409C-BE32-E72D297353CC}">
              <c16:uniqueId val="{00000001-144B-4E2B-A17B-0F2EE45F680F}"/>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36.5</c:v>
                </c:pt>
              </c:numCache>
            </c:numRef>
          </c:val>
          <c:extLst>
            <c:ext xmlns:c16="http://schemas.microsoft.com/office/drawing/2014/chart" uri="{C3380CC4-5D6E-409C-BE32-E72D297353CC}">
              <c16:uniqueId val="{00000000-14D4-4971-8208-CCEC432DC4C4}"/>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63.5</c:v>
                </c:pt>
              </c:numCache>
            </c:numRef>
          </c:val>
          <c:extLst>
            <c:ext xmlns:c16="http://schemas.microsoft.com/office/drawing/2014/chart" uri="{C3380CC4-5D6E-409C-BE32-E72D297353CC}">
              <c16:uniqueId val="{00000001-14D4-4971-8208-CCEC432DC4C4}"/>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34.5</c:v>
                </c:pt>
              </c:numCache>
            </c:numRef>
          </c:val>
          <c:extLst>
            <c:ext xmlns:c16="http://schemas.microsoft.com/office/drawing/2014/chart" uri="{C3380CC4-5D6E-409C-BE32-E72D297353CC}">
              <c16:uniqueId val="{00000000-577E-458C-8A38-EA355EFE1E99}"/>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65.2</c:v>
                </c:pt>
              </c:numCache>
            </c:numRef>
          </c:val>
          <c:extLst>
            <c:ext xmlns:c16="http://schemas.microsoft.com/office/drawing/2014/chart" uri="{C3380CC4-5D6E-409C-BE32-E72D297353CC}">
              <c16:uniqueId val="{00000001-577E-458C-8A38-EA355EFE1E99}"/>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31.2</c:v>
                </c:pt>
              </c:numCache>
            </c:numRef>
          </c:val>
          <c:extLst>
            <c:ext xmlns:c16="http://schemas.microsoft.com/office/drawing/2014/chart" uri="{C3380CC4-5D6E-409C-BE32-E72D297353CC}">
              <c16:uniqueId val="{00000000-E2E5-43C3-8FBD-D84246A48424}"/>
            </c:ext>
          </c:extLst>
        </c:ser>
        <c:ser>
          <c:idx val="1"/>
          <c:order val="1"/>
          <c:tx>
            <c:strRef>
              <c:f>Arkusz1!$C$1</c:f>
              <c:strCache>
                <c:ptCount val="1"/>
                <c:pt idx="0">
                  <c:v>nie</c:v>
                </c:pt>
              </c:strCache>
            </c:strRef>
          </c:tx>
          <c:spPr>
            <a:solidFill>
              <a:srgbClr val="4D35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68.8</c:v>
                </c:pt>
              </c:numCache>
            </c:numRef>
          </c:val>
          <c:extLst>
            <c:ext xmlns:c16="http://schemas.microsoft.com/office/drawing/2014/chart" uri="{C3380CC4-5D6E-409C-BE32-E72D297353CC}">
              <c16:uniqueId val="{00000001-E2E5-43C3-8FBD-D84246A48424}"/>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82459468793106"/>
          <c:y val="3.1166030717083865E-2"/>
          <c:w val="0.38625146190067416"/>
          <c:h val="0.91638996224988312"/>
        </c:manualLayout>
      </c:layout>
      <c:barChart>
        <c:barDir val="col"/>
        <c:grouping val="percentStacked"/>
        <c:varyColors val="0"/>
        <c:ser>
          <c:idx val="0"/>
          <c:order val="0"/>
          <c:tx>
            <c:strRef>
              <c:f>Arkusz1!$A$2</c:f>
              <c:strCache>
                <c:ptCount val="1"/>
                <c:pt idx="0">
                  <c:v>do 500 PLN</c:v>
                </c:pt>
              </c:strCache>
            </c:strRef>
          </c:tx>
          <c:spPr>
            <a:solidFill>
              <a:srgbClr val="1486CC"/>
            </a:solidFill>
          </c:spPr>
          <c:invertIfNegative val="0"/>
          <c:dPt>
            <c:idx val="0"/>
            <c:invertIfNegative val="0"/>
            <c:bubble3D val="0"/>
            <c:spPr>
              <a:solidFill>
                <a:srgbClr val="1486CC"/>
              </a:solidFill>
              <a:ln>
                <a:noFill/>
              </a:ln>
            </c:spPr>
            <c:extLst>
              <c:ext xmlns:c16="http://schemas.microsoft.com/office/drawing/2014/chart" uri="{C3380CC4-5D6E-409C-BE32-E72D297353CC}">
                <c16:uniqueId val="{00000001-FA14-4A14-8C99-9373DF506783}"/>
              </c:ext>
            </c:extLst>
          </c:dPt>
          <c:cat>
            <c:strRef>
              <c:f>Arkusz1!$B$1</c:f>
              <c:strCache>
                <c:ptCount val="1"/>
                <c:pt idx="0">
                  <c:v>Seria 1</c:v>
                </c:pt>
              </c:strCache>
            </c:strRef>
          </c:cat>
          <c:val>
            <c:numRef>
              <c:f>Arkusz1!$B$2</c:f>
              <c:numCache>
                <c:formatCode>0.0</c:formatCode>
                <c:ptCount val="1"/>
                <c:pt idx="0">
                  <c:v>0</c:v>
                </c:pt>
              </c:numCache>
            </c:numRef>
          </c:val>
          <c:extLst>
            <c:ext xmlns:c16="http://schemas.microsoft.com/office/drawing/2014/chart" uri="{C3380CC4-5D6E-409C-BE32-E72D297353CC}">
              <c16:uniqueId val="{00000002-FA14-4A14-8C99-9373DF506783}"/>
            </c:ext>
          </c:extLst>
        </c:ser>
        <c:ser>
          <c:idx val="1"/>
          <c:order val="1"/>
          <c:tx>
            <c:strRef>
              <c:f>Arkusz1!$A$3</c:f>
              <c:strCache>
                <c:ptCount val="1"/>
                <c:pt idx="0">
                  <c:v>501 – 1000 PLN</c:v>
                </c:pt>
              </c:strCache>
            </c:strRef>
          </c:tx>
          <c:spPr>
            <a:solidFill>
              <a:srgbClr val="659CFF"/>
            </a:solidFill>
          </c:spPr>
          <c:invertIfNegative val="0"/>
          <c:dPt>
            <c:idx val="0"/>
            <c:invertIfNegative val="0"/>
            <c:bubble3D val="0"/>
            <c:extLst>
              <c:ext xmlns:c16="http://schemas.microsoft.com/office/drawing/2014/chart" uri="{C3380CC4-5D6E-409C-BE32-E72D297353CC}">
                <c16:uniqueId val="{00000003-FA14-4A14-8C99-9373DF506783}"/>
              </c:ext>
            </c:extLst>
          </c:dPt>
          <c:dLbls>
            <c:dLbl>
              <c:idx val="0"/>
              <c:layout>
                <c:manualLayout>
                  <c:x val="1.1138158630160426E-2"/>
                  <c:y val="-1.0967631282756898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Arkusz1!$B$3</c:f>
              <c:numCache>
                <c:formatCode>0.0</c:formatCode>
                <c:ptCount val="1"/>
                <c:pt idx="0">
                  <c:v>2.2999999999999998</c:v>
                </c:pt>
              </c:numCache>
            </c:numRef>
          </c:val>
          <c:extLst>
            <c:ext xmlns:c16="http://schemas.microsoft.com/office/drawing/2014/chart" uri="{C3380CC4-5D6E-409C-BE32-E72D297353CC}">
              <c16:uniqueId val="{00000004-FA14-4A14-8C99-9373DF506783}"/>
            </c:ext>
          </c:extLst>
        </c:ser>
        <c:ser>
          <c:idx val="2"/>
          <c:order val="2"/>
          <c:tx>
            <c:strRef>
              <c:f>Arkusz1!$A$4</c:f>
              <c:strCache>
                <c:ptCount val="1"/>
                <c:pt idx="0">
                  <c:v>1001 – 1500 PLN</c:v>
                </c:pt>
              </c:strCache>
            </c:strRef>
          </c:tx>
          <c:spPr>
            <a:solidFill>
              <a:srgbClr val="CCC914"/>
            </a:solidFill>
          </c:spPr>
          <c:invertIfNegative val="0"/>
          <c:dPt>
            <c:idx val="0"/>
            <c:invertIfNegative val="0"/>
            <c:bubble3D val="0"/>
            <c:extLst>
              <c:ext xmlns:c16="http://schemas.microsoft.com/office/drawing/2014/chart" uri="{C3380CC4-5D6E-409C-BE32-E72D297353CC}">
                <c16:uniqueId val="{00000005-FA14-4A14-8C99-9373DF506783}"/>
              </c:ext>
            </c:extLst>
          </c:dPt>
          <c:dLbls>
            <c:dLbl>
              <c:idx val="0"/>
              <c:layout>
                <c:manualLayout>
                  <c:x val="1.5103631126990031E-2"/>
                  <c:y val="1.0967729399344095E-2"/>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Arkusz1!$B$4</c:f>
              <c:numCache>
                <c:formatCode>0.0</c:formatCode>
                <c:ptCount val="1"/>
                <c:pt idx="0">
                  <c:v>14.6</c:v>
                </c:pt>
              </c:numCache>
            </c:numRef>
          </c:val>
          <c:extLst>
            <c:ext xmlns:c16="http://schemas.microsoft.com/office/drawing/2014/chart" uri="{C3380CC4-5D6E-409C-BE32-E72D297353CC}">
              <c16:uniqueId val="{00000006-FA14-4A14-8C99-9373DF506783}"/>
            </c:ext>
          </c:extLst>
        </c:ser>
        <c:ser>
          <c:idx val="3"/>
          <c:order val="3"/>
          <c:tx>
            <c:strRef>
              <c:f>Arkusz1!$A$5</c:f>
              <c:strCache>
                <c:ptCount val="1"/>
                <c:pt idx="0">
                  <c:v>1501 – 2000 PLN</c:v>
                </c:pt>
              </c:strCache>
            </c:strRef>
          </c:tx>
          <c:spPr>
            <a:solidFill>
              <a:srgbClr val="99983D"/>
            </a:solidFill>
          </c:spPr>
          <c:invertIfNegative val="0"/>
          <c:dPt>
            <c:idx val="0"/>
            <c:invertIfNegative val="0"/>
            <c:bubble3D val="0"/>
            <c:extLst>
              <c:ext xmlns:c16="http://schemas.microsoft.com/office/drawing/2014/chart" uri="{C3380CC4-5D6E-409C-BE32-E72D297353CC}">
                <c16:uniqueId val="{00000007-FA14-4A14-8C99-9373DF506783}"/>
              </c:ext>
            </c:extLst>
          </c:dPt>
          <c:dLbls>
            <c:dLbl>
              <c:idx val="0"/>
              <c:numFmt formatCode="#,##0.0" sourceLinked="0"/>
              <c:spPr>
                <a:noFill/>
                <a:ln>
                  <a:noFill/>
                </a:ln>
                <a:effectLst/>
              </c:spPr>
              <c:txPr>
                <a:bodyPr wrap="square" lIns="38100" tIns="19050" rIns="38100" bIns="19050" anchor="ctr" anchorCtr="0">
                  <a:spAutoFit/>
                </a:bodyPr>
                <a:lstStyle/>
                <a:p>
                  <a:pPr algn="ctr">
                    <a:defRPr lang="en-US" sz="11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Arkusz1!$B$5</c:f>
              <c:numCache>
                <c:formatCode>0.0</c:formatCode>
                <c:ptCount val="1"/>
                <c:pt idx="0">
                  <c:v>25.5</c:v>
                </c:pt>
              </c:numCache>
            </c:numRef>
          </c:val>
          <c:extLst>
            <c:ext xmlns:c16="http://schemas.microsoft.com/office/drawing/2014/chart" uri="{C3380CC4-5D6E-409C-BE32-E72D297353CC}">
              <c16:uniqueId val="{00000008-FA14-4A14-8C99-9373DF506783}"/>
            </c:ext>
          </c:extLst>
        </c:ser>
        <c:ser>
          <c:idx val="4"/>
          <c:order val="4"/>
          <c:tx>
            <c:strRef>
              <c:f>Arkusz1!$A$6</c:f>
              <c:strCache>
                <c:ptCount val="1"/>
                <c:pt idx="0">
                  <c:v>2001 – 2500 PLN</c:v>
                </c:pt>
              </c:strCache>
            </c:strRef>
          </c:tx>
          <c:spPr>
            <a:solidFill>
              <a:srgbClr val="EEAF10"/>
            </a:solidFill>
          </c:spPr>
          <c:invertIfNegative val="0"/>
          <c:dPt>
            <c:idx val="0"/>
            <c:invertIfNegative val="0"/>
            <c:bubble3D val="0"/>
            <c:extLst>
              <c:ext xmlns:c16="http://schemas.microsoft.com/office/drawing/2014/chart" uri="{C3380CC4-5D6E-409C-BE32-E72D297353CC}">
                <c16:uniqueId val="{00000009-FA14-4A14-8C99-9373DF506783}"/>
              </c:ext>
            </c:extLst>
          </c:dPt>
          <c:dLbls>
            <c:dLbl>
              <c:idx val="0"/>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Arkusz1!$B$6</c:f>
              <c:numCache>
                <c:formatCode>0.0</c:formatCode>
                <c:ptCount val="1"/>
                <c:pt idx="0">
                  <c:v>28</c:v>
                </c:pt>
              </c:numCache>
            </c:numRef>
          </c:val>
          <c:extLst>
            <c:ext xmlns:c16="http://schemas.microsoft.com/office/drawing/2014/chart" uri="{C3380CC4-5D6E-409C-BE32-E72D297353CC}">
              <c16:uniqueId val="{0000000A-FA14-4A14-8C99-9373DF506783}"/>
            </c:ext>
          </c:extLst>
        </c:ser>
        <c:ser>
          <c:idx val="5"/>
          <c:order val="5"/>
          <c:tx>
            <c:strRef>
              <c:f>Arkusz1!$A$7</c:f>
              <c:strCache>
                <c:ptCount val="1"/>
                <c:pt idx="0">
                  <c:v>2501 – 3000PLN</c:v>
                </c:pt>
              </c:strCache>
            </c:strRef>
          </c:tx>
          <c:spPr>
            <a:solidFill>
              <a:srgbClr val="F5D073"/>
            </a:solidFill>
          </c:spPr>
          <c:invertIfNegative val="0"/>
          <c:dPt>
            <c:idx val="0"/>
            <c:invertIfNegative val="0"/>
            <c:bubble3D val="0"/>
            <c:extLst>
              <c:ext xmlns:c16="http://schemas.microsoft.com/office/drawing/2014/chart" uri="{C3380CC4-5D6E-409C-BE32-E72D297353CC}">
                <c16:uniqueId val="{0000000B-FA14-4A14-8C99-9373DF506783}"/>
              </c:ext>
            </c:extLst>
          </c:dPt>
          <c:dLbls>
            <c:spPr>
              <a:noFill/>
              <a:ln>
                <a:noFill/>
              </a:ln>
              <a:effectLst/>
            </c:spPr>
            <c:txPr>
              <a:bodyPr wrap="square" lIns="38100" tIns="19050" rIns="38100" bIns="19050" anchor="ctr">
                <a:spAutoFit/>
              </a:bodyPr>
              <a:lstStyle/>
              <a:p>
                <a:pPr>
                  <a:defRPr sz="11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Arkusz1!$B$1</c:f>
              <c:strCache>
                <c:ptCount val="1"/>
                <c:pt idx="0">
                  <c:v>Seria 1</c:v>
                </c:pt>
              </c:strCache>
            </c:strRef>
          </c:cat>
          <c:val>
            <c:numRef>
              <c:f>Arkusz1!$B$7</c:f>
              <c:numCache>
                <c:formatCode>0.0</c:formatCode>
                <c:ptCount val="1"/>
                <c:pt idx="0">
                  <c:v>15.5</c:v>
                </c:pt>
              </c:numCache>
            </c:numRef>
          </c:val>
          <c:extLst>
            <c:ext xmlns:c16="http://schemas.microsoft.com/office/drawing/2014/chart" uri="{C3380CC4-5D6E-409C-BE32-E72D297353CC}">
              <c16:uniqueId val="{0000000C-FA14-4A14-8C99-9373DF506783}"/>
            </c:ext>
          </c:extLst>
        </c:ser>
        <c:ser>
          <c:idx val="6"/>
          <c:order val="6"/>
          <c:tx>
            <c:strRef>
              <c:f>Arkusz1!$A$8</c:f>
              <c:strCache>
                <c:ptCount val="1"/>
                <c:pt idx="0">
                  <c:v>powyżej 3000 PLN</c:v>
                </c:pt>
              </c:strCache>
            </c:strRef>
          </c:tx>
          <c:spPr>
            <a:solidFill>
              <a:srgbClr val="855D5D"/>
            </a:solidFill>
          </c:spPr>
          <c:invertIfNegative val="0"/>
          <c:dPt>
            <c:idx val="0"/>
            <c:invertIfNegative val="0"/>
            <c:bubble3D val="0"/>
            <c:extLst>
              <c:ext xmlns:c16="http://schemas.microsoft.com/office/drawing/2014/chart" uri="{C3380CC4-5D6E-409C-BE32-E72D297353CC}">
                <c16:uniqueId val="{0000000D-FA14-4A14-8C99-9373DF506783}"/>
              </c:ext>
            </c:extLst>
          </c:dPt>
          <c:dLbls>
            <c:spPr>
              <a:noFill/>
              <a:ln>
                <a:noFill/>
              </a:ln>
              <a:effectLst/>
            </c:spPr>
            <c:txPr>
              <a:bodyPr wrap="square" lIns="38100" tIns="19050" rIns="38100" bIns="19050" anchor="ctr">
                <a:spAutoFit/>
              </a:bodyPr>
              <a:lstStyle/>
              <a:p>
                <a:pPr>
                  <a:defRPr sz="1100" b="1">
                    <a:solidFill>
                      <a:schemeClr val="bg1"/>
                    </a:solidFill>
                    <a:latin typeface="Century Gothic" panose="020B0502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Arkusz1!$B$1</c:f>
              <c:strCache>
                <c:ptCount val="1"/>
                <c:pt idx="0">
                  <c:v>Seria 1</c:v>
                </c:pt>
              </c:strCache>
            </c:strRef>
          </c:cat>
          <c:val>
            <c:numRef>
              <c:f>Arkusz1!$B$8</c:f>
              <c:numCache>
                <c:formatCode>0.0</c:formatCode>
                <c:ptCount val="1"/>
                <c:pt idx="0">
                  <c:v>9.5</c:v>
                </c:pt>
              </c:numCache>
            </c:numRef>
          </c:val>
          <c:extLst>
            <c:ext xmlns:c16="http://schemas.microsoft.com/office/drawing/2014/chart" uri="{C3380CC4-5D6E-409C-BE32-E72D297353CC}">
              <c16:uniqueId val="{0000000E-FA14-4A14-8C99-9373DF506783}"/>
            </c:ext>
          </c:extLst>
        </c:ser>
        <c:ser>
          <c:idx val="7"/>
          <c:order val="7"/>
          <c:tx>
            <c:strRef>
              <c:f>Arkusz1!$A$9</c:f>
              <c:strCache>
                <c:ptCount val="1"/>
                <c:pt idx="0">
                  <c:v>nie wiem/trudno powiedzieć</c:v>
                </c:pt>
              </c:strCache>
            </c:strRef>
          </c:tx>
          <c:spPr>
            <a:solidFill>
              <a:srgbClr val="D9D9D9"/>
            </a:solidFill>
          </c:spPr>
          <c:invertIfNegative val="0"/>
          <c:dPt>
            <c:idx val="0"/>
            <c:invertIfNegative val="0"/>
            <c:bubble3D val="0"/>
            <c:extLst>
              <c:ext xmlns:c16="http://schemas.microsoft.com/office/drawing/2014/chart" uri="{C3380CC4-5D6E-409C-BE32-E72D297353CC}">
                <c16:uniqueId val="{0000000F-FA14-4A14-8C99-9373DF506783}"/>
              </c:ext>
            </c:extLst>
          </c:dPt>
          <c:dLbls>
            <c:dLbl>
              <c:idx val="0"/>
              <c:layout>
                <c:manualLayout>
                  <c:x val="0.1423998795976012"/>
                  <c:y val="-9.3401989465883017E-3"/>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Arkusz1!$B$9</c:f>
              <c:numCache>
                <c:formatCode>0.0</c:formatCode>
                <c:ptCount val="1"/>
                <c:pt idx="0">
                  <c:v>1.4</c:v>
                </c:pt>
              </c:numCache>
            </c:numRef>
          </c:val>
          <c:extLst>
            <c:ext xmlns:c16="http://schemas.microsoft.com/office/drawing/2014/chart" uri="{C3380CC4-5D6E-409C-BE32-E72D297353CC}">
              <c16:uniqueId val="{00000010-FA14-4A14-8C99-9373DF506783}"/>
            </c:ext>
          </c:extLst>
        </c:ser>
        <c:ser>
          <c:idx val="8"/>
          <c:order val="8"/>
          <c:tx>
            <c:strRef>
              <c:f>Arkusz1!$A$10</c:f>
              <c:strCache>
                <c:ptCount val="1"/>
                <c:pt idx="0">
                  <c:v>odmowa odpowiedzi</c:v>
                </c:pt>
              </c:strCache>
            </c:strRef>
          </c:tx>
          <c:spPr>
            <a:solidFill>
              <a:sysClr val="windowText" lastClr="000000">
                <a:lumMod val="65000"/>
                <a:lumOff val="35000"/>
              </a:sysClr>
            </a:solidFill>
          </c:spPr>
          <c:invertIfNegative val="0"/>
          <c:dPt>
            <c:idx val="0"/>
            <c:invertIfNegative val="0"/>
            <c:bubble3D val="0"/>
            <c:extLst>
              <c:ext xmlns:c16="http://schemas.microsoft.com/office/drawing/2014/chart" uri="{C3380CC4-5D6E-409C-BE32-E72D297353CC}">
                <c16:uniqueId val="{00000012-FA14-4A14-8C99-9373DF506783}"/>
              </c:ext>
            </c:extLst>
          </c:dPt>
          <c:dLbls>
            <c:dLbl>
              <c:idx val="0"/>
              <c:layout>
                <c:manualLayout>
                  <c:x val="-0.12991781037496472"/>
                  <c:y val="-9.1129196030888954E-3"/>
                </c:manualLayout>
              </c:layout>
              <c:numFmt formatCode="#,##0.0" sourceLinked="0"/>
              <c:spPr>
                <a:noFill/>
                <a:ln>
                  <a:noFill/>
                </a:ln>
                <a:effectLst/>
              </c:spPr>
              <c:txPr>
                <a:bodyPr wrap="square" lIns="38100" tIns="19050" rIns="38100" bIns="19050" anchor="ctr">
                  <a:spAutoFit/>
                </a:bodyPr>
                <a:lstStyle/>
                <a:p>
                  <a:pPr>
                    <a:defRPr sz="1100" b="1">
                      <a:solidFill>
                        <a:schemeClr val="tx1">
                          <a:lumMod val="65000"/>
                          <a:lumOff val="35000"/>
                        </a:schemeClr>
                      </a:solidFill>
                      <a:latin typeface="Century Gothic" panose="020B0502020202020204" pitchFamily="34" charset="0"/>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A14-4A14-8C99-9373DF506783}"/>
                </c:ext>
              </c:extLst>
            </c:dLbl>
            <c:spPr>
              <a:noFill/>
              <a:ln>
                <a:noFill/>
              </a:ln>
              <a:effectLst/>
            </c:spPr>
            <c:txPr>
              <a:bodyPr wrap="square" lIns="38100" tIns="19050" rIns="38100" bIns="19050" anchor="ctr">
                <a:spAutoFit/>
              </a:bodyPr>
              <a:lstStyle/>
              <a:p>
                <a:pPr>
                  <a:defRPr sz="1100">
                    <a:latin typeface="Century Gothic" panose="020B0502020202020204" pitchFamily="34" charset="0"/>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Arkusz1!$B$1</c:f>
              <c:strCache>
                <c:ptCount val="1"/>
                <c:pt idx="0">
                  <c:v>Seria 1</c:v>
                </c:pt>
              </c:strCache>
            </c:strRef>
          </c:cat>
          <c:val>
            <c:numRef>
              <c:f>Arkusz1!$B$10</c:f>
              <c:numCache>
                <c:formatCode>0.0</c:formatCode>
                <c:ptCount val="1"/>
                <c:pt idx="0">
                  <c:v>3.2</c:v>
                </c:pt>
              </c:numCache>
            </c:numRef>
          </c:val>
          <c:extLst>
            <c:ext xmlns:c16="http://schemas.microsoft.com/office/drawing/2014/chart" uri="{C3380CC4-5D6E-409C-BE32-E72D297353CC}">
              <c16:uniqueId val="{00000013-FA14-4A14-8C99-9373DF506783}"/>
            </c:ext>
          </c:extLst>
        </c:ser>
        <c:dLbls>
          <c:showLegendKey val="0"/>
          <c:showVal val="0"/>
          <c:showCatName val="0"/>
          <c:showSerName val="0"/>
          <c:showPercent val="0"/>
          <c:showBubbleSize val="0"/>
        </c:dLbls>
        <c:gapWidth val="100"/>
        <c:overlap val="100"/>
        <c:axId val="581528680"/>
        <c:axId val="581529008"/>
      </c:barChart>
      <c:catAx>
        <c:axId val="581528680"/>
        <c:scaling>
          <c:orientation val="minMax"/>
        </c:scaling>
        <c:delete val="1"/>
        <c:axPos val="b"/>
        <c:numFmt formatCode="General" sourceLinked="1"/>
        <c:majorTickMark val="out"/>
        <c:minorTickMark val="none"/>
        <c:tickLblPos val="nextTo"/>
        <c:crossAx val="581529008"/>
        <c:crosses val="autoZero"/>
        <c:auto val="1"/>
        <c:lblAlgn val="ctr"/>
        <c:lblOffset val="100"/>
        <c:noMultiLvlLbl val="0"/>
      </c:catAx>
      <c:valAx>
        <c:axId val="581529008"/>
        <c:scaling>
          <c:orientation val="minMax"/>
        </c:scaling>
        <c:delete val="1"/>
        <c:axPos val="l"/>
        <c:numFmt formatCode="0%" sourceLinked="1"/>
        <c:majorTickMark val="out"/>
        <c:minorTickMark val="none"/>
        <c:tickLblPos val="nextTo"/>
        <c:crossAx val="581528680"/>
        <c:crosses val="autoZero"/>
        <c:crossBetween val="between"/>
      </c:valAx>
      <c:spPr>
        <a:noFill/>
        <a:ln>
          <a:noFill/>
        </a:ln>
        <a:effectLst/>
      </c:spPr>
    </c:plotArea>
    <c:legend>
      <c:legendPos val="l"/>
      <c:layout>
        <c:manualLayout>
          <c:xMode val="edge"/>
          <c:yMode val="edge"/>
          <c:x val="4.3620889816192748E-2"/>
          <c:y val="9.5550669187202619E-2"/>
          <c:w val="0.52864240674902896"/>
          <c:h val="0.89874911800107904"/>
        </c:manualLayout>
      </c:layout>
      <c:overlay val="0"/>
      <c:txPr>
        <a:bodyPr/>
        <a:lstStyle/>
        <a:p>
          <a:pPr>
            <a:defRPr sz="900">
              <a:solidFill>
                <a:schemeClr val="tx1">
                  <a:lumMod val="75000"/>
                  <a:lumOff val="25000"/>
                </a:schemeClr>
              </a:solidFill>
              <a:latin typeface="Century Gothic" panose="020B0502020202020204" pitchFamily="34" charset="0"/>
            </a:defRPr>
          </a:pPr>
          <a:endParaRPr lang="pl-PL"/>
        </a:p>
      </c:txPr>
    </c:legend>
    <c:plotVisOnly val="1"/>
    <c:dispBlanksAs val="gap"/>
    <c:showDLblsOverMax val="0"/>
  </c:chart>
  <c:spPr>
    <a:noFill/>
    <a:ln w="9525" cap="flat" cmpd="sng" algn="ctr">
      <a:noFill/>
      <a:round/>
    </a:ln>
    <a:effectLst/>
  </c:spPr>
  <c:txPr>
    <a:bodyPr/>
    <a:lstStyle/>
    <a:p>
      <a:pPr marL="540000">
        <a:defRPr/>
      </a:pPr>
      <a:endParaRPr lang="pl-PL"/>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DFBA-47C3-9F23-7246F2E65235}"/>
              </c:ext>
            </c:extLst>
          </c:dPt>
          <c:dPt>
            <c:idx val="1"/>
            <c:invertIfNegative val="0"/>
            <c:bubble3D val="0"/>
            <c:spPr>
              <a:solidFill>
                <a:srgbClr val="A28E6A"/>
              </a:solidFill>
              <a:ln>
                <a:noFill/>
              </a:ln>
              <a:effectLst/>
            </c:spPr>
            <c:extLst>
              <c:ext xmlns:c16="http://schemas.microsoft.com/office/drawing/2014/chart" uri="{C3380CC4-5D6E-409C-BE32-E72D297353CC}">
                <c16:uniqueId val="{00000003-DFBA-47C3-9F23-7246F2E65235}"/>
              </c:ext>
            </c:extLst>
          </c:dPt>
          <c:dPt>
            <c:idx val="2"/>
            <c:invertIfNegative val="0"/>
            <c:bubble3D val="0"/>
            <c:spPr>
              <a:solidFill>
                <a:srgbClr val="97835F"/>
              </a:solidFill>
              <a:ln>
                <a:noFill/>
              </a:ln>
              <a:effectLst/>
            </c:spPr>
            <c:extLst>
              <c:ext xmlns:c16="http://schemas.microsoft.com/office/drawing/2014/chart" uri="{C3380CC4-5D6E-409C-BE32-E72D297353CC}">
                <c16:uniqueId val="{00000005-DFBA-47C3-9F23-7246F2E65235}"/>
              </c:ext>
            </c:extLst>
          </c:dPt>
          <c:dPt>
            <c:idx val="3"/>
            <c:invertIfNegative val="0"/>
            <c:bubble3D val="0"/>
            <c:spPr>
              <a:solidFill>
                <a:srgbClr val="97835F"/>
              </a:solidFill>
              <a:ln>
                <a:noFill/>
              </a:ln>
              <a:effectLst/>
            </c:spPr>
            <c:extLst>
              <c:ext xmlns:c16="http://schemas.microsoft.com/office/drawing/2014/chart" uri="{C3380CC4-5D6E-409C-BE32-E72D297353CC}">
                <c16:uniqueId val="{00000007-DFBA-47C3-9F23-7246F2E65235}"/>
              </c:ext>
            </c:extLst>
          </c:dPt>
          <c:dPt>
            <c:idx val="4"/>
            <c:invertIfNegative val="0"/>
            <c:bubble3D val="0"/>
            <c:spPr>
              <a:solidFill>
                <a:srgbClr val="97835F"/>
              </a:solidFill>
              <a:ln>
                <a:noFill/>
              </a:ln>
              <a:effectLst/>
            </c:spPr>
            <c:extLst>
              <c:ext xmlns:c16="http://schemas.microsoft.com/office/drawing/2014/chart" uri="{C3380CC4-5D6E-409C-BE32-E72D297353CC}">
                <c16:uniqueId val="{00000009-DFBA-47C3-9F23-7246F2E65235}"/>
              </c:ext>
            </c:extLst>
          </c:dPt>
          <c:dPt>
            <c:idx val="5"/>
            <c:invertIfNegative val="0"/>
            <c:bubble3D val="0"/>
            <c:spPr>
              <a:solidFill>
                <a:srgbClr val="97835F"/>
              </a:solidFill>
              <a:ln>
                <a:noFill/>
              </a:ln>
              <a:effectLst/>
            </c:spPr>
            <c:extLst>
              <c:ext xmlns:c16="http://schemas.microsoft.com/office/drawing/2014/chart" uri="{C3380CC4-5D6E-409C-BE32-E72D297353CC}">
                <c16:uniqueId val="{0000000B-DFBA-47C3-9F23-7246F2E65235}"/>
              </c:ext>
            </c:extLst>
          </c:dPt>
          <c:dPt>
            <c:idx val="6"/>
            <c:invertIfNegative val="0"/>
            <c:bubble3D val="0"/>
            <c:spPr>
              <a:solidFill>
                <a:srgbClr val="97835F"/>
              </a:solidFill>
              <a:ln>
                <a:noFill/>
              </a:ln>
              <a:effectLst/>
            </c:spPr>
            <c:extLst>
              <c:ext xmlns:c16="http://schemas.microsoft.com/office/drawing/2014/chart" uri="{C3380CC4-5D6E-409C-BE32-E72D297353CC}">
                <c16:uniqueId val="{0000000D-DFBA-47C3-9F23-7246F2E65235}"/>
              </c:ext>
            </c:extLst>
          </c:dPt>
          <c:dPt>
            <c:idx val="7"/>
            <c:invertIfNegative val="0"/>
            <c:bubble3D val="0"/>
            <c:spPr>
              <a:solidFill>
                <a:srgbClr val="A28E6A"/>
              </a:solidFill>
              <a:ln>
                <a:noFill/>
              </a:ln>
              <a:effectLst/>
            </c:spPr>
            <c:extLst>
              <c:ext xmlns:c16="http://schemas.microsoft.com/office/drawing/2014/chart" uri="{C3380CC4-5D6E-409C-BE32-E72D297353CC}">
                <c16:uniqueId val="{0000000F-DFBA-47C3-9F23-7246F2E65235}"/>
              </c:ext>
            </c:extLst>
          </c:dPt>
          <c:dPt>
            <c:idx val="8"/>
            <c:invertIfNegative val="0"/>
            <c:bubble3D val="0"/>
            <c:spPr>
              <a:solidFill>
                <a:srgbClr val="855D5D"/>
              </a:solidFill>
              <a:ln>
                <a:noFill/>
              </a:ln>
              <a:effectLst/>
            </c:spPr>
            <c:extLst>
              <c:ext xmlns:c16="http://schemas.microsoft.com/office/drawing/2014/chart" uri="{C3380CC4-5D6E-409C-BE32-E72D297353CC}">
                <c16:uniqueId val="{00000011-DFBA-47C3-9F23-7246F2E65235}"/>
              </c:ext>
            </c:extLst>
          </c:dPt>
          <c:dPt>
            <c:idx val="9"/>
            <c:invertIfNegative val="0"/>
            <c:bubble3D val="0"/>
            <c:spPr>
              <a:solidFill>
                <a:srgbClr val="855D5D"/>
              </a:solidFill>
              <a:ln>
                <a:noFill/>
              </a:ln>
              <a:effectLst/>
            </c:spPr>
            <c:extLst>
              <c:ext xmlns:c16="http://schemas.microsoft.com/office/drawing/2014/chart" uri="{C3380CC4-5D6E-409C-BE32-E72D297353CC}">
                <c16:uniqueId val="{00000013-DFBA-47C3-9F23-7246F2E65235}"/>
              </c:ext>
            </c:extLst>
          </c:dPt>
          <c:dPt>
            <c:idx val="10"/>
            <c:invertIfNegative val="0"/>
            <c:bubble3D val="0"/>
            <c:spPr>
              <a:solidFill>
                <a:srgbClr val="855D5D"/>
              </a:solidFill>
              <a:ln>
                <a:noFill/>
              </a:ln>
              <a:effectLst/>
            </c:spPr>
            <c:extLst>
              <c:ext xmlns:c16="http://schemas.microsoft.com/office/drawing/2014/chart" uri="{C3380CC4-5D6E-409C-BE32-E72D297353CC}">
                <c16:uniqueId val="{00000015-DFBA-47C3-9F23-7246F2E65235}"/>
              </c:ext>
            </c:extLst>
          </c:dPt>
          <c:dPt>
            <c:idx val="11"/>
            <c:invertIfNegative val="0"/>
            <c:bubble3D val="0"/>
            <c:spPr>
              <a:solidFill>
                <a:srgbClr val="855D5D"/>
              </a:solidFill>
              <a:ln>
                <a:noFill/>
              </a:ln>
              <a:effectLst/>
            </c:spPr>
            <c:extLst>
              <c:ext xmlns:c16="http://schemas.microsoft.com/office/drawing/2014/chart" uri="{C3380CC4-5D6E-409C-BE32-E72D297353CC}">
                <c16:uniqueId val="{00000017-DFBA-47C3-9F23-7246F2E65235}"/>
              </c:ext>
            </c:extLst>
          </c:dPt>
          <c:dPt>
            <c:idx val="13"/>
            <c:invertIfNegative val="0"/>
            <c:bubble3D val="0"/>
            <c:spPr>
              <a:solidFill>
                <a:srgbClr val="C1280F"/>
              </a:solidFill>
              <a:ln>
                <a:noFill/>
              </a:ln>
              <a:effectLst/>
            </c:spPr>
            <c:extLst>
              <c:ext xmlns:c16="http://schemas.microsoft.com/office/drawing/2014/chart" uri="{C3380CC4-5D6E-409C-BE32-E72D297353CC}">
                <c16:uniqueId val="{00000019-DFBA-47C3-9F23-7246F2E65235}"/>
              </c:ext>
            </c:extLst>
          </c:dPt>
          <c:dPt>
            <c:idx val="14"/>
            <c:invertIfNegative val="0"/>
            <c:bubble3D val="0"/>
            <c:spPr>
              <a:solidFill>
                <a:srgbClr val="C1280F"/>
              </a:solidFill>
              <a:ln>
                <a:noFill/>
              </a:ln>
              <a:effectLst/>
            </c:spPr>
            <c:extLst>
              <c:ext xmlns:c16="http://schemas.microsoft.com/office/drawing/2014/chart" uri="{C3380CC4-5D6E-409C-BE32-E72D297353CC}">
                <c16:uniqueId val="{0000001B-DFBA-47C3-9F23-7246F2E65235}"/>
              </c:ext>
            </c:extLst>
          </c:dPt>
          <c:dPt>
            <c:idx val="15"/>
            <c:invertIfNegative val="0"/>
            <c:bubble3D val="0"/>
            <c:spPr>
              <a:solidFill>
                <a:srgbClr val="C1280F"/>
              </a:solidFill>
              <a:ln>
                <a:noFill/>
              </a:ln>
              <a:effectLst/>
            </c:spPr>
            <c:extLst>
              <c:ext xmlns:c16="http://schemas.microsoft.com/office/drawing/2014/chart" uri="{C3380CC4-5D6E-409C-BE32-E72D297353CC}">
                <c16:uniqueId val="{0000001D-DFBA-47C3-9F23-7246F2E65235}"/>
              </c:ext>
            </c:extLst>
          </c:dPt>
          <c:dLbls>
            <c:dLbl>
              <c:idx val="0"/>
              <c:layout>
                <c:manualLayout>
                  <c:x val="0.17159534125404211"/>
                  <c:y val="0"/>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BA-47C3-9F23-7246F2E65235}"/>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DFBA-47C3-9F23-7246F2E65235}"/>
                </c:ext>
              </c:extLst>
            </c:dLbl>
            <c:dLbl>
              <c:idx val="3"/>
              <c:spPr>
                <a:noFill/>
                <a:ln w="28575">
                  <a:solidFill>
                    <a:schemeClr val="bg1">
                      <a:lumMod val="7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DFBA-47C3-9F23-7246F2E65235}"/>
                </c:ext>
              </c:extLst>
            </c:dLbl>
            <c:dLbl>
              <c:idx val="4"/>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DFBA-47C3-9F23-7246F2E65235}"/>
                </c:ext>
              </c:extLst>
            </c:dLbl>
            <c:dLbl>
              <c:idx val="5"/>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B-DFBA-47C3-9F23-7246F2E65235}"/>
                </c:ext>
              </c:extLst>
            </c:dLbl>
            <c:dLbl>
              <c:idx val="6"/>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DFBA-47C3-9F23-7246F2E65235}"/>
                </c:ext>
              </c:extLst>
            </c:dLbl>
            <c:dLbl>
              <c:idx val="8"/>
              <c:layout>
                <c:manualLayout>
                  <c:x val="6.599820817463152E-2"/>
                  <c:y val="3.15530525752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FBA-47C3-9F23-7246F2E65235}"/>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DFBA-47C3-9F23-7246F2E65235}"/>
                </c:ext>
              </c:extLst>
            </c:dLbl>
            <c:dLbl>
              <c:idx val="1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5-DFBA-47C3-9F23-7246F2E65235}"/>
                </c:ext>
              </c:extLst>
            </c:dLbl>
            <c:dLbl>
              <c:idx val="11"/>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DFBA-47C3-9F23-7246F2E65235}"/>
                </c:ext>
              </c:extLst>
            </c:dLbl>
            <c:dLbl>
              <c:idx val="1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DFBA-47C3-9F23-7246F2E65235}"/>
                </c:ext>
              </c:extLst>
            </c:dLbl>
            <c:dLbl>
              <c:idx val="14"/>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B-DFBA-47C3-9F23-7246F2E65235}"/>
                </c:ext>
              </c:extLst>
            </c:dLbl>
            <c:dLbl>
              <c:idx val="15"/>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D-DFBA-47C3-9F23-7246F2E6523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ogółem</c:v>
                </c:pt>
                <c:pt idx="2">
                  <c:v>wieś</c:v>
                </c:pt>
                <c:pt idx="3">
                  <c:v>m.do 50 tys.</c:v>
                </c:pt>
                <c:pt idx="4">
                  <c:v>m.50-200 tys. </c:v>
                </c:pt>
                <c:pt idx="5">
                  <c:v>m.200-500 tys. </c:v>
                </c:pt>
                <c:pt idx="6">
                  <c:v>m.pow.500 tys. </c:v>
                </c:pt>
                <c:pt idx="8">
                  <c:v>podstawowe</c:v>
                </c:pt>
                <c:pt idx="9">
                  <c:v>zawodowe</c:v>
                </c:pt>
                <c:pt idx="10">
                  <c:v>średnie</c:v>
                </c:pt>
                <c:pt idx="11">
                  <c:v>wyższe</c:v>
                </c:pt>
                <c:pt idx="13">
                  <c:v>do 1500 PLN</c:v>
                </c:pt>
                <c:pt idx="14">
                  <c:v>1501 - 2500 PLN</c:v>
                </c:pt>
                <c:pt idx="15">
                  <c:v>pow.2500 PLN</c:v>
                </c:pt>
              </c:strCache>
            </c:strRef>
          </c:cat>
          <c:val>
            <c:numRef>
              <c:f>Arkusz1!$B$2:$B$17</c:f>
              <c:numCache>
                <c:formatCode>General</c:formatCode>
                <c:ptCount val="16"/>
                <c:pt idx="0" formatCode="0.0">
                  <c:v>36.5</c:v>
                </c:pt>
                <c:pt idx="2" formatCode="0.0">
                  <c:v>33.505154639175252</c:v>
                </c:pt>
                <c:pt idx="3" formatCode="0.0">
                  <c:v>41.152263374485599</c:v>
                </c:pt>
                <c:pt idx="4" formatCode="0.0">
                  <c:v>37.575757575757571</c:v>
                </c:pt>
                <c:pt idx="5" formatCode="0.0">
                  <c:v>38.636363636363633</c:v>
                </c:pt>
                <c:pt idx="6" formatCode="0.0">
                  <c:v>33.620689655172413</c:v>
                </c:pt>
                <c:pt idx="8" formatCode="0.0">
                  <c:v>9.0909090909090917</c:v>
                </c:pt>
                <c:pt idx="9" formatCode="0.0">
                  <c:v>40.066225165562912</c:v>
                </c:pt>
                <c:pt idx="10" formatCode="0.0">
                  <c:v>35.465116279069768</c:v>
                </c:pt>
                <c:pt idx="11" formatCode="0.0">
                  <c:v>38.926174496644293</c:v>
                </c:pt>
                <c:pt idx="13" formatCode="0.0">
                  <c:v>53.254437869822489</c:v>
                </c:pt>
                <c:pt idx="14" formatCode="0.0">
                  <c:v>37.009345794392523</c:v>
                </c:pt>
                <c:pt idx="15" formatCode="0.0">
                  <c:v>28.4</c:v>
                </c:pt>
              </c:numCache>
            </c:numRef>
          </c:val>
          <c:extLst>
            <c:ext xmlns:c16="http://schemas.microsoft.com/office/drawing/2014/chart" uri="{C3380CC4-5D6E-409C-BE32-E72D297353CC}">
              <c16:uniqueId val="{0000001E-DFBA-47C3-9F23-7246F2E65235}"/>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246D-4707-A471-150883D9546E}"/>
              </c:ext>
            </c:extLst>
          </c:dPt>
          <c:dPt>
            <c:idx val="1"/>
            <c:invertIfNegative val="0"/>
            <c:bubble3D val="0"/>
            <c:spPr>
              <a:solidFill>
                <a:srgbClr val="A28E6A"/>
              </a:solidFill>
              <a:ln>
                <a:noFill/>
              </a:ln>
              <a:effectLst/>
            </c:spPr>
            <c:extLst>
              <c:ext xmlns:c16="http://schemas.microsoft.com/office/drawing/2014/chart" uri="{C3380CC4-5D6E-409C-BE32-E72D297353CC}">
                <c16:uniqueId val="{00000003-246D-4707-A471-150883D9546E}"/>
              </c:ext>
            </c:extLst>
          </c:dPt>
          <c:dPt>
            <c:idx val="2"/>
            <c:invertIfNegative val="0"/>
            <c:bubble3D val="0"/>
            <c:spPr>
              <a:solidFill>
                <a:srgbClr val="97835F"/>
              </a:solidFill>
              <a:ln>
                <a:noFill/>
              </a:ln>
              <a:effectLst/>
            </c:spPr>
            <c:extLst>
              <c:ext xmlns:c16="http://schemas.microsoft.com/office/drawing/2014/chart" uri="{C3380CC4-5D6E-409C-BE32-E72D297353CC}">
                <c16:uniqueId val="{00000005-246D-4707-A471-150883D9546E}"/>
              </c:ext>
            </c:extLst>
          </c:dPt>
          <c:dPt>
            <c:idx val="3"/>
            <c:invertIfNegative val="0"/>
            <c:bubble3D val="0"/>
            <c:spPr>
              <a:solidFill>
                <a:srgbClr val="97835F"/>
              </a:solidFill>
              <a:ln>
                <a:noFill/>
              </a:ln>
              <a:effectLst/>
            </c:spPr>
            <c:extLst>
              <c:ext xmlns:c16="http://schemas.microsoft.com/office/drawing/2014/chart" uri="{C3380CC4-5D6E-409C-BE32-E72D297353CC}">
                <c16:uniqueId val="{00000007-246D-4707-A471-150883D9546E}"/>
              </c:ext>
            </c:extLst>
          </c:dPt>
          <c:dPt>
            <c:idx val="4"/>
            <c:invertIfNegative val="0"/>
            <c:bubble3D val="0"/>
            <c:spPr>
              <a:solidFill>
                <a:srgbClr val="97835F"/>
              </a:solidFill>
              <a:ln>
                <a:noFill/>
              </a:ln>
              <a:effectLst/>
            </c:spPr>
            <c:extLst>
              <c:ext xmlns:c16="http://schemas.microsoft.com/office/drawing/2014/chart" uri="{C3380CC4-5D6E-409C-BE32-E72D297353CC}">
                <c16:uniqueId val="{00000009-246D-4707-A471-150883D9546E}"/>
              </c:ext>
            </c:extLst>
          </c:dPt>
          <c:dPt>
            <c:idx val="5"/>
            <c:invertIfNegative val="0"/>
            <c:bubble3D val="0"/>
            <c:spPr>
              <a:solidFill>
                <a:srgbClr val="97835F"/>
              </a:solidFill>
              <a:ln>
                <a:noFill/>
              </a:ln>
              <a:effectLst/>
            </c:spPr>
            <c:extLst>
              <c:ext xmlns:c16="http://schemas.microsoft.com/office/drawing/2014/chart" uri="{C3380CC4-5D6E-409C-BE32-E72D297353CC}">
                <c16:uniqueId val="{0000000B-246D-4707-A471-150883D9546E}"/>
              </c:ext>
            </c:extLst>
          </c:dPt>
          <c:dPt>
            <c:idx val="6"/>
            <c:invertIfNegative val="0"/>
            <c:bubble3D val="0"/>
            <c:spPr>
              <a:solidFill>
                <a:srgbClr val="97835F"/>
              </a:solidFill>
              <a:ln>
                <a:noFill/>
              </a:ln>
              <a:effectLst/>
            </c:spPr>
            <c:extLst>
              <c:ext xmlns:c16="http://schemas.microsoft.com/office/drawing/2014/chart" uri="{C3380CC4-5D6E-409C-BE32-E72D297353CC}">
                <c16:uniqueId val="{0000000D-246D-4707-A471-150883D9546E}"/>
              </c:ext>
            </c:extLst>
          </c:dPt>
          <c:dPt>
            <c:idx val="7"/>
            <c:invertIfNegative val="0"/>
            <c:bubble3D val="0"/>
            <c:spPr>
              <a:solidFill>
                <a:srgbClr val="A28E6A"/>
              </a:solidFill>
              <a:ln>
                <a:noFill/>
              </a:ln>
              <a:effectLst/>
            </c:spPr>
            <c:extLst>
              <c:ext xmlns:c16="http://schemas.microsoft.com/office/drawing/2014/chart" uri="{C3380CC4-5D6E-409C-BE32-E72D297353CC}">
                <c16:uniqueId val="{0000000F-246D-4707-A471-150883D9546E}"/>
              </c:ext>
            </c:extLst>
          </c:dPt>
          <c:dPt>
            <c:idx val="8"/>
            <c:invertIfNegative val="0"/>
            <c:bubble3D val="0"/>
            <c:spPr>
              <a:solidFill>
                <a:srgbClr val="855D5D"/>
              </a:solidFill>
              <a:ln>
                <a:noFill/>
              </a:ln>
              <a:effectLst/>
            </c:spPr>
            <c:extLst>
              <c:ext xmlns:c16="http://schemas.microsoft.com/office/drawing/2014/chart" uri="{C3380CC4-5D6E-409C-BE32-E72D297353CC}">
                <c16:uniqueId val="{00000011-246D-4707-A471-150883D9546E}"/>
              </c:ext>
            </c:extLst>
          </c:dPt>
          <c:dPt>
            <c:idx val="9"/>
            <c:invertIfNegative val="0"/>
            <c:bubble3D val="0"/>
            <c:spPr>
              <a:solidFill>
                <a:srgbClr val="855D5D"/>
              </a:solidFill>
              <a:ln>
                <a:noFill/>
              </a:ln>
              <a:effectLst/>
            </c:spPr>
            <c:extLst>
              <c:ext xmlns:c16="http://schemas.microsoft.com/office/drawing/2014/chart" uri="{C3380CC4-5D6E-409C-BE32-E72D297353CC}">
                <c16:uniqueId val="{00000013-246D-4707-A471-150883D9546E}"/>
              </c:ext>
            </c:extLst>
          </c:dPt>
          <c:dPt>
            <c:idx val="10"/>
            <c:invertIfNegative val="0"/>
            <c:bubble3D val="0"/>
            <c:spPr>
              <a:solidFill>
                <a:srgbClr val="855D5D"/>
              </a:solidFill>
              <a:ln>
                <a:noFill/>
              </a:ln>
              <a:effectLst/>
            </c:spPr>
            <c:extLst>
              <c:ext xmlns:c16="http://schemas.microsoft.com/office/drawing/2014/chart" uri="{C3380CC4-5D6E-409C-BE32-E72D297353CC}">
                <c16:uniqueId val="{00000015-246D-4707-A471-150883D9546E}"/>
              </c:ext>
            </c:extLst>
          </c:dPt>
          <c:dPt>
            <c:idx val="11"/>
            <c:invertIfNegative val="0"/>
            <c:bubble3D val="0"/>
            <c:spPr>
              <a:solidFill>
                <a:srgbClr val="855D5D"/>
              </a:solidFill>
              <a:ln>
                <a:noFill/>
              </a:ln>
              <a:effectLst/>
            </c:spPr>
            <c:extLst>
              <c:ext xmlns:c16="http://schemas.microsoft.com/office/drawing/2014/chart" uri="{C3380CC4-5D6E-409C-BE32-E72D297353CC}">
                <c16:uniqueId val="{00000017-246D-4707-A471-150883D9546E}"/>
              </c:ext>
            </c:extLst>
          </c:dPt>
          <c:dPt>
            <c:idx val="13"/>
            <c:invertIfNegative val="0"/>
            <c:bubble3D val="0"/>
            <c:spPr>
              <a:solidFill>
                <a:srgbClr val="C1280F"/>
              </a:solidFill>
              <a:ln>
                <a:noFill/>
              </a:ln>
              <a:effectLst/>
            </c:spPr>
            <c:extLst>
              <c:ext xmlns:c16="http://schemas.microsoft.com/office/drawing/2014/chart" uri="{C3380CC4-5D6E-409C-BE32-E72D297353CC}">
                <c16:uniqueId val="{00000019-246D-4707-A471-150883D9546E}"/>
              </c:ext>
            </c:extLst>
          </c:dPt>
          <c:dPt>
            <c:idx val="14"/>
            <c:invertIfNegative val="0"/>
            <c:bubble3D val="0"/>
            <c:spPr>
              <a:solidFill>
                <a:srgbClr val="C1280F"/>
              </a:solidFill>
              <a:ln>
                <a:noFill/>
              </a:ln>
              <a:effectLst/>
            </c:spPr>
            <c:extLst>
              <c:ext xmlns:c16="http://schemas.microsoft.com/office/drawing/2014/chart" uri="{C3380CC4-5D6E-409C-BE32-E72D297353CC}">
                <c16:uniqueId val="{0000001B-246D-4707-A471-150883D9546E}"/>
              </c:ext>
            </c:extLst>
          </c:dPt>
          <c:dPt>
            <c:idx val="15"/>
            <c:invertIfNegative val="0"/>
            <c:bubble3D val="0"/>
            <c:spPr>
              <a:solidFill>
                <a:srgbClr val="C1280F"/>
              </a:solidFill>
              <a:ln>
                <a:noFill/>
              </a:ln>
              <a:effectLst/>
            </c:spPr>
            <c:extLst>
              <c:ext xmlns:c16="http://schemas.microsoft.com/office/drawing/2014/chart" uri="{C3380CC4-5D6E-409C-BE32-E72D297353CC}">
                <c16:uniqueId val="{0000001D-246D-4707-A471-150883D9546E}"/>
              </c:ext>
            </c:extLst>
          </c:dPt>
          <c:dLbls>
            <c:dLbl>
              <c:idx val="0"/>
              <c:layout>
                <c:manualLayout>
                  <c:x val="0.20239450506887025"/>
                  <c:y val="2.4841011317316347E-7"/>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6D-4707-A471-150883D9546E}"/>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246D-4707-A471-150883D9546E}"/>
                </c:ext>
              </c:extLst>
            </c:dLbl>
            <c:dLbl>
              <c:idx val="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246D-4707-A471-150883D9546E}"/>
                </c:ext>
              </c:extLst>
            </c:dLbl>
            <c:dLbl>
              <c:idx val="4"/>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246D-4707-A471-150883D9546E}"/>
                </c:ext>
              </c:extLst>
            </c:dLbl>
            <c:dLbl>
              <c:idx val="5"/>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B-246D-4707-A471-150883D9546E}"/>
                </c:ext>
              </c:extLst>
            </c:dLbl>
            <c:dLbl>
              <c:idx val="6"/>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246D-4707-A471-150883D9546E}"/>
                </c:ext>
              </c:extLst>
            </c:dLbl>
            <c:dLbl>
              <c:idx val="8"/>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246D-4707-A471-150883D9546E}"/>
                </c:ext>
              </c:extLst>
            </c:dLbl>
            <c:dLbl>
              <c:idx val="9"/>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246D-4707-A471-150883D9546E}"/>
                </c:ext>
              </c:extLst>
            </c:dLbl>
            <c:dLbl>
              <c:idx val="1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5-246D-4707-A471-150883D9546E}"/>
                </c:ext>
              </c:extLst>
            </c:dLbl>
            <c:dLbl>
              <c:idx val="11"/>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246D-4707-A471-150883D9546E}"/>
                </c:ext>
              </c:extLst>
            </c:dLbl>
            <c:dLbl>
              <c:idx val="13"/>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246D-4707-A471-150883D9546E}"/>
                </c:ext>
              </c:extLst>
            </c:dLbl>
            <c:dLbl>
              <c:idx val="14"/>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B-246D-4707-A471-150883D9546E}"/>
                </c:ext>
              </c:extLst>
            </c:dLbl>
            <c:dLbl>
              <c:idx val="15"/>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D-246D-4707-A471-150883D9546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ogółem</c:v>
                </c:pt>
                <c:pt idx="2">
                  <c:v>wieś</c:v>
                </c:pt>
                <c:pt idx="3">
                  <c:v>m.do 50 tys.</c:v>
                </c:pt>
                <c:pt idx="4">
                  <c:v>m.50-200 tys. </c:v>
                </c:pt>
                <c:pt idx="5">
                  <c:v>m.200-500 tys. </c:v>
                </c:pt>
                <c:pt idx="6">
                  <c:v>m.pow.500 tys. </c:v>
                </c:pt>
                <c:pt idx="8">
                  <c:v>podstawowe</c:v>
                </c:pt>
                <c:pt idx="9">
                  <c:v>zawodowe</c:v>
                </c:pt>
                <c:pt idx="10">
                  <c:v>średnie</c:v>
                </c:pt>
                <c:pt idx="11">
                  <c:v>wyższe</c:v>
                </c:pt>
                <c:pt idx="13">
                  <c:v>do 1500 PLN</c:v>
                </c:pt>
                <c:pt idx="14">
                  <c:v>1501 - 2500 PLN</c:v>
                </c:pt>
                <c:pt idx="15">
                  <c:v>pow.2500 PLN</c:v>
                </c:pt>
              </c:strCache>
            </c:strRef>
          </c:cat>
          <c:val>
            <c:numRef>
              <c:f>Arkusz1!$B$2:$B$17</c:f>
              <c:numCache>
                <c:formatCode>General</c:formatCode>
                <c:ptCount val="16"/>
                <c:pt idx="0" formatCode="0.0">
                  <c:v>52.6</c:v>
                </c:pt>
                <c:pt idx="2" formatCode="0.0">
                  <c:v>46.907216494845358</c:v>
                </c:pt>
                <c:pt idx="3" formatCode="0.0">
                  <c:v>64.609053497942384</c:v>
                </c:pt>
                <c:pt idx="4" formatCode="0.0">
                  <c:v>43.636363636363633</c:v>
                </c:pt>
                <c:pt idx="5" formatCode="0.0">
                  <c:v>50</c:v>
                </c:pt>
                <c:pt idx="6" formatCode="0.0">
                  <c:v>61.206896551724135</c:v>
                </c:pt>
                <c:pt idx="8" formatCode="0.0">
                  <c:v>30.303030303030305</c:v>
                </c:pt>
                <c:pt idx="9" formatCode="0.0">
                  <c:v>55.960264900662246</c:v>
                </c:pt>
                <c:pt idx="10" formatCode="0.0">
                  <c:v>49.418604651162788</c:v>
                </c:pt>
                <c:pt idx="11" formatCode="0.0">
                  <c:v>61.744966442953022</c:v>
                </c:pt>
                <c:pt idx="13" formatCode="0.0">
                  <c:v>54.437869822485204</c:v>
                </c:pt>
                <c:pt idx="14" formatCode="0.0">
                  <c:v>58.691588785046733</c:v>
                </c:pt>
                <c:pt idx="15" formatCode="0.0">
                  <c:v>43.6</c:v>
                </c:pt>
              </c:numCache>
            </c:numRef>
          </c:val>
          <c:extLst>
            <c:ext xmlns:c16="http://schemas.microsoft.com/office/drawing/2014/chart" uri="{C3380CC4-5D6E-409C-BE32-E72D297353CC}">
              <c16:uniqueId val="{0000001E-246D-4707-A471-150883D9546E}"/>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59074667012188"/>
          <c:y val="2.3617941253929107E-2"/>
          <c:w val="0.61218725337283753"/>
          <c:h val="0.95276411749214174"/>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032E-426A-AC73-E27129E0F0BE}"/>
              </c:ext>
            </c:extLst>
          </c:dPt>
          <c:dPt>
            <c:idx val="1"/>
            <c:invertIfNegative val="0"/>
            <c:bubble3D val="0"/>
            <c:spPr>
              <a:solidFill>
                <a:srgbClr val="A28E6A"/>
              </a:solidFill>
              <a:ln>
                <a:noFill/>
              </a:ln>
              <a:effectLst/>
            </c:spPr>
            <c:extLst>
              <c:ext xmlns:c16="http://schemas.microsoft.com/office/drawing/2014/chart" uri="{C3380CC4-5D6E-409C-BE32-E72D297353CC}">
                <c16:uniqueId val="{00000003-032E-426A-AC73-E27129E0F0BE}"/>
              </c:ext>
            </c:extLst>
          </c:dPt>
          <c:dPt>
            <c:idx val="2"/>
            <c:invertIfNegative val="0"/>
            <c:bubble3D val="0"/>
            <c:spPr>
              <a:solidFill>
                <a:srgbClr val="FFCB06"/>
              </a:solidFill>
              <a:ln>
                <a:noFill/>
              </a:ln>
              <a:effectLst/>
            </c:spPr>
            <c:extLst>
              <c:ext xmlns:c16="http://schemas.microsoft.com/office/drawing/2014/chart" uri="{C3380CC4-5D6E-409C-BE32-E72D297353CC}">
                <c16:uniqueId val="{00000005-032E-426A-AC73-E27129E0F0BE}"/>
              </c:ext>
            </c:extLst>
          </c:dPt>
          <c:dPt>
            <c:idx val="3"/>
            <c:invertIfNegative val="0"/>
            <c:bubble3D val="0"/>
            <c:spPr>
              <a:solidFill>
                <a:srgbClr val="FFC000"/>
              </a:solidFill>
              <a:ln>
                <a:noFill/>
              </a:ln>
              <a:effectLst/>
            </c:spPr>
            <c:extLst>
              <c:ext xmlns:c16="http://schemas.microsoft.com/office/drawing/2014/chart" uri="{C3380CC4-5D6E-409C-BE32-E72D297353CC}">
                <c16:uniqueId val="{00000007-032E-426A-AC73-E27129E0F0BE}"/>
              </c:ext>
            </c:extLst>
          </c:dPt>
          <c:dPt>
            <c:idx val="4"/>
            <c:invertIfNegative val="0"/>
            <c:bubble3D val="0"/>
            <c:spPr>
              <a:solidFill>
                <a:srgbClr val="A28E6A"/>
              </a:solidFill>
              <a:ln>
                <a:noFill/>
              </a:ln>
              <a:effectLst/>
            </c:spPr>
            <c:extLst>
              <c:ext xmlns:c16="http://schemas.microsoft.com/office/drawing/2014/chart" uri="{C3380CC4-5D6E-409C-BE32-E72D297353CC}">
                <c16:uniqueId val="{00000009-032E-426A-AC73-E27129E0F0BE}"/>
              </c:ext>
            </c:extLst>
          </c:dPt>
          <c:dPt>
            <c:idx val="5"/>
            <c:invertIfNegative val="0"/>
            <c:bubble3D val="0"/>
            <c:spPr>
              <a:solidFill>
                <a:srgbClr val="855D5D"/>
              </a:solidFill>
              <a:ln>
                <a:noFill/>
              </a:ln>
              <a:effectLst/>
            </c:spPr>
            <c:extLst>
              <c:ext xmlns:c16="http://schemas.microsoft.com/office/drawing/2014/chart" uri="{C3380CC4-5D6E-409C-BE32-E72D297353CC}">
                <c16:uniqueId val="{0000000B-032E-426A-AC73-E27129E0F0BE}"/>
              </c:ext>
            </c:extLst>
          </c:dPt>
          <c:dPt>
            <c:idx val="6"/>
            <c:invertIfNegative val="0"/>
            <c:bubble3D val="0"/>
            <c:spPr>
              <a:solidFill>
                <a:srgbClr val="855D5D"/>
              </a:solidFill>
              <a:ln>
                <a:noFill/>
              </a:ln>
              <a:effectLst/>
            </c:spPr>
            <c:extLst>
              <c:ext xmlns:c16="http://schemas.microsoft.com/office/drawing/2014/chart" uri="{C3380CC4-5D6E-409C-BE32-E72D297353CC}">
                <c16:uniqueId val="{0000000D-032E-426A-AC73-E27129E0F0BE}"/>
              </c:ext>
            </c:extLst>
          </c:dPt>
          <c:dPt>
            <c:idx val="7"/>
            <c:invertIfNegative val="0"/>
            <c:bubble3D val="0"/>
            <c:spPr>
              <a:solidFill>
                <a:srgbClr val="855D5D"/>
              </a:solidFill>
              <a:ln>
                <a:noFill/>
              </a:ln>
              <a:effectLst/>
            </c:spPr>
            <c:extLst>
              <c:ext xmlns:c16="http://schemas.microsoft.com/office/drawing/2014/chart" uri="{C3380CC4-5D6E-409C-BE32-E72D297353CC}">
                <c16:uniqueId val="{0000000F-032E-426A-AC73-E27129E0F0BE}"/>
              </c:ext>
            </c:extLst>
          </c:dPt>
          <c:dPt>
            <c:idx val="8"/>
            <c:invertIfNegative val="0"/>
            <c:bubble3D val="0"/>
            <c:spPr>
              <a:solidFill>
                <a:srgbClr val="855D5D"/>
              </a:solidFill>
              <a:ln>
                <a:noFill/>
              </a:ln>
              <a:effectLst/>
            </c:spPr>
            <c:extLst>
              <c:ext xmlns:c16="http://schemas.microsoft.com/office/drawing/2014/chart" uri="{C3380CC4-5D6E-409C-BE32-E72D297353CC}">
                <c16:uniqueId val="{00000011-032E-426A-AC73-E27129E0F0BE}"/>
              </c:ext>
            </c:extLst>
          </c:dPt>
          <c:dPt>
            <c:idx val="10"/>
            <c:invertIfNegative val="0"/>
            <c:bubble3D val="0"/>
            <c:spPr>
              <a:solidFill>
                <a:srgbClr val="C1280F"/>
              </a:solidFill>
              <a:ln>
                <a:noFill/>
              </a:ln>
              <a:effectLst/>
            </c:spPr>
            <c:extLst>
              <c:ext xmlns:c16="http://schemas.microsoft.com/office/drawing/2014/chart" uri="{C3380CC4-5D6E-409C-BE32-E72D297353CC}">
                <c16:uniqueId val="{00000013-032E-426A-AC73-E27129E0F0BE}"/>
              </c:ext>
            </c:extLst>
          </c:dPt>
          <c:dPt>
            <c:idx val="11"/>
            <c:invertIfNegative val="0"/>
            <c:bubble3D val="0"/>
            <c:spPr>
              <a:solidFill>
                <a:srgbClr val="C1280F"/>
              </a:solidFill>
              <a:ln>
                <a:noFill/>
              </a:ln>
              <a:effectLst/>
            </c:spPr>
            <c:extLst>
              <c:ext xmlns:c16="http://schemas.microsoft.com/office/drawing/2014/chart" uri="{C3380CC4-5D6E-409C-BE32-E72D297353CC}">
                <c16:uniqueId val="{00000015-032E-426A-AC73-E27129E0F0BE}"/>
              </c:ext>
            </c:extLst>
          </c:dPt>
          <c:dPt>
            <c:idx val="12"/>
            <c:invertIfNegative val="0"/>
            <c:bubble3D val="0"/>
            <c:spPr>
              <a:solidFill>
                <a:srgbClr val="C1280F"/>
              </a:solidFill>
              <a:ln>
                <a:noFill/>
              </a:ln>
              <a:effectLst/>
            </c:spPr>
            <c:extLst>
              <c:ext xmlns:c16="http://schemas.microsoft.com/office/drawing/2014/chart" uri="{C3380CC4-5D6E-409C-BE32-E72D297353CC}">
                <c16:uniqueId val="{00000017-032E-426A-AC73-E27129E0F0BE}"/>
              </c:ext>
            </c:extLst>
          </c:dPt>
          <c:dLbls>
            <c:dLbl>
              <c:idx val="0"/>
              <c:layout>
                <c:manualLayout>
                  <c:x val="0.20239450506887011"/>
                  <c:y val="2.4841011317316347E-7"/>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2E-426A-AC73-E27129E0F0BE}"/>
                </c:ext>
              </c:extLst>
            </c:dLbl>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032E-426A-AC73-E27129E0F0BE}"/>
                </c:ext>
              </c:extLst>
            </c:dLbl>
            <c:dLbl>
              <c:idx val="6"/>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032E-426A-AC73-E27129E0F0BE}"/>
                </c:ext>
              </c:extLst>
            </c:dLbl>
            <c:dLbl>
              <c:idx val="1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032E-426A-AC73-E27129E0F0BE}"/>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kobieta</c:v>
                </c:pt>
                <c:pt idx="3">
                  <c:v>mężczyzna</c:v>
                </c:pt>
                <c:pt idx="5">
                  <c:v>podstawowe</c:v>
                </c:pt>
                <c:pt idx="6">
                  <c:v>zawodowe</c:v>
                </c:pt>
                <c:pt idx="7">
                  <c:v>średnie</c:v>
                </c:pt>
                <c:pt idx="8">
                  <c:v>wyższe</c:v>
                </c:pt>
                <c:pt idx="10">
                  <c:v>do 1500 PLN</c:v>
                </c:pt>
                <c:pt idx="11">
                  <c:v>1501 - 2500 PLN</c:v>
                </c:pt>
                <c:pt idx="12">
                  <c:v>pow.2500 PLN</c:v>
                </c:pt>
              </c:strCache>
            </c:strRef>
          </c:cat>
          <c:val>
            <c:numRef>
              <c:f>Arkusz1!$B$2:$B$14</c:f>
              <c:numCache>
                <c:formatCode>General</c:formatCode>
                <c:ptCount val="13"/>
                <c:pt idx="0" formatCode="0.0">
                  <c:v>48.4</c:v>
                </c:pt>
                <c:pt idx="2" formatCode="0.0">
                  <c:v>52.007648183556412</c:v>
                </c:pt>
                <c:pt idx="3" formatCode="0.0">
                  <c:v>44.444444444444443</c:v>
                </c:pt>
                <c:pt idx="5" formatCode="0.0">
                  <c:v>54.54545454545454</c:v>
                </c:pt>
                <c:pt idx="6" formatCode="0.0">
                  <c:v>56.29139072847682</c:v>
                </c:pt>
                <c:pt idx="7" formatCode="0.0">
                  <c:v>45.930232558139537</c:v>
                </c:pt>
                <c:pt idx="8" formatCode="0.0">
                  <c:v>39.597315436241608</c:v>
                </c:pt>
                <c:pt idx="10" formatCode="0.0">
                  <c:v>42.603550295857993</c:v>
                </c:pt>
                <c:pt idx="11" formatCode="0.0">
                  <c:v>46.54205607476635</c:v>
                </c:pt>
                <c:pt idx="12" formatCode="0.0">
                  <c:v>54.400000000000006</c:v>
                </c:pt>
              </c:numCache>
            </c:numRef>
          </c:val>
          <c:extLst>
            <c:ext xmlns:c16="http://schemas.microsoft.com/office/drawing/2014/chart" uri="{C3380CC4-5D6E-409C-BE32-E72D297353CC}">
              <c16:uniqueId val="{00000018-032E-426A-AC73-E27129E0F0BE}"/>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06484107423601"/>
          <c:y val="2.3617941253929107E-2"/>
          <c:w val="0.54178916465323057"/>
          <c:h val="0.95469968335162869"/>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FEB3-46AB-BB88-949C2FC81F24}"/>
              </c:ext>
            </c:extLst>
          </c:dPt>
          <c:dPt>
            <c:idx val="1"/>
            <c:invertIfNegative val="0"/>
            <c:bubble3D val="0"/>
            <c:spPr>
              <a:solidFill>
                <a:srgbClr val="A28E6A"/>
              </a:solidFill>
              <a:ln>
                <a:noFill/>
              </a:ln>
              <a:effectLst/>
            </c:spPr>
            <c:extLst>
              <c:ext xmlns:c16="http://schemas.microsoft.com/office/drawing/2014/chart" uri="{C3380CC4-5D6E-409C-BE32-E72D297353CC}">
                <c16:uniqueId val="{00000003-FEB3-46AB-BB88-949C2FC81F24}"/>
              </c:ext>
            </c:extLst>
          </c:dPt>
          <c:dPt>
            <c:idx val="2"/>
            <c:invertIfNegative val="0"/>
            <c:bubble3D val="0"/>
            <c:spPr>
              <a:solidFill>
                <a:srgbClr val="BFBFBF"/>
              </a:solidFill>
              <a:ln>
                <a:noFill/>
              </a:ln>
              <a:effectLst/>
            </c:spPr>
            <c:extLst>
              <c:ext xmlns:c16="http://schemas.microsoft.com/office/drawing/2014/chart" uri="{C3380CC4-5D6E-409C-BE32-E72D297353CC}">
                <c16:uniqueId val="{00000005-FEB3-46AB-BB88-949C2FC81F24}"/>
              </c:ext>
            </c:extLst>
          </c:dPt>
          <c:dPt>
            <c:idx val="3"/>
            <c:invertIfNegative val="0"/>
            <c:bubble3D val="0"/>
            <c:spPr>
              <a:solidFill>
                <a:srgbClr val="C8C8C8"/>
              </a:solidFill>
              <a:ln>
                <a:noFill/>
              </a:ln>
              <a:effectLst/>
            </c:spPr>
            <c:extLst>
              <c:ext xmlns:c16="http://schemas.microsoft.com/office/drawing/2014/chart" uri="{C3380CC4-5D6E-409C-BE32-E72D297353CC}">
                <c16:uniqueId val="{00000007-FEB3-46AB-BB88-949C2FC81F24}"/>
              </c:ext>
            </c:extLst>
          </c:dPt>
          <c:dPt>
            <c:idx val="4"/>
            <c:invertIfNegative val="0"/>
            <c:bubble3D val="0"/>
            <c:spPr>
              <a:solidFill>
                <a:srgbClr val="A28E6A"/>
              </a:solidFill>
              <a:ln>
                <a:noFill/>
              </a:ln>
              <a:effectLst/>
            </c:spPr>
            <c:extLst>
              <c:ext xmlns:c16="http://schemas.microsoft.com/office/drawing/2014/chart" uri="{C3380CC4-5D6E-409C-BE32-E72D297353CC}">
                <c16:uniqueId val="{00000009-FEB3-46AB-BB88-949C2FC81F24}"/>
              </c:ext>
            </c:extLst>
          </c:dPt>
          <c:dPt>
            <c:idx val="5"/>
            <c:invertIfNegative val="0"/>
            <c:bubble3D val="0"/>
            <c:spPr>
              <a:solidFill>
                <a:srgbClr val="855D5D"/>
              </a:solidFill>
              <a:ln>
                <a:noFill/>
              </a:ln>
              <a:effectLst/>
            </c:spPr>
            <c:extLst>
              <c:ext xmlns:c16="http://schemas.microsoft.com/office/drawing/2014/chart" uri="{C3380CC4-5D6E-409C-BE32-E72D297353CC}">
                <c16:uniqueId val="{0000000B-FEB3-46AB-BB88-949C2FC81F24}"/>
              </c:ext>
            </c:extLst>
          </c:dPt>
          <c:dPt>
            <c:idx val="6"/>
            <c:invertIfNegative val="0"/>
            <c:bubble3D val="0"/>
            <c:spPr>
              <a:solidFill>
                <a:srgbClr val="855D5D"/>
              </a:solidFill>
              <a:ln>
                <a:noFill/>
              </a:ln>
              <a:effectLst/>
            </c:spPr>
            <c:extLst>
              <c:ext xmlns:c16="http://schemas.microsoft.com/office/drawing/2014/chart" uri="{C3380CC4-5D6E-409C-BE32-E72D297353CC}">
                <c16:uniqueId val="{0000000D-FEB3-46AB-BB88-949C2FC81F24}"/>
              </c:ext>
            </c:extLst>
          </c:dPt>
          <c:dPt>
            <c:idx val="7"/>
            <c:invertIfNegative val="0"/>
            <c:bubble3D val="0"/>
            <c:spPr>
              <a:solidFill>
                <a:srgbClr val="855D5D"/>
              </a:solidFill>
              <a:ln>
                <a:noFill/>
              </a:ln>
              <a:effectLst/>
            </c:spPr>
            <c:extLst>
              <c:ext xmlns:c16="http://schemas.microsoft.com/office/drawing/2014/chart" uri="{C3380CC4-5D6E-409C-BE32-E72D297353CC}">
                <c16:uniqueId val="{0000000F-FEB3-46AB-BB88-949C2FC81F24}"/>
              </c:ext>
            </c:extLst>
          </c:dPt>
          <c:dPt>
            <c:idx val="8"/>
            <c:invertIfNegative val="0"/>
            <c:bubble3D val="0"/>
            <c:spPr>
              <a:solidFill>
                <a:srgbClr val="855D5D"/>
              </a:solidFill>
              <a:ln>
                <a:noFill/>
              </a:ln>
              <a:effectLst/>
            </c:spPr>
            <c:extLst>
              <c:ext xmlns:c16="http://schemas.microsoft.com/office/drawing/2014/chart" uri="{C3380CC4-5D6E-409C-BE32-E72D297353CC}">
                <c16:uniqueId val="{00000011-FEB3-46AB-BB88-949C2FC81F24}"/>
              </c:ext>
            </c:extLst>
          </c:dPt>
          <c:dPt>
            <c:idx val="10"/>
            <c:invertIfNegative val="0"/>
            <c:bubble3D val="0"/>
            <c:spPr>
              <a:solidFill>
                <a:srgbClr val="C1280F"/>
              </a:solidFill>
              <a:ln>
                <a:noFill/>
              </a:ln>
              <a:effectLst/>
            </c:spPr>
            <c:extLst>
              <c:ext xmlns:c16="http://schemas.microsoft.com/office/drawing/2014/chart" uri="{C3380CC4-5D6E-409C-BE32-E72D297353CC}">
                <c16:uniqueId val="{00000015-FEB3-46AB-BB88-949C2FC81F24}"/>
              </c:ext>
            </c:extLst>
          </c:dPt>
          <c:dPt>
            <c:idx val="11"/>
            <c:invertIfNegative val="0"/>
            <c:bubble3D val="0"/>
            <c:spPr>
              <a:solidFill>
                <a:srgbClr val="C1280F"/>
              </a:solidFill>
              <a:ln>
                <a:noFill/>
              </a:ln>
              <a:effectLst/>
            </c:spPr>
            <c:extLst>
              <c:ext xmlns:c16="http://schemas.microsoft.com/office/drawing/2014/chart" uri="{C3380CC4-5D6E-409C-BE32-E72D297353CC}">
                <c16:uniqueId val="{00000017-FEB3-46AB-BB88-949C2FC81F24}"/>
              </c:ext>
            </c:extLst>
          </c:dPt>
          <c:dPt>
            <c:idx val="12"/>
            <c:invertIfNegative val="0"/>
            <c:bubble3D val="0"/>
            <c:spPr>
              <a:solidFill>
                <a:srgbClr val="C1280F"/>
              </a:solidFill>
              <a:ln>
                <a:noFill/>
              </a:ln>
              <a:effectLst/>
            </c:spPr>
            <c:extLst>
              <c:ext xmlns:c16="http://schemas.microsoft.com/office/drawing/2014/chart" uri="{C3380CC4-5D6E-409C-BE32-E72D297353CC}">
                <c16:uniqueId val="{00000017-BFE7-4F82-BBD2-3907FF88566C}"/>
              </c:ext>
            </c:extLst>
          </c:dPt>
          <c:dLbls>
            <c:dLbl>
              <c:idx val="0"/>
              <c:layout>
                <c:manualLayout>
                  <c:x val="0.14959593852916489"/>
                  <c:y val="4.9682022634632694E-7"/>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B3-46AB-BB88-949C2FC81F24}"/>
                </c:ext>
              </c:extLst>
            </c:dLbl>
            <c:dLbl>
              <c:idx val="2"/>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FEB3-46AB-BB88-949C2FC81F24}"/>
                </c:ext>
              </c:extLst>
            </c:dLbl>
            <c:dLbl>
              <c:idx val="8"/>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FEB3-46AB-BB88-949C2FC81F2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dom jedno-dwurodzinny </c:v>
                </c:pt>
                <c:pt idx="3">
                  <c:v>dom wielorodzinny</c:v>
                </c:pt>
                <c:pt idx="5">
                  <c:v>podstawowe</c:v>
                </c:pt>
                <c:pt idx="6">
                  <c:v>zawodowe</c:v>
                </c:pt>
                <c:pt idx="7">
                  <c:v>średnie</c:v>
                </c:pt>
                <c:pt idx="8">
                  <c:v>wyższe</c:v>
                </c:pt>
                <c:pt idx="10">
                  <c:v>do 1500 PLN</c:v>
                </c:pt>
                <c:pt idx="11">
                  <c:v>1501 - 2500 PLN</c:v>
                </c:pt>
                <c:pt idx="12">
                  <c:v>pow.2500 PLN</c:v>
                </c:pt>
              </c:strCache>
            </c:strRef>
          </c:cat>
          <c:val>
            <c:numRef>
              <c:f>Arkusz1!$B$2:$B$14</c:f>
              <c:numCache>
                <c:formatCode>General</c:formatCode>
                <c:ptCount val="13"/>
                <c:pt idx="0" formatCode="0.0">
                  <c:v>31.2</c:v>
                </c:pt>
                <c:pt idx="2" formatCode="0.0">
                  <c:v>35.267857142857146</c:v>
                </c:pt>
                <c:pt idx="3" formatCode="0.0">
                  <c:v>27.898550724637683</c:v>
                </c:pt>
                <c:pt idx="5" formatCode="0.0">
                  <c:v>33.333333333333329</c:v>
                </c:pt>
                <c:pt idx="6" formatCode="0.0">
                  <c:v>32.119205298013242</c:v>
                </c:pt>
                <c:pt idx="7" formatCode="0.0">
                  <c:v>29.069767441860467</c:v>
                </c:pt>
                <c:pt idx="8" formatCode="0.0">
                  <c:v>36.241610738255034</c:v>
                </c:pt>
                <c:pt idx="10" formatCode="0.0">
                  <c:v>31.360946745562128</c:v>
                </c:pt>
                <c:pt idx="11" formatCode="0.0">
                  <c:v>34.018691588785046</c:v>
                </c:pt>
                <c:pt idx="12" formatCode="0.0">
                  <c:v>26</c:v>
                </c:pt>
              </c:numCache>
            </c:numRef>
          </c:val>
          <c:extLst>
            <c:ext xmlns:c16="http://schemas.microsoft.com/office/drawing/2014/chart" uri="{C3380CC4-5D6E-409C-BE32-E72D297353CC}">
              <c16:uniqueId val="{0000001E-FEB3-46AB-BB88-949C2FC81F24}"/>
            </c:ext>
          </c:extLst>
        </c:ser>
        <c:dLbls>
          <c:showLegendKey val="0"/>
          <c:showVal val="0"/>
          <c:showCatName val="0"/>
          <c:showSerName val="0"/>
          <c:showPercent val="0"/>
          <c:showBubbleSize val="0"/>
        </c:dLbls>
        <c:gapWidth val="74"/>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4CE9-4CAD-BC2A-672E720A1421}"/>
              </c:ext>
            </c:extLst>
          </c:dPt>
          <c:dPt>
            <c:idx val="1"/>
            <c:invertIfNegative val="0"/>
            <c:bubble3D val="0"/>
            <c:spPr>
              <a:solidFill>
                <a:srgbClr val="A28E6A"/>
              </a:solidFill>
              <a:ln>
                <a:noFill/>
              </a:ln>
              <a:effectLst/>
            </c:spPr>
            <c:extLst>
              <c:ext xmlns:c16="http://schemas.microsoft.com/office/drawing/2014/chart" uri="{C3380CC4-5D6E-409C-BE32-E72D297353CC}">
                <c16:uniqueId val="{00000003-4CE9-4CAD-BC2A-672E720A1421}"/>
              </c:ext>
            </c:extLst>
          </c:dPt>
          <c:dPt>
            <c:idx val="2"/>
            <c:invertIfNegative val="0"/>
            <c:bubble3D val="0"/>
            <c:spPr>
              <a:solidFill>
                <a:srgbClr val="FFCB06"/>
              </a:solidFill>
              <a:ln>
                <a:noFill/>
              </a:ln>
              <a:effectLst/>
            </c:spPr>
            <c:extLst>
              <c:ext xmlns:c16="http://schemas.microsoft.com/office/drawing/2014/chart" uri="{C3380CC4-5D6E-409C-BE32-E72D297353CC}">
                <c16:uniqueId val="{00000005-4CE9-4CAD-BC2A-672E720A1421}"/>
              </c:ext>
            </c:extLst>
          </c:dPt>
          <c:dPt>
            <c:idx val="3"/>
            <c:invertIfNegative val="0"/>
            <c:bubble3D val="0"/>
            <c:spPr>
              <a:solidFill>
                <a:srgbClr val="FFCB06"/>
              </a:solidFill>
              <a:ln>
                <a:noFill/>
              </a:ln>
              <a:effectLst/>
            </c:spPr>
            <c:extLst>
              <c:ext xmlns:c16="http://schemas.microsoft.com/office/drawing/2014/chart" uri="{C3380CC4-5D6E-409C-BE32-E72D297353CC}">
                <c16:uniqueId val="{00000007-4CE9-4CAD-BC2A-672E720A1421}"/>
              </c:ext>
            </c:extLst>
          </c:dPt>
          <c:dPt>
            <c:idx val="4"/>
            <c:invertIfNegative val="0"/>
            <c:bubble3D val="0"/>
            <c:spPr>
              <a:solidFill>
                <a:srgbClr val="FFCB06"/>
              </a:solidFill>
              <a:ln>
                <a:noFill/>
              </a:ln>
              <a:effectLst/>
            </c:spPr>
            <c:extLst>
              <c:ext xmlns:c16="http://schemas.microsoft.com/office/drawing/2014/chart" uri="{C3380CC4-5D6E-409C-BE32-E72D297353CC}">
                <c16:uniqueId val="{00000009-4CE9-4CAD-BC2A-672E720A1421}"/>
              </c:ext>
            </c:extLst>
          </c:dPt>
          <c:dPt>
            <c:idx val="5"/>
            <c:invertIfNegative val="0"/>
            <c:bubble3D val="0"/>
            <c:spPr>
              <a:solidFill>
                <a:srgbClr val="FFCB06"/>
              </a:solidFill>
              <a:ln>
                <a:noFill/>
              </a:ln>
              <a:effectLst/>
            </c:spPr>
            <c:extLst>
              <c:ext xmlns:c16="http://schemas.microsoft.com/office/drawing/2014/chart" uri="{C3380CC4-5D6E-409C-BE32-E72D297353CC}">
                <c16:uniqueId val="{0000000B-4CE9-4CAD-BC2A-672E720A1421}"/>
              </c:ext>
            </c:extLst>
          </c:dPt>
          <c:dPt>
            <c:idx val="6"/>
            <c:invertIfNegative val="0"/>
            <c:bubble3D val="0"/>
            <c:spPr>
              <a:solidFill>
                <a:srgbClr val="FFCB06"/>
              </a:solidFill>
              <a:ln>
                <a:noFill/>
              </a:ln>
              <a:effectLst/>
            </c:spPr>
            <c:extLst>
              <c:ext xmlns:c16="http://schemas.microsoft.com/office/drawing/2014/chart" uri="{C3380CC4-5D6E-409C-BE32-E72D297353CC}">
                <c16:uniqueId val="{0000000D-4CE9-4CAD-BC2A-672E720A1421}"/>
              </c:ext>
            </c:extLst>
          </c:dPt>
          <c:dPt>
            <c:idx val="7"/>
            <c:invertIfNegative val="0"/>
            <c:bubble3D val="0"/>
            <c:spPr>
              <a:solidFill>
                <a:srgbClr val="A28E6A"/>
              </a:solidFill>
              <a:ln>
                <a:noFill/>
              </a:ln>
              <a:effectLst/>
            </c:spPr>
            <c:extLst>
              <c:ext xmlns:c16="http://schemas.microsoft.com/office/drawing/2014/chart" uri="{C3380CC4-5D6E-409C-BE32-E72D297353CC}">
                <c16:uniqueId val="{0000000F-4CE9-4CAD-BC2A-672E720A1421}"/>
              </c:ext>
            </c:extLst>
          </c:dPt>
          <c:dPt>
            <c:idx val="8"/>
            <c:invertIfNegative val="0"/>
            <c:bubble3D val="0"/>
            <c:spPr>
              <a:solidFill>
                <a:srgbClr val="855D5D"/>
              </a:solidFill>
              <a:ln>
                <a:noFill/>
              </a:ln>
              <a:effectLst/>
            </c:spPr>
            <c:extLst>
              <c:ext xmlns:c16="http://schemas.microsoft.com/office/drawing/2014/chart" uri="{C3380CC4-5D6E-409C-BE32-E72D297353CC}">
                <c16:uniqueId val="{00000011-4CE9-4CAD-BC2A-672E720A1421}"/>
              </c:ext>
            </c:extLst>
          </c:dPt>
          <c:dPt>
            <c:idx val="9"/>
            <c:invertIfNegative val="0"/>
            <c:bubble3D val="0"/>
            <c:spPr>
              <a:solidFill>
                <a:srgbClr val="855D5D"/>
              </a:solidFill>
              <a:ln>
                <a:noFill/>
              </a:ln>
              <a:effectLst/>
            </c:spPr>
            <c:extLst>
              <c:ext xmlns:c16="http://schemas.microsoft.com/office/drawing/2014/chart" uri="{C3380CC4-5D6E-409C-BE32-E72D297353CC}">
                <c16:uniqueId val="{00000013-4CE9-4CAD-BC2A-672E720A1421}"/>
              </c:ext>
            </c:extLst>
          </c:dPt>
          <c:dPt>
            <c:idx val="10"/>
            <c:invertIfNegative val="0"/>
            <c:bubble3D val="0"/>
            <c:spPr>
              <a:solidFill>
                <a:srgbClr val="855D5D"/>
              </a:solidFill>
              <a:ln>
                <a:noFill/>
              </a:ln>
              <a:effectLst/>
            </c:spPr>
            <c:extLst>
              <c:ext xmlns:c16="http://schemas.microsoft.com/office/drawing/2014/chart" uri="{C3380CC4-5D6E-409C-BE32-E72D297353CC}">
                <c16:uniqueId val="{00000015-4CE9-4CAD-BC2A-672E720A1421}"/>
              </c:ext>
            </c:extLst>
          </c:dPt>
          <c:dPt>
            <c:idx val="11"/>
            <c:invertIfNegative val="0"/>
            <c:bubble3D val="0"/>
            <c:spPr>
              <a:solidFill>
                <a:srgbClr val="855D5D"/>
              </a:solidFill>
              <a:ln>
                <a:noFill/>
              </a:ln>
              <a:effectLst/>
            </c:spPr>
            <c:extLst>
              <c:ext xmlns:c16="http://schemas.microsoft.com/office/drawing/2014/chart" uri="{C3380CC4-5D6E-409C-BE32-E72D297353CC}">
                <c16:uniqueId val="{00000017-4CE9-4CAD-BC2A-672E720A1421}"/>
              </c:ext>
            </c:extLst>
          </c:dPt>
          <c:dPt>
            <c:idx val="13"/>
            <c:invertIfNegative val="0"/>
            <c:bubble3D val="0"/>
            <c:spPr>
              <a:solidFill>
                <a:srgbClr val="A28E6A"/>
              </a:solidFill>
              <a:ln>
                <a:noFill/>
              </a:ln>
              <a:effectLst/>
            </c:spPr>
            <c:extLst>
              <c:ext xmlns:c16="http://schemas.microsoft.com/office/drawing/2014/chart" uri="{C3380CC4-5D6E-409C-BE32-E72D297353CC}">
                <c16:uniqueId val="{00000019-4CE9-4CAD-BC2A-672E720A1421}"/>
              </c:ext>
            </c:extLst>
          </c:dPt>
          <c:dPt>
            <c:idx val="14"/>
            <c:invertIfNegative val="0"/>
            <c:bubble3D val="0"/>
            <c:spPr>
              <a:solidFill>
                <a:srgbClr val="A28E6A"/>
              </a:solidFill>
              <a:ln>
                <a:noFill/>
              </a:ln>
              <a:effectLst/>
            </c:spPr>
            <c:extLst>
              <c:ext xmlns:c16="http://schemas.microsoft.com/office/drawing/2014/chart" uri="{C3380CC4-5D6E-409C-BE32-E72D297353CC}">
                <c16:uniqueId val="{0000001B-4CE9-4CAD-BC2A-672E720A1421}"/>
              </c:ext>
            </c:extLst>
          </c:dPt>
          <c:dPt>
            <c:idx val="15"/>
            <c:invertIfNegative val="0"/>
            <c:bubble3D val="0"/>
            <c:spPr>
              <a:solidFill>
                <a:srgbClr val="A28E6A"/>
              </a:solidFill>
              <a:ln>
                <a:noFill/>
              </a:ln>
              <a:effectLst/>
            </c:spPr>
            <c:extLst>
              <c:ext xmlns:c16="http://schemas.microsoft.com/office/drawing/2014/chart" uri="{C3380CC4-5D6E-409C-BE32-E72D297353CC}">
                <c16:uniqueId val="{0000001D-4CE9-4CAD-BC2A-672E720A1421}"/>
              </c:ext>
            </c:extLst>
          </c:dPt>
          <c:dPt>
            <c:idx val="16"/>
            <c:invertIfNegative val="0"/>
            <c:bubble3D val="0"/>
            <c:spPr>
              <a:solidFill>
                <a:srgbClr val="A28E6A"/>
              </a:solidFill>
              <a:ln>
                <a:noFill/>
              </a:ln>
              <a:effectLst/>
            </c:spPr>
            <c:extLst>
              <c:ext xmlns:c16="http://schemas.microsoft.com/office/drawing/2014/chart" uri="{C3380CC4-5D6E-409C-BE32-E72D297353CC}">
                <c16:uniqueId val="{0000001F-4CE9-4CAD-BC2A-672E720A1421}"/>
              </c:ext>
            </c:extLst>
          </c:dPt>
          <c:dPt>
            <c:idx val="17"/>
            <c:invertIfNegative val="0"/>
            <c:bubble3D val="0"/>
            <c:spPr>
              <a:solidFill>
                <a:srgbClr val="A28E6A"/>
              </a:solidFill>
              <a:ln>
                <a:noFill/>
              </a:ln>
              <a:effectLst/>
            </c:spPr>
            <c:extLst>
              <c:ext xmlns:c16="http://schemas.microsoft.com/office/drawing/2014/chart" uri="{C3380CC4-5D6E-409C-BE32-E72D297353CC}">
                <c16:uniqueId val="{00000020-4CE9-4CAD-BC2A-672E720A1421}"/>
              </c:ext>
            </c:extLst>
          </c:dPt>
          <c:dLbls>
            <c:dLbl>
              <c:idx val="0"/>
              <c:layout>
                <c:manualLayout>
                  <c:x val="0.15839569961911584"/>
                  <c:y val="3.1555536676386954E-3"/>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E9-4CAD-BC2A-672E720A1421}"/>
                </c:ext>
              </c:extLst>
            </c:dLbl>
            <c:dLbl>
              <c:idx val="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4CE9-4CAD-BC2A-672E720A1421}"/>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4CE9-4CAD-BC2A-672E720A1421}"/>
                </c:ext>
              </c:extLst>
            </c:dLbl>
            <c:dLbl>
              <c:idx val="14"/>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B-4CE9-4CAD-BC2A-672E720A1421}"/>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c:v>
                </c:pt>
                <c:pt idx="8">
                  <c:v>podstawowe</c:v>
                </c:pt>
                <c:pt idx="9">
                  <c:v>zawodowe</c:v>
                </c:pt>
                <c:pt idx="10">
                  <c:v>średnie</c:v>
                </c:pt>
                <c:pt idx="11">
                  <c:v>wyższe</c:v>
                </c:pt>
                <c:pt idx="13">
                  <c:v>wieś</c:v>
                </c:pt>
                <c:pt idx="14">
                  <c:v>m.do 50 tys.</c:v>
                </c:pt>
                <c:pt idx="15">
                  <c:v>m.50-200 tys. </c:v>
                </c:pt>
                <c:pt idx="16">
                  <c:v>m.200-500 tys. </c:v>
                </c:pt>
                <c:pt idx="17">
                  <c:v>m.pow.500 tys. </c:v>
                </c:pt>
              </c:strCache>
            </c:strRef>
          </c:cat>
          <c:val>
            <c:numRef>
              <c:f>Arkusz1!$B$2:$B$19</c:f>
              <c:numCache>
                <c:formatCode>General</c:formatCode>
                <c:ptCount val="18"/>
                <c:pt idx="0" formatCode="0.0">
                  <c:v>32.700000000000003</c:v>
                </c:pt>
                <c:pt idx="2" formatCode="0.0">
                  <c:v>36.585365853658537</c:v>
                </c:pt>
                <c:pt idx="3" formatCode="0.0">
                  <c:v>44.117647058823529</c:v>
                </c:pt>
                <c:pt idx="4" formatCode="0.0">
                  <c:v>23.913043478260871</c:v>
                </c:pt>
                <c:pt idx="5" formatCode="0.0">
                  <c:v>32.173913043478258</c:v>
                </c:pt>
                <c:pt idx="6" formatCode="0.0">
                  <c:v>30.375426621160411</c:v>
                </c:pt>
                <c:pt idx="8" formatCode="0.0">
                  <c:v>24.242424242424242</c:v>
                </c:pt>
                <c:pt idx="9" formatCode="0.0">
                  <c:v>43.046357615894038</c:v>
                </c:pt>
                <c:pt idx="10" formatCode="0.0">
                  <c:v>26.550387596899228</c:v>
                </c:pt>
                <c:pt idx="11" formatCode="0.0">
                  <c:v>34.899328859060404</c:v>
                </c:pt>
                <c:pt idx="13" formatCode="0.0">
                  <c:v>27.577319587628867</c:v>
                </c:pt>
                <c:pt idx="14" formatCode="0.0">
                  <c:v>46.090534979423872</c:v>
                </c:pt>
                <c:pt idx="15" formatCode="0.0">
                  <c:v>29.696969696969699</c:v>
                </c:pt>
                <c:pt idx="16" formatCode="0.0">
                  <c:v>27.27272727272727</c:v>
                </c:pt>
                <c:pt idx="17" formatCode="0.0">
                  <c:v>30.172413793103448</c:v>
                </c:pt>
              </c:numCache>
            </c:numRef>
          </c:val>
          <c:extLst>
            <c:ext xmlns:c16="http://schemas.microsoft.com/office/drawing/2014/chart" uri="{C3380CC4-5D6E-409C-BE32-E72D297353CC}">
              <c16:uniqueId val="{0000001E-4CE9-4CAD-BC2A-672E720A1421}"/>
            </c:ext>
          </c:extLst>
        </c:ser>
        <c:dLbls>
          <c:showLegendKey val="0"/>
          <c:showVal val="0"/>
          <c:showCatName val="0"/>
          <c:showSerName val="0"/>
          <c:showPercent val="0"/>
          <c:showBubbleSize val="0"/>
        </c:dLbls>
        <c:gapWidth val="27"/>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A28E6A"/>
            </a:solidFill>
            <a:ln>
              <a:noFill/>
            </a:ln>
            <a:effectLst/>
          </c:spPr>
          <c:invertIfNegative val="0"/>
          <c:dPt>
            <c:idx val="0"/>
            <c:invertIfNegative val="0"/>
            <c:bubble3D val="0"/>
            <c:spPr>
              <a:pattFill prst="wdUpDiag">
                <a:fgClr>
                  <a:srgbClr val="A28E6A"/>
                </a:fgClr>
                <a:bgClr>
                  <a:schemeClr val="bg1"/>
                </a:bgClr>
              </a:pattFill>
              <a:ln>
                <a:noFill/>
              </a:ln>
              <a:effectLst/>
            </c:spPr>
            <c:extLst>
              <c:ext xmlns:c16="http://schemas.microsoft.com/office/drawing/2014/chart" uri="{C3380CC4-5D6E-409C-BE32-E72D297353CC}">
                <c16:uniqueId val="{00000001-5881-4E20-82A5-5A2D0BD8B265}"/>
              </c:ext>
            </c:extLst>
          </c:dPt>
          <c:dPt>
            <c:idx val="1"/>
            <c:invertIfNegative val="0"/>
            <c:bubble3D val="0"/>
            <c:spPr>
              <a:solidFill>
                <a:srgbClr val="A28E6A"/>
              </a:solidFill>
              <a:ln>
                <a:noFill/>
              </a:ln>
              <a:effectLst/>
            </c:spPr>
            <c:extLst>
              <c:ext xmlns:c16="http://schemas.microsoft.com/office/drawing/2014/chart" uri="{C3380CC4-5D6E-409C-BE32-E72D297353CC}">
                <c16:uniqueId val="{00000003-5881-4E20-82A5-5A2D0BD8B265}"/>
              </c:ext>
            </c:extLst>
          </c:dPt>
          <c:dPt>
            <c:idx val="2"/>
            <c:invertIfNegative val="0"/>
            <c:bubble3D val="0"/>
            <c:spPr>
              <a:solidFill>
                <a:srgbClr val="FFCB06"/>
              </a:solidFill>
              <a:ln>
                <a:noFill/>
              </a:ln>
              <a:effectLst/>
            </c:spPr>
            <c:extLst>
              <c:ext xmlns:c16="http://schemas.microsoft.com/office/drawing/2014/chart" uri="{C3380CC4-5D6E-409C-BE32-E72D297353CC}">
                <c16:uniqueId val="{00000005-5881-4E20-82A5-5A2D0BD8B265}"/>
              </c:ext>
            </c:extLst>
          </c:dPt>
          <c:dPt>
            <c:idx val="3"/>
            <c:invertIfNegative val="0"/>
            <c:bubble3D val="0"/>
            <c:spPr>
              <a:solidFill>
                <a:srgbClr val="FFCB06"/>
              </a:solidFill>
              <a:ln>
                <a:noFill/>
              </a:ln>
              <a:effectLst/>
            </c:spPr>
            <c:extLst>
              <c:ext xmlns:c16="http://schemas.microsoft.com/office/drawing/2014/chart" uri="{C3380CC4-5D6E-409C-BE32-E72D297353CC}">
                <c16:uniqueId val="{00000007-5881-4E20-82A5-5A2D0BD8B265}"/>
              </c:ext>
            </c:extLst>
          </c:dPt>
          <c:dPt>
            <c:idx val="4"/>
            <c:invertIfNegative val="0"/>
            <c:bubble3D val="0"/>
            <c:spPr>
              <a:solidFill>
                <a:srgbClr val="FFCB06"/>
              </a:solidFill>
              <a:ln>
                <a:noFill/>
              </a:ln>
              <a:effectLst/>
            </c:spPr>
            <c:extLst>
              <c:ext xmlns:c16="http://schemas.microsoft.com/office/drawing/2014/chart" uri="{C3380CC4-5D6E-409C-BE32-E72D297353CC}">
                <c16:uniqueId val="{00000009-5881-4E20-82A5-5A2D0BD8B265}"/>
              </c:ext>
            </c:extLst>
          </c:dPt>
          <c:dPt>
            <c:idx val="5"/>
            <c:invertIfNegative val="0"/>
            <c:bubble3D val="0"/>
            <c:spPr>
              <a:solidFill>
                <a:srgbClr val="FFCB06"/>
              </a:solidFill>
              <a:ln>
                <a:noFill/>
              </a:ln>
              <a:effectLst/>
            </c:spPr>
            <c:extLst>
              <c:ext xmlns:c16="http://schemas.microsoft.com/office/drawing/2014/chart" uri="{C3380CC4-5D6E-409C-BE32-E72D297353CC}">
                <c16:uniqueId val="{0000000B-5881-4E20-82A5-5A2D0BD8B265}"/>
              </c:ext>
            </c:extLst>
          </c:dPt>
          <c:dPt>
            <c:idx val="6"/>
            <c:invertIfNegative val="0"/>
            <c:bubble3D val="0"/>
            <c:spPr>
              <a:solidFill>
                <a:srgbClr val="FFCB06"/>
              </a:solidFill>
              <a:ln>
                <a:noFill/>
              </a:ln>
              <a:effectLst/>
            </c:spPr>
            <c:extLst>
              <c:ext xmlns:c16="http://schemas.microsoft.com/office/drawing/2014/chart" uri="{C3380CC4-5D6E-409C-BE32-E72D297353CC}">
                <c16:uniqueId val="{0000000D-5881-4E20-82A5-5A2D0BD8B265}"/>
              </c:ext>
            </c:extLst>
          </c:dPt>
          <c:dPt>
            <c:idx val="7"/>
            <c:invertIfNegative val="0"/>
            <c:bubble3D val="0"/>
            <c:spPr>
              <a:solidFill>
                <a:srgbClr val="A28E6A"/>
              </a:solidFill>
              <a:ln>
                <a:noFill/>
              </a:ln>
              <a:effectLst/>
            </c:spPr>
            <c:extLst>
              <c:ext xmlns:c16="http://schemas.microsoft.com/office/drawing/2014/chart" uri="{C3380CC4-5D6E-409C-BE32-E72D297353CC}">
                <c16:uniqueId val="{0000000F-5881-4E20-82A5-5A2D0BD8B265}"/>
              </c:ext>
            </c:extLst>
          </c:dPt>
          <c:dPt>
            <c:idx val="8"/>
            <c:invertIfNegative val="0"/>
            <c:bubble3D val="0"/>
            <c:spPr>
              <a:solidFill>
                <a:srgbClr val="855D5D"/>
              </a:solidFill>
              <a:ln>
                <a:noFill/>
              </a:ln>
              <a:effectLst/>
            </c:spPr>
            <c:extLst>
              <c:ext xmlns:c16="http://schemas.microsoft.com/office/drawing/2014/chart" uri="{C3380CC4-5D6E-409C-BE32-E72D297353CC}">
                <c16:uniqueId val="{00000011-5881-4E20-82A5-5A2D0BD8B265}"/>
              </c:ext>
            </c:extLst>
          </c:dPt>
          <c:dPt>
            <c:idx val="9"/>
            <c:invertIfNegative val="0"/>
            <c:bubble3D val="0"/>
            <c:spPr>
              <a:solidFill>
                <a:srgbClr val="855D5D"/>
              </a:solidFill>
              <a:ln>
                <a:noFill/>
              </a:ln>
              <a:effectLst/>
            </c:spPr>
            <c:extLst>
              <c:ext xmlns:c16="http://schemas.microsoft.com/office/drawing/2014/chart" uri="{C3380CC4-5D6E-409C-BE32-E72D297353CC}">
                <c16:uniqueId val="{00000013-5881-4E20-82A5-5A2D0BD8B265}"/>
              </c:ext>
            </c:extLst>
          </c:dPt>
          <c:dPt>
            <c:idx val="10"/>
            <c:invertIfNegative val="0"/>
            <c:bubble3D val="0"/>
            <c:spPr>
              <a:solidFill>
                <a:srgbClr val="855D5D"/>
              </a:solidFill>
              <a:ln>
                <a:noFill/>
              </a:ln>
              <a:effectLst/>
            </c:spPr>
            <c:extLst>
              <c:ext xmlns:c16="http://schemas.microsoft.com/office/drawing/2014/chart" uri="{C3380CC4-5D6E-409C-BE32-E72D297353CC}">
                <c16:uniqueId val="{00000015-5881-4E20-82A5-5A2D0BD8B265}"/>
              </c:ext>
            </c:extLst>
          </c:dPt>
          <c:dPt>
            <c:idx val="11"/>
            <c:invertIfNegative val="0"/>
            <c:bubble3D val="0"/>
            <c:spPr>
              <a:solidFill>
                <a:srgbClr val="855D5D"/>
              </a:solidFill>
              <a:ln>
                <a:noFill/>
              </a:ln>
              <a:effectLst/>
            </c:spPr>
            <c:extLst>
              <c:ext xmlns:c16="http://schemas.microsoft.com/office/drawing/2014/chart" uri="{C3380CC4-5D6E-409C-BE32-E72D297353CC}">
                <c16:uniqueId val="{00000017-5881-4E20-82A5-5A2D0BD8B265}"/>
              </c:ext>
            </c:extLst>
          </c:dPt>
          <c:dPt>
            <c:idx val="13"/>
            <c:invertIfNegative val="0"/>
            <c:bubble3D val="0"/>
            <c:spPr>
              <a:solidFill>
                <a:srgbClr val="C1280F"/>
              </a:solidFill>
              <a:ln>
                <a:noFill/>
              </a:ln>
              <a:effectLst/>
            </c:spPr>
            <c:extLst>
              <c:ext xmlns:c16="http://schemas.microsoft.com/office/drawing/2014/chart" uri="{C3380CC4-5D6E-409C-BE32-E72D297353CC}">
                <c16:uniqueId val="{00000019-5881-4E20-82A5-5A2D0BD8B265}"/>
              </c:ext>
            </c:extLst>
          </c:dPt>
          <c:dPt>
            <c:idx val="14"/>
            <c:invertIfNegative val="0"/>
            <c:bubble3D val="0"/>
            <c:spPr>
              <a:solidFill>
                <a:srgbClr val="C1280F"/>
              </a:solidFill>
              <a:ln>
                <a:noFill/>
              </a:ln>
              <a:effectLst/>
            </c:spPr>
            <c:extLst>
              <c:ext xmlns:c16="http://schemas.microsoft.com/office/drawing/2014/chart" uri="{C3380CC4-5D6E-409C-BE32-E72D297353CC}">
                <c16:uniqueId val="{0000001B-5881-4E20-82A5-5A2D0BD8B265}"/>
              </c:ext>
            </c:extLst>
          </c:dPt>
          <c:dPt>
            <c:idx val="15"/>
            <c:invertIfNegative val="0"/>
            <c:bubble3D val="0"/>
            <c:spPr>
              <a:solidFill>
                <a:srgbClr val="C1280F"/>
              </a:solidFill>
              <a:ln>
                <a:noFill/>
              </a:ln>
              <a:effectLst/>
            </c:spPr>
            <c:extLst>
              <c:ext xmlns:c16="http://schemas.microsoft.com/office/drawing/2014/chart" uri="{C3380CC4-5D6E-409C-BE32-E72D297353CC}">
                <c16:uniqueId val="{0000001D-5881-4E20-82A5-5A2D0BD8B265}"/>
              </c:ext>
            </c:extLst>
          </c:dPt>
          <c:dLbls>
            <c:dLbl>
              <c:idx val="0"/>
              <c:layout>
                <c:manualLayout>
                  <c:x val="0.17159534125404211"/>
                  <c:y val="0"/>
                </c:manualLayout>
              </c:layout>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81-4E20-82A5-5A2D0BD8B265}"/>
                </c:ext>
              </c:extLst>
            </c:dLbl>
            <c:dLbl>
              <c:idx val="3"/>
              <c:spPr>
                <a:noFill/>
                <a:ln w="28575">
                  <a:solidFill>
                    <a:schemeClr val="bg1">
                      <a:lumMod val="75000"/>
                    </a:schemeClr>
                  </a:solidFill>
                </a:ln>
                <a:effectLst/>
              </c:spPr>
              <c:txPr>
                <a:bodyPr rot="0" spcFirstLastPara="1" vertOverflow="ellipsis" vert="horz" wrap="square" anchor="ctr" anchorCtr="0"/>
                <a:lstStyle/>
                <a:p>
                  <a:pPr algn="ctr" rtl="0">
                    <a:defRPr lang="en-US" sz="1000" b="1" i="0" u="sng" strike="noStrike" kern="1200" baseline="0">
                      <a:solidFill>
                        <a:prstClr val="white"/>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5881-4E20-82A5-5A2D0BD8B265}"/>
                </c:ext>
              </c:extLst>
            </c:dLbl>
            <c:dLbl>
              <c:idx val="6"/>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5881-4E20-82A5-5A2D0BD8B265}"/>
                </c:ext>
              </c:extLst>
            </c:dLbl>
            <c:dLbl>
              <c:idx val="11"/>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5881-4E20-82A5-5A2D0BD8B265}"/>
                </c:ext>
              </c:extLst>
            </c:dLbl>
            <c:dLbl>
              <c:idx val="1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5881-4E20-82A5-5A2D0BD8B26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ogółem</c:v>
                </c:pt>
                <c:pt idx="2">
                  <c:v>15-24 lat</c:v>
                </c:pt>
                <c:pt idx="3">
                  <c:v>25-34 lat</c:v>
                </c:pt>
                <c:pt idx="4">
                  <c:v>35-44 lat</c:v>
                </c:pt>
                <c:pt idx="5">
                  <c:v>45-59 lat</c:v>
                </c:pt>
                <c:pt idx="6">
                  <c:v>60+</c:v>
                </c:pt>
                <c:pt idx="8">
                  <c:v>podstawowe</c:v>
                </c:pt>
                <c:pt idx="9">
                  <c:v>zawodowe</c:v>
                </c:pt>
                <c:pt idx="10">
                  <c:v>średnie</c:v>
                </c:pt>
                <c:pt idx="11">
                  <c:v>wyższe</c:v>
                </c:pt>
                <c:pt idx="13">
                  <c:v>do 1500 PLN</c:v>
                </c:pt>
                <c:pt idx="14">
                  <c:v>1501 - 2500 PLN</c:v>
                </c:pt>
                <c:pt idx="15">
                  <c:v>pow.2500 PLN</c:v>
                </c:pt>
              </c:strCache>
            </c:strRef>
          </c:cat>
          <c:val>
            <c:numRef>
              <c:f>Arkusz1!$B$2:$B$17</c:f>
              <c:numCache>
                <c:formatCode>General</c:formatCode>
                <c:ptCount val="16"/>
                <c:pt idx="0" formatCode="0.0">
                  <c:v>34.799999999999997</c:v>
                </c:pt>
                <c:pt idx="2" formatCode="0.0">
                  <c:v>26.829268292682929</c:v>
                </c:pt>
                <c:pt idx="3" formatCode="0.0">
                  <c:v>41.17647058823529</c:v>
                </c:pt>
                <c:pt idx="4" formatCode="0.0">
                  <c:v>32.065217391304344</c:v>
                </c:pt>
                <c:pt idx="5" formatCode="0.0">
                  <c:v>29.130434782608695</c:v>
                </c:pt>
                <c:pt idx="6" formatCode="0.0">
                  <c:v>40.61433447098976</c:v>
                </c:pt>
                <c:pt idx="8" formatCode="0.0">
                  <c:v>24.242424242424242</c:v>
                </c:pt>
                <c:pt idx="9" formatCode="0.0">
                  <c:v>35.099337748344375</c:v>
                </c:pt>
                <c:pt idx="10" formatCode="0.0">
                  <c:v>33.527131782945737</c:v>
                </c:pt>
                <c:pt idx="11" formatCode="0.0">
                  <c:v>40.939597315436245</c:v>
                </c:pt>
                <c:pt idx="13" formatCode="0.0">
                  <c:v>48.520710059171599</c:v>
                </c:pt>
                <c:pt idx="14" formatCode="0.0">
                  <c:v>37.009345794392523</c:v>
                </c:pt>
                <c:pt idx="15" formatCode="0.0">
                  <c:v>23.599999999999998</c:v>
                </c:pt>
              </c:numCache>
            </c:numRef>
          </c:val>
          <c:extLst>
            <c:ext xmlns:c16="http://schemas.microsoft.com/office/drawing/2014/chart" uri="{C3380CC4-5D6E-409C-BE32-E72D297353CC}">
              <c16:uniqueId val="{0000001E-5881-4E20-82A5-5A2D0BD8B265}"/>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89347974799758"/>
          <c:y val="1.3798053236848235E-2"/>
          <c:w val="0.47050003382692401"/>
          <c:h val="0.94004197919838661"/>
        </c:manualLayout>
      </c:layout>
      <c:barChart>
        <c:barDir val="bar"/>
        <c:grouping val="clustered"/>
        <c:varyColors val="0"/>
        <c:ser>
          <c:idx val="0"/>
          <c:order val="0"/>
          <c:tx>
            <c:strRef>
              <c:f>Arkusz1!$B$1</c:f>
              <c:strCache>
                <c:ptCount val="1"/>
                <c:pt idx="0">
                  <c:v>Kolumna1</c:v>
                </c:pt>
              </c:strCache>
            </c:strRef>
          </c:tx>
          <c:spPr>
            <a:solidFill>
              <a:srgbClr val="CCC914"/>
            </a:solidFill>
            <a:ln>
              <a:noFill/>
            </a:ln>
            <a:effectLst/>
          </c:spPr>
          <c:invertIfNegative val="0"/>
          <c:dPt>
            <c:idx val="4"/>
            <c:invertIfNegative val="0"/>
            <c:bubble3D val="0"/>
            <c:spPr>
              <a:solidFill>
                <a:schemeClr val="bg1">
                  <a:lumMod val="75000"/>
                </a:schemeClr>
              </a:solidFill>
              <a:ln>
                <a:noFill/>
              </a:ln>
              <a:effectLst/>
            </c:spPr>
            <c:extLst>
              <c:ext xmlns:c16="http://schemas.microsoft.com/office/drawing/2014/chart" uri="{C3380CC4-5D6E-409C-BE32-E72D297353CC}">
                <c16:uniqueId val="{00000000-3BE0-4681-A780-803A6C583F4D}"/>
              </c:ext>
            </c:extLst>
          </c:dPt>
          <c:dLbls>
            <c:dLbl>
              <c:idx val="4"/>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dLblPos val="inEnd"/>
              <c:showLegendKey val="0"/>
              <c:showVal val="1"/>
              <c:showCatName val="0"/>
              <c:showSerName val="0"/>
              <c:showPercent val="0"/>
              <c:showBubbleSize val="0"/>
              <c:extLst>
                <c:ext xmlns:c16="http://schemas.microsoft.com/office/drawing/2014/chart" uri="{C3380CC4-5D6E-409C-BE32-E72D297353CC}">
                  <c16:uniqueId val="{00000000-3BE0-4681-A780-803A6C583F4D}"/>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entury Gothic" panose="020B0502020202020204" pitchFamily="34" charset="0"/>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Arkusz1!$B$2:$B$6</c:f>
              <c:numCache>
                <c:formatCode>###0.0</c:formatCode>
                <c:ptCount val="5"/>
                <c:pt idx="0">
                  <c:v>34.799999999999997</c:v>
                </c:pt>
                <c:pt idx="1">
                  <c:v>25.1</c:v>
                </c:pt>
                <c:pt idx="2">
                  <c:v>18.899999999999999</c:v>
                </c:pt>
                <c:pt idx="3">
                  <c:v>17</c:v>
                </c:pt>
                <c:pt idx="4">
                  <c:v>4.2</c:v>
                </c:pt>
              </c:numCache>
            </c:numRef>
          </c:val>
          <c:extLst>
            <c:ext xmlns:c16="http://schemas.microsoft.com/office/drawing/2014/chart" uri="{C3380CC4-5D6E-409C-BE32-E72D297353CC}">
              <c16:uniqueId val="{00000001-9CC7-442D-A52C-A617AF1BF64E}"/>
            </c:ext>
          </c:extLst>
        </c:ser>
        <c:dLbls>
          <c:showLegendKey val="0"/>
          <c:showVal val="0"/>
          <c:showCatName val="0"/>
          <c:showSerName val="0"/>
          <c:showPercent val="0"/>
          <c:showBubbleSize val="0"/>
        </c:dLbls>
        <c:gapWidth val="106"/>
        <c:axId val="293438384"/>
        <c:axId val="293437992"/>
      </c:barChart>
      <c:catAx>
        <c:axId val="293438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3437992"/>
        <c:crosses val="autoZero"/>
        <c:auto val="1"/>
        <c:lblAlgn val="ctr"/>
        <c:lblOffset val="100"/>
        <c:noMultiLvlLbl val="0"/>
      </c:catAx>
      <c:valAx>
        <c:axId val="293437992"/>
        <c:scaling>
          <c:orientation val="minMax"/>
        </c:scaling>
        <c:delete val="1"/>
        <c:axPos val="t"/>
        <c:numFmt formatCode="###0.0" sourceLinked="1"/>
        <c:majorTickMark val="none"/>
        <c:minorTickMark val="none"/>
        <c:tickLblPos val="nextTo"/>
        <c:crossAx val="29343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30518381242407"/>
          <c:y val="1.9293471202442843E-2"/>
          <c:w val="0.47050003382692401"/>
          <c:h val="0.96437761533223954"/>
        </c:manualLayout>
      </c:layout>
      <c:barChart>
        <c:barDir val="bar"/>
        <c:grouping val="clustered"/>
        <c:varyColors val="0"/>
        <c:ser>
          <c:idx val="0"/>
          <c:order val="0"/>
          <c:tx>
            <c:strRef>
              <c:f>Arkusz1!$B$1</c:f>
              <c:strCache>
                <c:ptCount val="1"/>
                <c:pt idx="0">
                  <c:v>wieś</c:v>
                </c:pt>
              </c:strCache>
            </c:strRef>
          </c:tx>
          <c:spPr>
            <a:solidFill>
              <a:schemeClr val="bg1">
                <a:lumMod val="95000"/>
              </a:schemeClr>
            </a:solidFill>
            <a:ln>
              <a:noFill/>
            </a:ln>
            <a:effectLst/>
          </c:spPr>
          <c:invertIfNegative val="0"/>
          <c:cat>
            <c:numRef>
              <c:f>Arkusz1!$A$16:$A$20</c:f>
              <c:numCache>
                <c:formatCode>General</c:formatCode>
                <c:ptCount val="5"/>
              </c:numCache>
            </c:numRef>
          </c:cat>
          <c:val>
            <c:numRef>
              <c:f>Arkusz1!$B$16:$B$20</c:f>
              <c:numCache>
                <c:formatCode>General</c:formatCode>
                <c:ptCount val="5"/>
              </c:numCache>
            </c:numRef>
          </c:val>
          <c:extLst>
            <c:ext xmlns:c16="http://schemas.microsoft.com/office/drawing/2014/chart" uri="{C3380CC4-5D6E-409C-BE32-E72D297353CC}">
              <c16:uniqueId val="{00000000-BDED-4F16-BF2C-AF65DC12AF94}"/>
            </c:ext>
          </c:extLst>
        </c:ser>
        <c:ser>
          <c:idx val="1"/>
          <c:order val="1"/>
          <c:tx>
            <c:strRef>
              <c:f>Arkusz1!$C$1</c:f>
              <c:strCache>
                <c:ptCount val="1"/>
                <c:pt idx="0">
                  <c:v>m.do 50 tys. </c:v>
                </c:pt>
              </c:strCache>
            </c:strRef>
          </c:tx>
          <c:spPr>
            <a:solidFill>
              <a:schemeClr val="bg1">
                <a:lumMod val="85000"/>
              </a:schemeClr>
            </a:solidFill>
            <a:ln>
              <a:noFill/>
            </a:ln>
            <a:effectLst/>
          </c:spPr>
          <c:invertIfNegative val="0"/>
          <c:cat>
            <c:numRef>
              <c:f>Arkusz1!$A$16:$A$20</c:f>
              <c:numCache>
                <c:formatCode>General</c:formatCode>
                <c:ptCount val="5"/>
              </c:numCache>
            </c:numRef>
          </c:cat>
          <c:val>
            <c:numRef>
              <c:f>Arkusz1!$C$16:$C$20</c:f>
              <c:numCache>
                <c:formatCode>General</c:formatCode>
                <c:ptCount val="5"/>
              </c:numCache>
            </c:numRef>
          </c:val>
          <c:extLst>
            <c:ext xmlns:c16="http://schemas.microsoft.com/office/drawing/2014/chart" uri="{C3380CC4-5D6E-409C-BE32-E72D297353CC}">
              <c16:uniqueId val="{00000001-BDED-4F16-BF2C-AF65DC12AF94}"/>
            </c:ext>
          </c:extLst>
        </c:ser>
        <c:ser>
          <c:idx val="2"/>
          <c:order val="2"/>
          <c:tx>
            <c:strRef>
              <c:f>Arkusz1!$D$1</c:f>
              <c:strCache>
                <c:ptCount val="1"/>
                <c:pt idx="0">
                  <c:v>m.50-200 tys. </c:v>
                </c:pt>
              </c:strCache>
            </c:strRef>
          </c:tx>
          <c:spPr>
            <a:solidFill>
              <a:schemeClr val="bg1">
                <a:lumMod val="75000"/>
              </a:schemeClr>
            </a:solidFill>
            <a:ln>
              <a:noFill/>
            </a:ln>
            <a:effectLst/>
          </c:spPr>
          <c:invertIfNegative val="0"/>
          <c:cat>
            <c:numRef>
              <c:f>Arkusz1!$A$16:$A$20</c:f>
              <c:numCache>
                <c:formatCode>General</c:formatCode>
                <c:ptCount val="5"/>
              </c:numCache>
            </c:numRef>
          </c:cat>
          <c:val>
            <c:numRef>
              <c:f>Arkusz1!$D$16:$D$20</c:f>
              <c:numCache>
                <c:formatCode>General</c:formatCode>
                <c:ptCount val="5"/>
              </c:numCache>
            </c:numRef>
          </c:val>
          <c:extLst>
            <c:ext xmlns:c16="http://schemas.microsoft.com/office/drawing/2014/chart" uri="{C3380CC4-5D6E-409C-BE32-E72D297353CC}">
              <c16:uniqueId val="{00000002-BDED-4F16-BF2C-AF65DC12AF94}"/>
            </c:ext>
          </c:extLst>
        </c:ser>
        <c:ser>
          <c:idx val="3"/>
          <c:order val="3"/>
          <c:tx>
            <c:strRef>
              <c:f>Arkusz1!$E$1</c:f>
              <c:strCache>
                <c:ptCount val="1"/>
                <c:pt idx="0">
                  <c:v>m.200-500 tys.</c:v>
                </c:pt>
              </c:strCache>
            </c:strRef>
          </c:tx>
          <c:spPr>
            <a:solidFill>
              <a:schemeClr val="bg1">
                <a:lumMod val="65000"/>
              </a:schemeClr>
            </a:solidFill>
            <a:ln>
              <a:noFill/>
            </a:ln>
            <a:effectLst/>
          </c:spPr>
          <c:invertIfNegative val="0"/>
          <c:cat>
            <c:numRef>
              <c:f>Arkusz1!$A$16:$A$20</c:f>
              <c:numCache>
                <c:formatCode>General</c:formatCode>
                <c:ptCount val="5"/>
              </c:numCache>
            </c:numRef>
          </c:cat>
          <c:val>
            <c:numRef>
              <c:f>Arkusz1!$E$16:$E$20</c:f>
              <c:numCache>
                <c:formatCode>General</c:formatCode>
                <c:ptCount val="5"/>
              </c:numCache>
            </c:numRef>
          </c:val>
          <c:extLst>
            <c:ext xmlns:c16="http://schemas.microsoft.com/office/drawing/2014/chart" uri="{C3380CC4-5D6E-409C-BE32-E72D297353CC}">
              <c16:uniqueId val="{00000003-BDED-4F16-BF2C-AF65DC12AF94}"/>
            </c:ext>
          </c:extLst>
        </c:ser>
        <c:ser>
          <c:idx val="4"/>
          <c:order val="4"/>
          <c:tx>
            <c:strRef>
              <c:f>Arkusz1!$F$1</c:f>
              <c:strCache>
                <c:ptCount val="1"/>
                <c:pt idx="0">
                  <c:v>m.pow.500 tys. </c:v>
                </c:pt>
              </c:strCache>
            </c:strRef>
          </c:tx>
          <c:spPr>
            <a:solidFill>
              <a:schemeClr val="bg1">
                <a:lumMod val="50000"/>
              </a:schemeClr>
            </a:solidFill>
            <a:ln>
              <a:noFill/>
            </a:ln>
            <a:effectLst/>
          </c:spPr>
          <c:invertIfNegative val="0"/>
          <c:cat>
            <c:numRef>
              <c:f>Arkusz1!$A$16:$A$20</c:f>
              <c:numCache>
                <c:formatCode>General</c:formatCode>
                <c:ptCount val="5"/>
              </c:numCache>
            </c:numRef>
          </c:cat>
          <c:val>
            <c:numRef>
              <c:f>Arkusz1!$F$16:$F$20</c:f>
              <c:numCache>
                <c:formatCode>General</c:formatCode>
                <c:ptCount val="5"/>
              </c:numCache>
            </c:numRef>
          </c:val>
          <c:extLst>
            <c:ext xmlns:c16="http://schemas.microsoft.com/office/drawing/2014/chart" uri="{C3380CC4-5D6E-409C-BE32-E72D297353CC}">
              <c16:uniqueId val="{00000004-BDED-4F16-BF2C-AF65DC12AF94}"/>
            </c:ext>
          </c:extLst>
        </c:ser>
        <c:dLbls>
          <c:showLegendKey val="0"/>
          <c:showVal val="0"/>
          <c:showCatName val="0"/>
          <c:showSerName val="0"/>
          <c:showPercent val="0"/>
          <c:showBubbleSize val="0"/>
        </c:dLbls>
        <c:gapWidth val="106"/>
        <c:axId val="293438384"/>
        <c:axId val="293437992"/>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General" sourceLinked="1"/>
        <c:majorTickMark val="out"/>
        <c:minorTickMark val="none"/>
        <c:tickLblPos val="nextTo"/>
        <c:crossAx val="293438384"/>
        <c:crosses val="autoZero"/>
        <c:crossBetween val="between"/>
      </c:valAx>
      <c:spPr>
        <a:noFill/>
        <a:ln>
          <a:noFill/>
        </a:ln>
        <a:effectLst/>
      </c:spPr>
    </c:plotArea>
    <c:legend>
      <c:legendPos val="l"/>
      <c:layout>
        <c:manualLayout>
          <c:xMode val="edge"/>
          <c:yMode val="edge"/>
          <c:x val="4.3772676199382819E-2"/>
          <c:y val="0.12848906386701664"/>
          <c:w val="0.90967318699549404"/>
          <c:h val="0.79857742782152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30513644909436"/>
          <c:y val="1.5886170654721987E-3"/>
          <c:w val="0.47050003382692401"/>
          <c:h val="0.97938243395345137"/>
        </c:manualLayout>
      </c:layout>
      <c:barChart>
        <c:barDir val="bar"/>
        <c:grouping val="clustered"/>
        <c:varyColors val="0"/>
        <c:ser>
          <c:idx val="0"/>
          <c:order val="0"/>
          <c:tx>
            <c:strRef>
              <c:f>Arkusz1!$B$1</c:f>
              <c:strCache>
                <c:ptCount val="1"/>
                <c:pt idx="0">
                  <c:v>podstawowe</c:v>
                </c:pt>
              </c:strCache>
            </c:strRef>
          </c:tx>
          <c:spPr>
            <a:solidFill>
              <a:srgbClr val="EDE94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Arkusz1!$B$2:$B$6</c:f>
              <c:numCache>
                <c:formatCode>General</c:formatCode>
                <c:ptCount val="5"/>
              </c:numCache>
            </c:numRef>
          </c:val>
          <c:extLst>
            <c:ext xmlns:c16="http://schemas.microsoft.com/office/drawing/2014/chart" uri="{C3380CC4-5D6E-409C-BE32-E72D297353CC}">
              <c16:uniqueId val="{00000000-C962-41CD-84DA-A82FC2EE5C00}"/>
            </c:ext>
          </c:extLst>
        </c:ser>
        <c:ser>
          <c:idx val="1"/>
          <c:order val="1"/>
          <c:tx>
            <c:strRef>
              <c:f>Arkusz1!$C$1</c:f>
              <c:strCache>
                <c:ptCount val="1"/>
                <c:pt idx="0">
                  <c:v>zawodowe</c:v>
                </c:pt>
              </c:strCache>
            </c:strRef>
          </c:tx>
          <c:spPr>
            <a:solidFill>
              <a:srgbClr val="CCC91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Arkusz1!$C$2:$C$6</c:f>
              <c:numCache>
                <c:formatCode>General</c:formatCode>
                <c:ptCount val="5"/>
              </c:numCache>
            </c:numRef>
          </c:val>
          <c:extLst>
            <c:ext xmlns:c16="http://schemas.microsoft.com/office/drawing/2014/chart" uri="{C3380CC4-5D6E-409C-BE32-E72D297353CC}">
              <c16:uniqueId val="{00000001-C962-41CD-84DA-A82FC2EE5C00}"/>
            </c:ext>
          </c:extLst>
        </c:ser>
        <c:ser>
          <c:idx val="2"/>
          <c:order val="2"/>
          <c:tx>
            <c:strRef>
              <c:f>Arkusz1!$D$1</c:f>
              <c:strCache>
                <c:ptCount val="1"/>
                <c:pt idx="0">
                  <c:v>średnie</c:v>
                </c:pt>
              </c:strCache>
            </c:strRef>
          </c:tx>
          <c:spPr>
            <a:solidFill>
              <a:srgbClr val="99983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Arkusz1!$D$2:$D$6</c:f>
              <c:numCache>
                <c:formatCode>General</c:formatCode>
                <c:ptCount val="5"/>
              </c:numCache>
            </c:numRef>
          </c:val>
          <c:extLst>
            <c:ext xmlns:c16="http://schemas.microsoft.com/office/drawing/2014/chart" uri="{C3380CC4-5D6E-409C-BE32-E72D297353CC}">
              <c16:uniqueId val="{00000002-C962-41CD-84DA-A82FC2EE5C00}"/>
            </c:ext>
          </c:extLst>
        </c:ser>
        <c:ser>
          <c:idx val="3"/>
          <c:order val="3"/>
          <c:tx>
            <c:strRef>
              <c:f>Arkusz1!$E$1</c:f>
              <c:strCache>
                <c:ptCount val="1"/>
                <c:pt idx="0">
                  <c:v>wyższe</c:v>
                </c:pt>
              </c:strCache>
            </c:strRef>
          </c:tx>
          <c:spPr>
            <a:solidFill>
              <a:srgbClr val="7D7B3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Arkusz1!$E$2:$E$6</c:f>
              <c:numCache>
                <c:formatCode>General</c:formatCode>
                <c:ptCount val="5"/>
              </c:numCache>
            </c:numRef>
          </c:val>
          <c:extLst>
            <c:ext xmlns:c16="http://schemas.microsoft.com/office/drawing/2014/chart" uri="{C3380CC4-5D6E-409C-BE32-E72D297353CC}">
              <c16:uniqueId val="{00000003-C962-41CD-84DA-A82FC2EE5C00}"/>
            </c:ext>
          </c:extLst>
        </c:ser>
        <c:dLbls>
          <c:showLegendKey val="0"/>
          <c:showVal val="0"/>
          <c:showCatName val="0"/>
          <c:showSerName val="0"/>
          <c:showPercent val="0"/>
          <c:showBubbleSize val="0"/>
        </c:dLbls>
        <c:gapWidth val="106"/>
        <c:axId val="293438384"/>
        <c:axId val="293437992"/>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General" sourceLinked="1"/>
        <c:majorTickMark val="out"/>
        <c:minorTickMark val="none"/>
        <c:tickLblPos val="nextTo"/>
        <c:crossAx val="293438384"/>
        <c:crosses val="autoZero"/>
        <c:crossBetween val="between"/>
      </c:valAx>
      <c:spPr>
        <a:noFill/>
        <a:ln>
          <a:noFill/>
        </a:ln>
        <a:effectLst/>
      </c:spPr>
    </c:plotArea>
    <c:legend>
      <c:legendPos val="t"/>
      <c:layout>
        <c:manualLayout>
          <c:xMode val="edge"/>
          <c:yMode val="edge"/>
          <c:x val="0.17195988226969644"/>
          <c:y val="6.10361242541698E-2"/>
          <c:w val="0.65608023546060712"/>
          <c:h val="0.938963875745830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13080886005259"/>
          <c:y val="0"/>
          <c:w val="0.47050003382692401"/>
          <c:h val="0.96437761533223954"/>
        </c:manualLayout>
      </c:layout>
      <c:barChart>
        <c:barDir val="bar"/>
        <c:grouping val="clustered"/>
        <c:varyColors val="0"/>
        <c:ser>
          <c:idx val="1"/>
          <c:order val="1"/>
          <c:tx>
            <c:strRef>
              <c:f>Arkusz1!$C$1</c:f>
              <c:strCache>
                <c:ptCount val="1"/>
                <c:pt idx="0">
                  <c:v>kobieta </c:v>
                </c:pt>
              </c:strCache>
            </c:strRef>
          </c:tx>
          <c:spPr>
            <a:solidFill>
              <a:srgbClr val="FFD7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Arkusz1!$C$2:$C$6</c:f>
              <c:numCache>
                <c:formatCode>General</c:formatCode>
                <c:ptCount val="5"/>
              </c:numCache>
            </c:numRef>
          </c:val>
          <c:extLst>
            <c:ext xmlns:c16="http://schemas.microsoft.com/office/drawing/2014/chart" uri="{C3380CC4-5D6E-409C-BE32-E72D297353CC}">
              <c16:uniqueId val="{00000001-7396-4125-B77C-1FA0382CE2F7}"/>
            </c:ext>
          </c:extLst>
        </c:ser>
        <c:ser>
          <c:idx val="2"/>
          <c:order val="2"/>
          <c:tx>
            <c:strRef>
              <c:f>Arkusz1!$D$1</c:f>
              <c:strCache>
                <c:ptCount val="1"/>
                <c:pt idx="0">
                  <c:v>mężczyzna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Arkusz1!$A$2:$A$6</c:f>
              <c:numCache>
                <c:formatCode>General</c:formatCode>
                <c:ptCount val="5"/>
              </c:numCache>
            </c:numRef>
          </c:cat>
          <c:val>
            <c:numRef>
              <c:f>Arkusz1!$D$2:$D$6</c:f>
              <c:numCache>
                <c:formatCode>General</c:formatCode>
                <c:ptCount val="5"/>
              </c:numCache>
            </c:numRef>
          </c:val>
          <c:extLst>
            <c:ext xmlns:c16="http://schemas.microsoft.com/office/drawing/2014/chart" uri="{C3380CC4-5D6E-409C-BE32-E72D297353CC}">
              <c16:uniqueId val="{00000002-7396-4125-B77C-1FA0382CE2F7}"/>
            </c:ext>
          </c:extLst>
        </c:ser>
        <c:dLbls>
          <c:showLegendKey val="0"/>
          <c:showVal val="0"/>
          <c:showCatName val="0"/>
          <c:showSerName val="0"/>
          <c:showPercent val="0"/>
          <c:showBubbleSize val="0"/>
        </c:dLbls>
        <c:gapWidth val="106"/>
        <c:axId val="293438384"/>
        <c:axId val="293437992"/>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ogółem</c:v>
                      </c:pt>
                    </c:strCache>
                  </c:strRef>
                </c:tx>
                <c:spPr>
                  <a:pattFill prst="wdUpDiag">
                    <a:fgClr>
                      <a:srgbClr val="4D3535"/>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Arkusz1!$A$2:$A$6</c15:sqref>
                        </c15:formulaRef>
                      </c:ext>
                    </c:extLst>
                    <c:numCache>
                      <c:formatCode>General</c:formatCode>
                      <c:ptCount val="5"/>
                    </c:numCache>
                  </c:numRef>
                </c:cat>
                <c:val>
                  <c:numRef>
                    <c:extLst>
                      <c:ext uri="{02D57815-91ED-43cb-92C2-25804820EDAC}">
                        <c15:formulaRef>
                          <c15:sqref>Arkusz1!$B$2:$B$6</c15:sqref>
                        </c15:formulaRef>
                      </c:ext>
                    </c:extLst>
                    <c:numCache>
                      <c:formatCode>General</c:formatCode>
                      <c:ptCount val="5"/>
                    </c:numCache>
                  </c:numRef>
                </c:val>
                <c:extLst>
                  <c:ext xmlns:c16="http://schemas.microsoft.com/office/drawing/2014/chart" uri="{C3380CC4-5D6E-409C-BE32-E72D297353CC}">
                    <c16:uniqueId val="{00000000-7396-4125-B77C-1FA0382CE2F7}"/>
                  </c:ext>
                </c:extLst>
              </c15:ser>
            </c15:filteredBarSeries>
          </c:ext>
        </c:extLst>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General" sourceLinked="1"/>
        <c:majorTickMark val="out"/>
        <c:minorTickMark val="none"/>
        <c:tickLblPos val="nextTo"/>
        <c:crossAx val="293438384"/>
        <c:crosses val="autoZero"/>
        <c:crossBetween val="between"/>
      </c:valAx>
      <c:spPr>
        <a:noFill/>
        <a:ln>
          <a:noFill/>
        </a:ln>
        <a:effectLst/>
      </c:spPr>
    </c:plotArea>
    <c:legend>
      <c:legendPos val="r"/>
      <c:layout>
        <c:manualLayout>
          <c:xMode val="edge"/>
          <c:yMode val="edge"/>
          <c:x val="0.10265857018247045"/>
          <c:y val="4.9237287916151368E-2"/>
          <c:w val="0.86053102551939464"/>
          <c:h val="0.930432138778814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16036377181932E-2"/>
          <c:y val="0.13644302144003098"/>
          <c:w val="0.95856792724563611"/>
          <c:h val="0.6079696213294693"/>
        </c:manualLayout>
      </c:layout>
      <c:barChart>
        <c:barDir val="bar"/>
        <c:grouping val="percentStacked"/>
        <c:varyColors val="0"/>
        <c:ser>
          <c:idx val="5"/>
          <c:order val="0"/>
          <c:tx>
            <c:strRef>
              <c:f>Arkusz1!$B$1</c:f>
              <c:strCache>
                <c:ptCount val="1"/>
                <c:pt idx="0">
                  <c:v>zdecydowanie tak</c:v>
                </c:pt>
              </c:strCache>
            </c:strRef>
          </c:tx>
          <c:spPr>
            <a:solidFill>
              <a:srgbClr val="FFCB0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Arkusz1!$B$2</c:f>
              <c:numCache>
                <c:formatCode>0.0</c:formatCode>
                <c:ptCount val="1"/>
                <c:pt idx="0">
                  <c:v>16.3</c:v>
                </c:pt>
              </c:numCache>
            </c:numRef>
          </c:val>
          <c:extLst xmlns:c15="http://schemas.microsoft.com/office/drawing/2012/chart">
            <c:ext xmlns:c16="http://schemas.microsoft.com/office/drawing/2014/chart" uri="{C3380CC4-5D6E-409C-BE32-E72D297353CC}">
              <c16:uniqueId val="{00000000-F794-42A7-8E19-5C3D8D749FD0}"/>
            </c:ext>
          </c:extLst>
        </c:ser>
        <c:ser>
          <c:idx val="4"/>
          <c:order val="1"/>
          <c:tx>
            <c:strRef>
              <c:f>Arkusz1!$C$1</c:f>
              <c:strCache>
                <c:ptCount val="1"/>
                <c:pt idx="0">
                  <c:v>raczej tak</c:v>
                </c:pt>
              </c:strCache>
            </c:strRef>
          </c:tx>
          <c:spPr>
            <a:solidFill>
              <a:srgbClr val="FFF68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Arkusz1!$C$2</c:f>
              <c:numCache>
                <c:formatCode>0.0</c:formatCode>
                <c:ptCount val="1"/>
                <c:pt idx="0">
                  <c:v>39.6</c:v>
                </c:pt>
              </c:numCache>
            </c:numRef>
          </c:val>
          <c:extLst xmlns:c15="http://schemas.microsoft.com/office/drawing/2012/chart">
            <c:ext xmlns:c16="http://schemas.microsoft.com/office/drawing/2014/chart" uri="{C3380CC4-5D6E-409C-BE32-E72D297353CC}">
              <c16:uniqueId val="{00000001-F794-42A7-8E19-5C3D8D749FD0}"/>
            </c:ext>
          </c:extLst>
        </c:ser>
        <c:ser>
          <c:idx val="3"/>
          <c:order val="2"/>
          <c:tx>
            <c:strRef>
              <c:f>Arkusz1!$D$1</c:f>
              <c:strCache>
                <c:ptCount val="1"/>
                <c:pt idx="0">
                  <c:v>raczej nie</c:v>
                </c:pt>
              </c:strCache>
            </c:strRef>
          </c:tx>
          <c:spPr>
            <a:solidFill>
              <a:srgbClr val="A28E6A"/>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Arkusz1!$D$2</c:f>
              <c:numCache>
                <c:formatCode>0.0</c:formatCode>
                <c:ptCount val="1"/>
                <c:pt idx="0">
                  <c:v>34</c:v>
                </c:pt>
              </c:numCache>
            </c:numRef>
          </c:val>
          <c:extLst>
            <c:ext xmlns:c16="http://schemas.microsoft.com/office/drawing/2014/chart" uri="{C3380CC4-5D6E-409C-BE32-E72D297353CC}">
              <c16:uniqueId val="{00000002-F794-42A7-8E19-5C3D8D749FD0}"/>
            </c:ext>
          </c:extLst>
        </c:ser>
        <c:ser>
          <c:idx val="2"/>
          <c:order val="3"/>
          <c:tx>
            <c:strRef>
              <c:f>Arkusz1!$E$1</c:f>
              <c:strCache>
                <c:ptCount val="1"/>
                <c:pt idx="0">
                  <c:v>zdecydowanie nie</c:v>
                </c:pt>
              </c:strCache>
            </c:strRef>
          </c:tx>
          <c:spPr>
            <a:solidFill>
              <a:srgbClr val="4D353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Arkusz1!$E$2</c:f>
              <c:numCache>
                <c:formatCode>0.0</c:formatCode>
                <c:ptCount val="1"/>
                <c:pt idx="0">
                  <c:v>8.1</c:v>
                </c:pt>
              </c:numCache>
            </c:numRef>
          </c:val>
          <c:extLst>
            <c:ext xmlns:c16="http://schemas.microsoft.com/office/drawing/2014/chart" uri="{C3380CC4-5D6E-409C-BE32-E72D297353CC}">
              <c16:uniqueId val="{00000003-F794-42A7-8E19-5C3D8D749FD0}"/>
            </c:ext>
          </c:extLst>
        </c:ser>
        <c:ser>
          <c:idx val="1"/>
          <c:order val="4"/>
          <c:tx>
            <c:strRef>
              <c:f>Arkusz1!$F$1</c:f>
              <c:strCache>
                <c:ptCount val="1"/>
                <c:pt idx="0">
                  <c:v>nie wiem/trudno powiedzieć</c:v>
                </c:pt>
              </c:strCache>
            </c:strRef>
          </c:tx>
          <c:spPr>
            <a:solidFill>
              <a:schemeClr val="bg1">
                <a:lumMod val="75000"/>
              </a:schemeClr>
            </a:solidFill>
            <a:ln>
              <a:noFill/>
            </a:ln>
            <a:effectLst/>
          </c:spPr>
          <c:invertIfNegative val="0"/>
          <c:dLbls>
            <c:dLbl>
              <c:idx val="0"/>
              <c:layout>
                <c:manualLayout>
                  <c:x val="7.533104137156927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4A-4591-B83A-FD4A8A38E6E6}"/>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Arkusz1!$F$2</c:f>
              <c:numCache>
                <c:formatCode>0.0</c:formatCode>
                <c:ptCount val="1"/>
                <c:pt idx="0">
                  <c:v>2</c:v>
                </c:pt>
              </c:numCache>
            </c:numRef>
          </c:val>
          <c:extLst>
            <c:ext xmlns:c16="http://schemas.microsoft.com/office/drawing/2014/chart" uri="{C3380CC4-5D6E-409C-BE32-E72D297353CC}">
              <c16:uniqueId val="{00000004-F794-42A7-8E19-5C3D8D749FD0}"/>
            </c:ext>
          </c:extLst>
        </c:ser>
        <c:dLbls>
          <c:showLegendKey val="0"/>
          <c:showVal val="0"/>
          <c:showCatName val="0"/>
          <c:showSerName val="0"/>
          <c:showPercent val="0"/>
          <c:showBubbleSize val="0"/>
        </c:dLbls>
        <c:gapWidth val="150"/>
        <c:overlap val="100"/>
        <c:axId val="345806632"/>
        <c:axId val="345807024"/>
        <c:extLst/>
      </c:barChart>
      <c:catAx>
        <c:axId val="345806632"/>
        <c:scaling>
          <c:orientation val="minMax"/>
        </c:scaling>
        <c:delete val="1"/>
        <c:axPos val="l"/>
        <c:numFmt formatCode="General" sourceLinked="1"/>
        <c:majorTickMark val="none"/>
        <c:minorTickMark val="none"/>
        <c:tickLblPos val="nextTo"/>
        <c:crossAx val="345807024"/>
        <c:crosses val="autoZero"/>
        <c:auto val="1"/>
        <c:lblAlgn val="ctr"/>
        <c:lblOffset val="100"/>
        <c:noMultiLvlLbl val="0"/>
      </c:catAx>
      <c:valAx>
        <c:axId val="345807024"/>
        <c:scaling>
          <c:orientation val="minMax"/>
        </c:scaling>
        <c:delete val="1"/>
        <c:axPos val="b"/>
        <c:numFmt formatCode="0%" sourceLinked="1"/>
        <c:majorTickMark val="none"/>
        <c:minorTickMark val="none"/>
        <c:tickLblPos val="nextTo"/>
        <c:crossAx val="345806632"/>
        <c:crosses val="autoZero"/>
        <c:crossBetween val="between"/>
      </c:valAx>
      <c:spPr>
        <a:noFill/>
        <a:ln>
          <a:noFill/>
        </a:ln>
        <a:effectLst/>
      </c:spPr>
    </c:plotArea>
    <c:legend>
      <c:legendPos val="t"/>
      <c:layout>
        <c:manualLayout>
          <c:xMode val="edge"/>
          <c:yMode val="edge"/>
          <c:x val="0"/>
          <c:y val="0.70286523238387411"/>
          <c:w val="1"/>
          <c:h val="0.2755834202795738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30518381242407"/>
          <c:y val="1.9293471202442843E-2"/>
          <c:w val="0.47050003382692401"/>
          <c:h val="0.96437761533223954"/>
        </c:manualLayout>
      </c:layout>
      <c:barChart>
        <c:barDir val="bar"/>
        <c:grouping val="clustered"/>
        <c:varyColors val="0"/>
        <c:ser>
          <c:idx val="0"/>
          <c:order val="0"/>
          <c:tx>
            <c:strRef>
              <c:f>Arkusz1!$B$1</c:f>
              <c:strCache>
                <c:ptCount val="1"/>
                <c:pt idx="0">
                  <c:v>wieś</c:v>
                </c:pt>
              </c:strCache>
            </c:strRef>
          </c:tx>
          <c:spPr>
            <a:solidFill>
              <a:schemeClr val="bg1">
                <a:lumMod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Arkusz1!$B$2:$B$6</c:f>
              <c:numCache>
                <c:formatCode>0.0</c:formatCode>
                <c:ptCount val="5"/>
                <c:pt idx="0">
                  <c:v>32.47422680412371</c:v>
                </c:pt>
                <c:pt idx="1">
                  <c:v>25.773195876288657</c:v>
                </c:pt>
                <c:pt idx="2">
                  <c:v>17.268041237113401</c:v>
                </c:pt>
                <c:pt idx="3">
                  <c:v>18.298969072164947</c:v>
                </c:pt>
                <c:pt idx="4">
                  <c:v>6.1855670103092786</c:v>
                </c:pt>
              </c:numCache>
            </c:numRef>
          </c:val>
          <c:extLst>
            <c:ext xmlns:c16="http://schemas.microsoft.com/office/drawing/2014/chart" uri="{C3380CC4-5D6E-409C-BE32-E72D297353CC}">
              <c16:uniqueId val="{00000000-38D4-4244-9EE5-C540ED87BD2F}"/>
            </c:ext>
          </c:extLst>
        </c:ser>
        <c:ser>
          <c:idx val="1"/>
          <c:order val="1"/>
          <c:tx>
            <c:strRef>
              <c:f>Arkusz1!$C$1</c:f>
              <c:strCache>
                <c:ptCount val="1"/>
                <c:pt idx="0">
                  <c:v>m.do 50 tys. </c:v>
                </c:pt>
              </c:strCache>
            </c:strRef>
          </c:tx>
          <c:spPr>
            <a:solidFill>
              <a:schemeClr val="bg1">
                <a:lumMod val="85000"/>
              </a:schemeClr>
            </a:solidFill>
            <a:ln>
              <a:noFill/>
            </a:ln>
            <a:effectLst/>
          </c:spPr>
          <c:invertIfNegative val="0"/>
          <c:dLbls>
            <c:dLbl>
              <c:idx val="3"/>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F750-451B-AB43-7A0C72172C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Arkusz1!$C$2:$C$6</c:f>
              <c:numCache>
                <c:formatCode>0.0</c:formatCode>
                <c:ptCount val="5"/>
                <c:pt idx="0">
                  <c:v>27.983539094650205</c:v>
                </c:pt>
                <c:pt idx="1">
                  <c:v>25.102880658436217</c:v>
                </c:pt>
                <c:pt idx="2">
                  <c:v>17.283950617283949</c:v>
                </c:pt>
                <c:pt idx="3">
                  <c:v>26.748971193415638</c:v>
                </c:pt>
                <c:pt idx="4">
                  <c:v>2.880658436213992</c:v>
                </c:pt>
              </c:numCache>
            </c:numRef>
          </c:val>
          <c:extLst>
            <c:ext xmlns:c16="http://schemas.microsoft.com/office/drawing/2014/chart" uri="{C3380CC4-5D6E-409C-BE32-E72D297353CC}">
              <c16:uniqueId val="{00000001-38D4-4244-9EE5-C540ED87BD2F}"/>
            </c:ext>
          </c:extLst>
        </c:ser>
        <c:ser>
          <c:idx val="2"/>
          <c:order val="2"/>
          <c:tx>
            <c:strRef>
              <c:f>Arkusz1!$D$1</c:f>
              <c:strCache>
                <c:ptCount val="1"/>
                <c:pt idx="0">
                  <c:v>m.50-200 tys.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Arkusz1!$D$2:$D$6</c:f>
              <c:numCache>
                <c:formatCode>0.0</c:formatCode>
                <c:ptCount val="5"/>
                <c:pt idx="0">
                  <c:v>33.939393939393945</c:v>
                </c:pt>
                <c:pt idx="1">
                  <c:v>28.484848484848484</c:v>
                </c:pt>
                <c:pt idx="2">
                  <c:v>19.393939393939394</c:v>
                </c:pt>
                <c:pt idx="3">
                  <c:v>14.545454545454545</c:v>
                </c:pt>
                <c:pt idx="4">
                  <c:v>3.6363636363636362</c:v>
                </c:pt>
              </c:numCache>
            </c:numRef>
          </c:val>
          <c:extLst>
            <c:ext xmlns:c16="http://schemas.microsoft.com/office/drawing/2014/chart" uri="{C3380CC4-5D6E-409C-BE32-E72D297353CC}">
              <c16:uniqueId val="{00000002-38D4-4244-9EE5-C540ED87BD2F}"/>
            </c:ext>
          </c:extLst>
        </c:ser>
        <c:ser>
          <c:idx val="3"/>
          <c:order val="3"/>
          <c:tx>
            <c:strRef>
              <c:f>Arkusz1!$E$1</c:f>
              <c:strCache>
                <c:ptCount val="1"/>
                <c:pt idx="0">
                  <c:v>m.200-500 tys.</c:v>
                </c:pt>
              </c:strCache>
            </c:strRef>
          </c:tx>
          <c:spPr>
            <a:solidFill>
              <a:schemeClr val="bg1">
                <a:lumMod val="65000"/>
              </a:schemeClr>
            </a:solidFill>
            <a:ln>
              <a:noFill/>
            </a:ln>
            <a:effectLst/>
          </c:spPr>
          <c:invertIfNegative val="0"/>
          <c:dLbls>
            <c:dLbl>
              <c:idx val="2"/>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4-F750-451B-AB43-7A0C72172C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Arkusz1!$E$2:$E$6</c:f>
              <c:numCache>
                <c:formatCode>0.0</c:formatCode>
                <c:ptCount val="5"/>
                <c:pt idx="0">
                  <c:v>37.5</c:v>
                </c:pt>
                <c:pt idx="1">
                  <c:v>23.863636363636363</c:v>
                </c:pt>
                <c:pt idx="2">
                  <c:v>28.40909090909091</c:v>
                </c:pt>
                <c:pt idx="3">
                  <c:v>5.6818181818181817</c:v>
                </c:pt>
                <c:pt idx="4">
                  <c:v>4.5454545454545459</c:v>
                </c:pt>
              </c:numCache>
            </c:numRef>
          </c:val>
          <c:extLst>
            <c:ext xmlns:c16="http://schemas.microsoft.com/office/drawing/2014/chart" uri="{C3380CC4-5D6E-409C-BE32-E72D297353CC}">
              <c16:uniqueId val="{00000000-F750-451B-AB43-7A0C72172C56}"/>
            </c:ext>
          </c:extLst>
        </c:ser>
        <c:ser>
          <c:idx val="4"/>
          <c:order val="4"/>
          <c:tx>
            <c:strRef>
              <c:f>Arkusz1!$F$1</c:f>
              <c:strCache>
                <c:ptCount val="1"/>
                <c:pt idx="0">
                  <c:v>m.pow.500 tys. </c:v>
                </c:pt>
              </c:strCache>
            </c:strRef>
          </c:tx>
          <c:spPr>
            <a:solidFill>
              <a:schemeClr val="bg1">
                <a:lumMod val="50000"/>
              </a:schemeClr>
            </a:solidFill>
            <a:ln>
              <a:noFill/>
            </a:ln>
            <a:effectLst/>
          </c:spPr>
          <c:invertIfNegative val="0"/>
          <c:dLbls>
            <c:dLbl>
              <c:idx val="0"/>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F750-451B-AB43-7A0C72172C5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Arkusz1!$F$2:$F$6</c:f>
              <c:numCache>
                <c:formatCode>0.0</c:formatCode>
                <c:ptCount val="5"/>
                <c:pt idx="0">
                  <c:v>56.034482758620683</c:v>
                </c:pt>
                <c:pt idx="1">
                  <c:v>18.96551724137931</c:v>
                </c:pt>
                <c:pt idx="2">
                  <c:v>19.827586206896552</c:v>
                </c:pt>
                <c:pt idx="3">
                  <c:v>4.3103448275862073</c:v>
                </c:pt>
                <c:pt idx="4">
                  <c:v>0.86206896551724133</c:v>
                </c:pt>
              </c:numCache>
            </c:numRef>
          </c:val>
          <c:extLst>
            <c:ext xmlns:c16="http://schemas.microsoft.com/office/drawing/2014/chart" uri="{C3380CC4-5D6E-409C-BE32-E72D297353CC}">
              <c16:uniqueId val="{00000001-F750-451B-AB43-7A0C72172C56}"/>
            </c:ext>
          </c:extLst>
        </c:ser>
        <c:dLbls>
          <c:showLegendKey val="0"/>
          <c:showVal val="0"/>
          <c:showCatName val="0"/>
          <c:showSerName val="0"/>
          <c:showPercent val="0"/>
          <c:showBubbleSize val="0"/>
        </c:dLbls>
        <c:gapWidth val="106"/>
        <c:axId val="293438384"/>
        <c:axId val="293437992"/>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0.0" sourceLinked="1"/>
        <c:majorTickMark val="out"/>
        <c:minorTickMark val="none"/>
        <c:tickLblPos val="nextTo"/>
        <c:crossAx val="29343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830513644909436"/>
          <c:y val="1.5886170654721987E-3"/>
          <c:w val="0.47050003382692401"/>
          <c:h val="0.97938243395345137"/>
        </c:manualLayout>
      </c:layout>
      <c:barChart>
        <c:barDir val="bar"/>
        <c:grouping val="clustered"/>
        <c:varyColors val="0"/>
        <c:ser>
          <c:idx val="0"/>
          <c:order val="0"/>
          <c:tx>
            <c:strRef>
              <c:f>Arkusz1!$B$1</c:f>
              <c:strCache>
                <c:ptCount val="1"/>
                <c:pt idx="0">
                  <c:v>ogółem</c:v>
                </c:pt>
              </c:strCache>
            </c:strRef>
          </c:tx>
          <c:spPr>
            <a:solidFill>
              <a:schemeClr val="accent1"/>
            </a:solidFill>
            <a:ln>
              <a:noFill/>
            </a:ln>
            <a:effectLst/>
          </c:spPr>
          <c:invertIfNegative val="0"/>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Arkusz1!$B$2:$B$6</c:f>
            </c:numRef>
          </c:val>
          <c:extLst>
            <c:ext xmlns:c16="http://schemas.microsoft.com/office/drawing/2014/chart" uri="{C3380CC4-5D6E-409C-BE32-E72D297353CC}">
              <c16:uniqueId val="{00000000-6B49-4E80-B3C8-49958D8AF03C}"/>
            </c:ext>
          </c:extLst>
        </c:ser>
        <c:ser>
          <c:idx val="1"/>
          <c:order val="1"/>
          <c:tx>
            <c:strRef>
              <c:f>Arkusz1!$C$1</c:f>
              <c:strCache>
                <c:ptCount val="1"/>
                <c:pt idx="0">
                  <c:v>podstawowe</c:v>
                </c:pt>
              </c:strCache>
            </c:strRef>
          </c:tx>
          <c:spPr>
            <a:solidFill>
              <a:srgbClr val="EDE94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Arkusz1!$C$2:$C$6</c:f>
              <c:numCache>
                <c:formatCode>0.0</c:formatCode>
                <c:ptCount val="5"/>
                <c:pt idx="0">
                  <c:v>33.333333333333329</c:v>
                </c:pt>
                <c:pt idx="1">
                  <c:v>24.242424242424242</c:v>
                </c:pt>
                <c:pt idx="2">
                  <c:v>24.242424242424242</c:v>
                </c:pt>
                <c:pt idx="3">
                  <c:v>18.181818181818183</c:v>
                </c:pt>
                <c:pt idx="4">
                  <c:v>0</c:v>
                </c:pt>
              </c:numCache>
            </c:numRef>
          </c:val>
          <c:extLst>
            <c:ext xmlns:c16="http://schemas.microsoft.com/office/drawing/2014/chart" uri="{C3380CC4-5D6E-409C-BE32-E72D297353CC}">
              <c16:uniqueId val="{00000001-6B49-4E80-B3C8-49958D8AF03C}"/>
            </c:ext>
          </c:extLst>
        </c:ser>
        <c:ser>
          <c:idx val="2"/>
          <c:order val="2"/>
          <c:tx>
            <c:strRef>
              <c:f>Arkusz1!$D$1</c:f>
              <c:strCache>
                <c:ptCount val="1"/>
                <c:pt idx="0">
                  <c:v>zawodowe</c:v>
                </c:pt>
              </c:strCache>
            </c:strRef>
          </c:tx>
          <c:spPr>
            <a:solidFill>
              <a:srgbClr val="CCC914"/>
            </a:solidFill>
            <a:ln>
              <a:noFill/>
            </a:ln>
            <a:effectLst/>
          </c:spPr>
          <c:invertIfNegative val="0"/>
          <c:dLbls>
            <c:dLbl>
              <c:idx val="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FC25-4130-BA37-15A2C9847DD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Arkusz1!$D$2:$D$6</c:f>
              <c:numCache>
                <c:formatCode>0.0</c:formatCode>
                <c:ptCount val="5"/>
                <c:pt idx="0">
                  <c:v>28.14569536423841</c:v>
                </c:pt>
                <c:pt idx="1">
                  <c:v>21.192052980132452</c:v>
                </c:pt>
                <c:pt idx="2">
                  <c:v>19.205298013245034</c:v>
                </c:pt>
                <c:pt idx="3">
                  <c:v>26.158940397350992</c:v>
                </c:pt>
                <c:pt idx="4">
                  <c:v>5.298013245033113</c:v>
                </c:pt>
              </c:numCache>
            </c:numRef>
          </c:val>
          <c:extLst>
            <c:ext xmlns:c16="http://schemas.microsoft.com/office/drawing/2014/chart" uri="{C3380CC4-5D6E-409C-BE32-E72D297353CC}">
              <c16:uniqueId val="{00000002-6B49-4E80-B3C8-49958D8AF03C}"/>
            </c:ext>
          </c:extLst>
        </c:ser>
        <c:ser>
          <c:idx val="3"/>
          <c:order val="3"/>
          <c:tx>
            <c:strRef>
              <c:f>Arkusz1!$E$1</c:f>
              <c:strCache>
                <c:ptCount val="1"/>
                <c:pt idx="0">
                  <c:v>średnie</c:v>
                </c:pt>
              </c:strCache>
            </c:strRef>
          </c:tx>
          <c:spPr>
            <a:solidFill>
              <a:srgbClr val="99983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Arkusz1!$E$2:$E$6</c:f>
              <c:numCache>
                <c:formatCode>0.0</c:formatCode>
                <c:ptCount val="5"/>
                <c:pt idx="0">
                  <c:v>37.596899224806201</c:v>
                </c:pt>
                <c:pt idx="1">
                  <c:v>25.968992248062015</c:v>
                </c:pt>
                <c:pt idx="2">
                  <c:v>18.023255813953487</c:v>
                </c:pt>
                <c:pt idx="3">
                  <c:v>13.953488372093023</c:v>
                </c:pt>
                <c:pt idx="4">
                  <c:v>4.4573643410852712</c:v>
                </c:pt>
              </c:numCache>
            </c:numRef>
          </c:val>
          <c:extLst>
            <c:ext xmlns:c16="http://schemas.microsoft.com/office/drawing/2014/chart" uri="{C3380CC4-5D6E-409C-BE32-E72D297353CC}">
              <c16:uniqueId val="{00000003-6B49-4E80-B3C8-49958D8AF03C}"/>
            </c:ext>
          </c:extLst>
        </c:ser>
        <c:ser>
          <c:idx val="4"/>
          <c:order val="4"/>
          <c:tx>
            <c:strRef>
              <c:f>Arkusz1!$F$1</c:f>
              <c:strCache>
                <c:ptCount val="1"/>
                <c:pt idx="0">
                  <c:v>wyższe</c:v>
                </c:pt>
              </c:strCache>
            </c:strRef>
          </c:tx>
          <c:spPr>
            <a:solidFill>
              <a:srgbClr val="7D7B31"/>
            </a:solidFill>
            <a:ln>
              <a:noFill/>
            </a:ln>
            <a:effectLst/>
          </c:spPr>
          <c:invertIfNegative val="0"/>
          <c:dLbls>
            <c:dLbl>
              <c:idx val="0"/>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FC25-4130-BA37-15A2C9847DD9}"/>
                </c:ext>
              </c:extLst>
            </c:dLbl>
            <c:dLbl>
              <c:idx val="1"/>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FC25-4130-BA37-15A2C9847DD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Arkusz1!$F$2:$F$6</c:f>
              <c:numCache>
                <c:formatCode>0.0</c:formatCode>
                <c:ptCount val="5"/>
                <c:pt idx="0">
                  <c:v>38.926174496644293</c:v>
                </c:pt>
                <c:pt idx="1">
                  <c:v>30.201342281879196</c:v>
                </c:pt>
                <c:pt idx="2">
                  <c:v>20.134228187919462</c:v>
                </c:pt>
                <c:pt idx="3">
                  <c:v>8.724832214765101</c:v>
                </c:pt>
                <c:pt idx="4">
                  <c:v>2.0134228187919461</c:v>
                </c:pt>
              </c:numCache>
            </c:numRef>
          </c:val>
          <c:extLst>
            <c:ext xmlns:c16="http://schemas.microsoft.com/office/drawing/2014/chart" uri="{C3380CC4-5D6E-409C-BE32-E72D297353CC}">
              <c16:uniqueId val="{00000000-FC25-4130-BA37-15A2C9847DD9}"/>
            </c:ext>
          </c:extLst>
        </c:ser>
        <c:dLbls>
          <c:showLegendKey val="0"/>
          <c:showVal val="0"/>
          <c:showCatName val="0"/>
          <c:showSerName val="0"/>
          <c:showPercent val="0"/>
          <c:showBubbleSize val="0"/>
        </c:dLbls>
        <c:gapWidth val="106"/>
        <c:axId val="293438384"/>
        <c:axId val="293437992"/>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0.0" sourceLinked="1"/>
        <c:majorTickMark val="out"/>
        <c:minorTickMark val="none"/>
        <c:tickLblPos val="nextTo"/>
        <c:crossAx val="29343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66118699453789"/>
          <c:y val="0"/>
          <c:w val="0.47050003382692401"/>
          <c:h val="0.96437761533223954"/>
        </c:manualLayout>
      </c:layout>
      <c:barChart>
        <c:barDir val="bar"/>
        <c:grouping val="clustered"/>
        <c:varyColors val="0"/>
        <c:ser>
          <c:idx val="1"/>
          <c:order val="1"/>
          <c:tx>
            <c:strRef>
              <c:f>Arkusz1!$C$1</c:f>
              <c:strCache>
                <c:ptCount val="1"/>
                <c:pt idx="0">
                  <c:v>kobieta </c:v>
                </c:pt>
              </c:strCache>
            </c:strRef>
          </c:tx>
          <c:spPr>
            <a:solidFill>
              <a:srgbClr val="FFD757"/>
            </a:solidFill>
            <a:ln>
              <a:noFill/>
            </a:ln>
            <a:effectLst/>
          </c:spPr>
          <c:invertIfNegative val="0"/>
          <c:dLbls>
            <c:dLbl>
              <c:idx val="1"/>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9B0F-4127-B127-E95BB516A0FF}"/>
                </c:ext>
              </c:extLst>
            </c:dLbl>
            <c:dLbl>
              <c:idx val="3"/>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9B0F-4127-B127-E95BB516A0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Arkusz1!$C$2:$C$6</c:f>
              <c:numCache>
                <c:formatCode>0.0</c:formatCode>
                <c:ptCount val="5"/>
                <c:pt idx="0">
                  <c:v>25.047801147227531</c:v>
                </c:pt>
                <c:pt idx="1">
                  <c:v>31.931166347992352</c:v>
                </c:pt>
                <c:pt idx="2">
                  <c:v>17.782026768642449</c:v>
                </c:pt>
                <c:pt idx="3">
                  <c:v>20.650095602294456</c:v>
                </c:pt>
                <c:pt idx="4">
                  <c:v>4.5889101338432123</c:v>
                </c:pt>
              </c:numCache>
            </c:numRef>
          </c:val>
          <c:extLst>
            <c:ext xmlns:c16="http://schemas.microsoft.com/office/drawing/2014/chart" uri="{C3380CC4-5D6E-409C-BE32-E72D297353CC}">
              <c16:uniqueId val="{00000001-1BA3-431C-8800-675DE142D26C}"/>
            </c:ext>
          </c:extLst>
        </c:ser>
        <c:ser>
          <c:idx val="2"/>
          <c:order val="2"/>
          <c:tx>
            <c:strRef>
              <c:f>Arkusz1!$D$1</c:f>
              <c:strCache>
                <c:ptCount val="1"/>
                <c:pt idx="0">
                  <c:v>mężczyzna</c:v>
                </c:pt>
              </c:strCache>
            </c:strRef>
          </c:tx>
          <c:spPr>
            <a:solidFill>
              <a:srgbClr val="FFC000"/>
            </a:solidFill>
            <a:ln>
              <a:noFill/>
            </a:ln>
            <a:effectLst/>
          </c:spPr>
          <c:invertIfNegative val="0"/>
          <c:dLbls>
            <c:dLbl>
              <c:idx val="0"/>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9B0F-4127-B127-E95BB516A0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Arkusz1!$A$2:$A$6</c:f>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f>Arkusz1!$D$2:$D$6</c:f>
              <c:numCache>
                <c:formatCode>0.0</c:formatCode>
                <c:ptCount val="5"/>
                <c:pt idx="0">
                  <c:v>45.492662473794546</c:v>
                </c:pt>
                <c:pt idx="1">
                  <c:v>17.610062893081761</c:v>
                </c:pt>
                <c:pt idx="2">
                  <c:v>20.125786163522015</c:v>
                </c:pt>
                <c:pt idx="3">
                  <c:v>12.997903563941298</c:v>
                </c:pt>
                <c:pt idx="4">
                  <c:v>3.7735849056603774</c:v>
                </c:pt>
              </c:numCache>
            </c:numRef>
          </c:val>
          <c:extLst>
            <c:ext xmlns:c16="http://schemas.microsoft.com/office/drawing/2014/chart" uri="{C3380CC4-5D6E-409C-BE32-E72D297353CC}">
              <c16:uniqueId val="{00000002-1BA3-431C-8800-675DE142D26C}"/>
            </c:ext>
          </c:extLst>
        </c:ser>
        <c:dLbls>
          <c:showLegendKey val="0"/>
          <c:showVal val="0"/>
          <c:showCatName val="0"/>
          <c:showSerName val="0"/>
          <c:showPercent val="0"/>
          <c:showBubbleSize val="0"/>
        </c:dLbls>
        <c:gapWidth val="106"/>
        <c:axId val="293438384"/>
        <c:axId val="293437992"/>
        <c:extLst>
          <c:ext xmlns:c15="http://schemas.microsoft.com/office/drawing/2012/chart" uri="{02D57815-91ED-43cb-92C2-25804820EDAC}">
            <c15:filteredBarSeries>
              <c15:ser>
                <c:idx val="0"/>
                <c:order val="0"/>
                <c:tx>
                  <c:strRef>
                    <c:extLst>
                      <c:ext uri="{02D57815-91ED-43cb-92C2-25804820EDAC}">
                        <c15:formulaRef>
                          <c15:sqref>Arkusz1!$B$1</c15:sqref>
                        </c15:formulaRef>
                      </c:ext>
                    </c:extLst>
                    <c:strCache>
                      <c:ptCount val="1"/>
                      <c:pt idx="0">
                        <c:v>ogółem</c:v>
                      </c:pt>
                    </c:strCache>
                  </c:strRef>
                </c:tx>
                <c:spPr>
                  <a:pattFill prst="wdUpDiag">
                    <a:fgClr>
                      <a:srgbClr val="4D3535"/>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Arkusz1!$A$2:$A$6</c15:sqref>
                        </c15:formulaRef>
                      </c:ext>
                    </c:extLst>
                    <c:strCache>
                      <c:ptCount val="5"/>
                      <c:pt idx="0">
                        <c:v>w sprzedaży powinny być tylko plastikowe produkty codziennego użytku, które poddawane mogą być bardziej skutecznemu recyklingowi</c:v>
                      </c:pt>
                      <c:pt idx="1">
                        <c:v>jestem za całkowitym zakazem sprzedaży jakichkolwiek jednorazowych plastikowych produktów codziennego użytku</c:v>
                      </c:pt>
                      <c:pt idx="2">
                        <c:v>jestem za ich dalszą dostępnością w sprzedaży, ale ich cena powinna znacznie wzrosnąć</c:v>
                      </c:pt>
                      <c:pt idx="3">
                        <c:v>uważam, że sprzedaż tych produktów powinna pozostać bez zmian</c:v>
                      </c:pt>
                      <c:pt idx="4">
                        <c:v>nie wiem, trudno powiedzieć</c:v>
                      </c:pt>
                    </c:strCache>
                  </c:strRef>
                </c:cat>
                <c:val>
                  <c:numRef>
                    <c:extLst>
                      <c:ext uri="{02D57815-91ED-43cb-92C2-25804820EDAC}">
                        <c15:formulaRef>
                          <c15:sqref>Arkusz1!$B$2:$B$6</c15:sqref>
                        </c15:formulaRef>
                      </c:ext>
                    </c:extLst>
                    <c:numCache>
                      <c:formatCode>0.0</c:formatCode>
                      <c:ptCount val="5"/>
                      <c:pt idx="0">
                        <c:v>34.799999999999997</c:v>
                      </c:pt>
                      <c:pt idx="1">
                        <c:v>25.1</c:v>
                      </c:pt>
                      <c:pt idx="2">
                        <c:v>18.899999999999999</c:v>
                      </c:pt>
                      <c:pt idx="3">
                        <c:v>17</c:v>
                      </c:pt>
                      <c:pt idx="4">
                        <c:v>4.2</c:v>
                      </c:pt>
                    </c:numCache>
                  </c:numRef>
                </c:val>
                <c:extLst>
                  <c:ext xmlns:c16="http://schemas.microsoft.com/office/drawing/2014/chart" uri="{C3380CC4-5D6E-409C-BE32-E72D297353CC}">
                    <c16:uniqueId val="{00000000-1BA3-431C-8800-675DE142D26C}"/>
                  </c:ext>
                </c:extLst>
              </c15:ser>
            </c15:filteredBarSeries>
          </c:ext>
        </c:extLst>
      </c:barChart>
      <c:catAx>
        <c:axId val="293438384"/>
        <c:scaling>
          <c:orientation val="maxMin"/>
        </c:scaling>
        <c:delete val="1"/>
        <c:axPos val="l"/>
        <c:numFmt formatCode="General" sourceLinked="1"/>
        <c:majorTickMark val="none"/>
        <c:minorTickMark val="none"/>
        <c:tickLblPos val="nextTo"/>
        <c:crossAx val="293437992"/>
        <c:crosses val="autoZero"/>
        <c:auto val="1"/>
        <c:lblAlgn val="ctr"/>
        <c:lblOffset val="100"/>
        <c:noMultiLvlLbl val="0"/>
      </c:catAx>
      <c:valAx>
        <c:axId val="293437992"/>
        <c:scaling>
          <c:orientation val="minMax"/>
          <c:max val="100"/>
        </c:scaling>
        <c:delete val="1"/>
        <c:axPos val="t"/>
        <c:numFmt formatCode="0.0" sourceLinked="1"/>
        <c:majorTickMark val="out"/>
        <c:minorTickMark val="none"/>
        <c:tickLblPos val="nextTo"/>
        <c:crossAx val="293438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2568915579642E-2"/>
          <c:y val="5.1489562309832662E-2"/>
          <c:w val="0.75029728098349158"/>
          <c:h val="0.94851039685900929"/>
        </c:manualLayout>
      </c:layout>
      <c:barChart>
        <c:barDir val="col"/>
        <c:grouping val="percentStacked"/>
        <c:varyColors val="0"/>
        <c:ser>
          <c:idx val="6"/>
          <c:order val="1"/>
          <c:tx>
            <c:strRef>
              <c:f>Arkusz1!$G$1</c:f>
              <c:strCache>
                <c:ptCount val="1"/>
                <c:pt idx="0">
                  <c:v>nie wiem/trudno powiedzieć</c:v>
                </c:pt>
              </c:strCache>
            </c:strRef>
          </c:tx>
          <c:spPr>
            <a:solidFill>
              <a:schemeClr val="bg1">
                <a:lumMod val="65000"/>
              </a:schemeClr>
            </a:solidFill>
            <a:ln>
              <a:noFill/>
            </a:ln>
            <a:effectLst/>
          </c:spPr>
          <c:invertIfNegative val="0"/>
          <c:dLbls>
            <c:dLbl>
              <c:idx val="0"/>
              <c:layout>
                <c:manualLayout>
                  <c:x val="-0.14082843714255769"/>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CB-4AEF-963B-EBBDD1261A0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Arkusz1!$G$2</c:f>
              <c:numCache>
                <c:formatCode>###0.0</c:formatCode>
                <c:ptCount val="1"/>
                <c:pt idx="0">
                  <c:v>1.9</c:v>
                </c:pt>
              </c:numCache>
            </c:numRef>
          </c:val>
          <c:extLst>
            <c:ext xmlns:c16="http://schemas.microsoft.com/office/drawing/2014/chart" uri="{C3380CC4-5D6E-409C-BE32-E72D297353CC}">
              <c16:uniqueId val="{00000001-AECB-4AEF-963B-EBBDD1261A08}"/>
            </c:ext>
          </c:extLst>
        </c:ser>
        <c:ser>
          <c:idx val="5"/>
          <c:order val="2"/>
          <c:tx>
            <c:strRef>
              <c:f>Arkusz1!$F$1</c:f>
              <c:strCache>
                <c:ptCount val="1"/>
                <c:pt idx="0">
                  <c:v>zdecydowanie nie</c:v>
                </c:pt>
              </c:strCache>
            </c:strRef>
          </c:tx>
          <c:spPr>
            <a:solidFill>
              <a:srgbClr val="7C7D47"/>
            </a:solidFill>
            <a:ln>
              <a:noFill/>
            </a:ln>
            <a:effectLst/>
          </c:spPr>
          <c:invertIfNegative val="0"/>
          <c:dLbls>
            <c:spPr>
              <a:noFill/>
              <a:ln>
                <a:noFill/>
              </a:ln>
              <a:effectLst/>
            </c:spPr>
            <c:txPr>
              <a:bodyPr rot="0" spcFirstLastPara="1" vertOverflow="ellipsis" vert="horz" wrap="square" anchor="ctr" anchorCtr="1"/>
              <a:lstStyle/>
              <a:p>
                <a:pPr algn="ct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Arkusz1!$F$2</c:f>
              <c:numCache>
                <c:formatCode>###0.0</c:formatCode>
                <c:ptCount val="1"/>
                <c:pt idx="0">
                  <c:v>2.7</c:v>
                </c:pt>
              </c:numCache>
            </c:numRef>
          </c:val>
          <c:extLst>
            <c:ext xmlns:c16="http://schemas.microsoft.com/office/drawing/2014/chart" uri="{C3380CC4-5D6E-409C-BE32-E72D297353CC}">
              <c16:uniqueId val="{00000000-AECB-4AEF-963B-EBBDD1261A08}"/>
            </c:ext>
          </c:extLst>
        </c:ser>
        <c:ser>
          <c:idx val="0"/>
          <c:order val="3"/>
          <c:tx>
            <c:strRef>
              <c:f>Arkusz1!$E$1</c:f>
              <c:strCache>
                <c:ptCount val="1"/>
                <c:pt idx="0">
                  <c:v>raczej nie</c:v>
                </c:pt>
              </c:strCache>
            </c:strRef>
          </c:tx>
          <c:spPr>
            <a:solidFill>
              <a:srgbClr val="CCC914"/>
            </a:solidFill>
            <a:ln>
              <a:noFill/>
            </a:ln>
            <a:effectLst/>
          </c:spPr>
          <c:invertIfNegative val="0"/>
          <c:dLbls>
            <c:spPr>
              <a:noFill/>
              <a:ln>
                <a:noFill/>
              </a:ln>
              <a:effectLst/>
            </c:spPr>
            <c:txPr>
              <a:bodyPr rot="0" spcFirstLastPara="1" vertOverflow="ellipsis" vert="horz" wrap="square" anchor="ctr" anchorCtr="1"/>
              <a:lstStyle/>
              <a:p>
                <a:pPr algn="ct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Arkusz1!$E$2</c:f>
              <c:numCache>
                <c:formatCode>###0.0</c:formatCode>
                <c:ptCount val="1"/>
                <c:pt idx="0">
                  <c:v>12.8</c:v>
                </c:pt>
              </c:numCache>
            </c:numRef>
          </c:val>
          <c:extLst>
            <c:ext xmlns:c16="http://schemas.microsoft.com/office/drawing/2014/chart" uri="{C3380CC4-5D6E-409C-BE32-E72D297353CC}">
              <c16:uniqueId val="{00000000-9623-4190-B84C-CE9DEE7D92CC}"/>
            </c:ext>
          </c:extLst>
        </c:ser>
        <c:ser>
          <c:idx val="1"/>
          <c:order val="4"/>
          <c:tx>
            <c:strRef>
              <c:f>Arkusz1!$D$1</c:f>
              <c:strCache>
                <c:ptCount val="1"/>
                <c:pt idx="0">
                  <c:v>ani tak, ani nie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lgn="ct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Arkusz1!$D$2</c:f>
              <c:numCache>
                <c:formatCode>###0.0</c:formatCode>
                <c:ptCount val="1"/>
                <c:pt idx="0">
                  <c:v>24.6</c:v>
                </c:pt>
              </c:numCache>
            </c:numRef>
          </c:val>
          <c:extLst>
            <c:ext xmlns:c16="http://schemas.microsoft.com/office/drawing/2014/chart" uri="{C3380CC4-5D6E-409C-BE32-E72D297353CC}">
              <c16:uniqueId val="{00000001-9623-4190-B84C-CE9DEE7D92CC}"/>
            </c:ext>
          </c:extLst>
        </c:ser>
        <c:ser>
          <c:idx val="2"/>
          <c:order val="5"/>
          <c:tx>
            <c:strRef>
              <c:f>Arkusz1!$C$1</c:f>
              <c:strCache>
                <c:ptCount val="1"/>
                <c:pt idx="0">
                  <c:v>raczej tak</c:v>
                </c:pt>
              </c:strCache>
            </c:strRef>
          </c:tx>
          <c:spPr>
            <a:solidFill>
              <a:srgbClr val="FFE175"/>
            </a:solidFill>
            <a:ln>
              <a:noFill/>
            </a:ln>
            <a:effectLst/>
          </c:spPr>
          <c:invertIfNegative val="0"/>
          <c:dLbls>
            <c:spPr>
              <a:noFill/>
              <a:ln>
                <a:noFill/>
              </a:ln>
              <a:effectLst/>
            </c:spPr>
            <c:txPr>
              <a:bodyPr rot="0" spcFirstLastPara="1" vertOverflow="ellipsis" vert="horz" wrap="square" anchor="ctr" anchorCtr="1"/>
              <a:lstStyle/>
              <a:p>
                <a:pPr algn="ct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Arkusz1!$C$2</c:f>
              <c:numCache>
                <c:formatCode>###0.0</c:formatCode>
                <c:ptCount val="1"/>
                <c:pt idx="0">
                  <c:v>40.6</c:v>
                </c:pt>
              </c:numCache>
            </c:numRef>
          </c:val>
          <c:extLst>
            <c:ext xmlns:c16="http://schemas.microsoft.com/office/drawing/2014/chart" uri="{C3380CC4-5D6E-409C-BE32-E72D297353CC}">
              <c16:uniqueId val="{00000002-9623-4190-B84C-CE9DEE7D92CC}"/>
            </c:ext>
          </c:extLst>
        </c:ser>
        <c:ser>
          <c:idx val="3"/>
          <c:order val="6"/>
          <c:tx>
            <c:strRef>
              <c:f>Arkusz1!$B$1</c:f>
              <c:strCache>
                <c:ptCount val="1"/>
                <c:pt idx="0">
                  <c:v>zdecydowanie tak</c:v>
                </c:pt>
              </c:strCache>
            </c:strRef>
          </c:tx>
          <c:spPr>
            <a:solidFill>
              <a:srgbClr val="FFCB06"/>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entury Gothic" panose="020B0502020202020204" pitchFamily="34" charset="0"/>
                    <a:ea typeface="+mn-ea"/>
                    <a:cs typeface="Cavolini" panose="03000502040302020204" pitchFamily="66"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Arkusz1!$B$2</c:f>
              <c:numCache>
                <c:formatCode>###0.0</c:formatCode>
                <c:ptCount val="1"/>
                <c:pt idx="0">
                  <c:v>17.399999999999999</c:v>
                </c:pt>
              </c:numCache>
            </c:numRef>
          </c:val>
          <c:extLst>
            <c:ext xmlns:c16="http://schemas.microsoft.com/office/drawing/2014/chart" uri="{C3380CC4-5D6E-409C-BE32-E72D297353CC}">
              <c16:uniqueId val="{00000003-9623-4190-B84C-CE9DEE7D92CC}"/>
            </c:ext>
          </c:extLst>
        </c:ser>
        <c:dLbls>
          <c:showLegendKey val="0"/>
          <c:showVal val="0"/>
          <c:showCatName val="0"/>
          <c:showSerName val="0"/>
          <c:showPercent val="0"/>
          <c:showBubbleSize val="0"/>
        </c:dLbls>
        <c:gapWidth val="93"/>
        <c:overlap val="100"/>
        <c:axId val="333807488"/>
        <c:axId val="333807880"/>
        <c:extLst>
          <c:ext xmlns:c15="http://schemas.microsoft.com/office/drawing/2012/chart" uri="{02D57815-91ED-43cb-92C2-25804820EDAC}">
            <c15:filteredBarSeries>
              <c15:ser>
                <c:idx val="4"/>
                <c:order val="0"/>
                <c:tx>
                  <c:strRef>
                    <c:extLst>
                      <c:ext uri="{02D57815-91ED-43cb-92C2-25804820EDAC}">
                        <c15:formulaRef>
                          <c15:sqref>Arkusz1!$A$1</c15:sqref>
                        </c15:formulaRef>
                      </c:ext>
                    </c:extLst>
                    <c:strCache>
                      <c:ptCount val="1"/>
                      <c:pt idx="0">
                        <c:v> </c:v>
                      </c:pt>
                    </c:strCache>
                  </c:strRef>
                </c:tx>
                <c:spPr>
                  <a:solidFill>
                    <a:schemeClr val="accent5"/>
                  </a:solidFill>
                  <a:ln>
                    <a:noFill/>
                  </a:ln>
                  <a:effectLst/>
                </c:spPr>
                <c:invertIfNegative val="0"/>
                <c:val>
                  <c:numRef>
                    <c:extLst>
                      <c:ext uri="{02D57815-91ED-43cb-92C2-25804820EDAC}">
                        <c15:formulaRef>
                          <c15:sqref>Arkusz1!$A$2</c15:sqref>
                        </c15:formulaRef>
                      </c:ext>
                    </c:extLst>
                    <c:numCache>
                      <c:formatCode>General</c:formatCode>
                      <c:ptCount val="1"/>
                    </c:numCache>
                  </c:numRef>
                </c:val>
                <c:extLst>
                  <c:ext xmlns:c16="http://schemas.microsoft.com/office/drawing/2014/chart" uri="{C3380CC4-5D6E-409C-BE32-E72D297353CC}">
                    <c16:uniqueId val="{00000004-9623-4190-B84C-CE9DEE7D92CC}"/>
                  </c:ext>
                </c:extLst>
              </c15:ser>
            </c15:filteredBarSeries>
          </c:ext>
        </c:extLst>
      </c:barChart>
      <c:catAx>
        <c:axId val="333807488"/>
        <c:scaling>
          <c:orientation val="maxMin"/>
        </c:scaling>
        <c:delete val="1"/>
        <c:axPos val="b"/>
        <c:numFmt formatCode="General" sourceLinked="1"/>
        <c:majorTickMark val="out"/>
        <c:minorTickMark val="none"/>
        <c:tickLblPos val="nextTo"/>
        <c:crossAx val="333807880"/>
        <c:crosses val="autoZero"/>
        <c:auto val="1"/>
        <c:lblAlgn val="ctr"/>
        <c:lblOffset val="100"/>
        <c:noMultiLvlLbl val="0"/>
      </c:catAx>
      <c:valAx>
        <c:axId val="333807880"/>
        <c:scaling>
          <c:orientation val="minMax"/>
        </c:scaling>
        <c:delete val="1"/>
        <c:axPos val="r"/>
        <c:numFmt formatCode="0%" sourceLinked="1"/>
        <c:majorTickMark val="none"/>
        <c:minorTickMark val="none"/>
        <c:tickLblPos val="nextTo"/>
        <c:crossAx val="33380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cs typeface="Cavolini" panose="03000502040302020204" pitchFamily="66" charset="0"/>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25057661524168"/>
          <c:y val="1.2294960628516904E-2"/>
          <c:w val="0.65497653402405531"/>
          <c:h val="0.94912597982824576"/>
        </c:manualLayout>
      </c:layout>
      <c:barChart>
        <c:barDir val="bar"/>
        <c:grouping val="percentStacked"/>
        <c:varyColors val="0"/>
        <c:ser>
          <c:idx val="0"/>
          <c:order val="0"/>
          <c:tx>
            <c:strRef>
              <c:f>Arkusz1!$B$1</c:f>
              <c:strCache>
                <c:ptCount val="1"/>
                <c:pt idx="0">
                  <c:v>zdecydownie tak</c:v>
                </c:pt>
              </c:strCache>
            </c:strRef>
          </c:tx>
          <c:spPr>
            <a:solidFill>
              <a:srgbClr val="FFCB06"/>
            </a:solidFill>
            <a:ln>
              <a:noFill/>
            </a:ln>
            <a:effectLst/>
          </c:spPr>
          <c:invertIfNegative val="0"/>
          <c:dLbls>
            <c:dLbl>
              <c:idx val="0"/>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A073-4556-9955-94593F216593}"/>
                </c:ext>
              </c:extLst>
            </c:dLbl>
            <c:dLbl>
              <c:idx val="3"/>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E-A073-4556-9955-94593F216593}"/>
                </c:ext>
              </c:extLst>
            </c:dLbl>
            <c:dLbl>
              <c:idx val="11"/>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D-A073-4556-9955-94593F21659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Arkusz1!$B$2:$B$14</c:f>
              <c:numCache>
                <c:formatCode>0.0</c:formatCode>
                <c:ptCount val="13"/>
                <c:pt idx="0">
                  <c:v>22.94455066921606</c:v>
                </c:pt>
                <c:pt idx="1">
                  <c:v>11.320754716981133</c:v>
                </c:pt>
                <c:pt idx="3">
                  <c:v>27.27272727272727</c:v>
                </c:pt>
                <c:pt idx="4">
                  <c:v>14.90066225165563</c:v>
                </c:pt>
                <c:pt idx="5">
                  <c:v>16.666666666666664</c:v>
                </c:pt>
                <c:pt idx="6">
                  <c:v>22.818791946308725</c:v>
                </c:pt>
                <c:pt idx="8">
                  <c:v>19.587628865979383</c:v>
                </c:pt>
                <c:pt idx="9">
                  <c:v>11.934156378600823</c:v>
                </c:pt>
                <c:pt idx="10">
                  <c:v>21.212121212121211</c:v>
                </c:pt>
                <c:pt idx="11">
                  <c:v>22.727272727272727</c:v>
                </c:pt>
                <c:pt idx="12">
                  <c:v>12.068965517241379</c:v>
                </c:pt>
              </c:numCache>
            </c:numRef>
          </c:val>
          <c:extLst>
            <c:ext xmlns:c16="http://schemas.microsoft.com/office/drawing/2014/chart" uri="{C3380CC4-5D6E-409C-BE32-E72D297353CC}">
              <c16:uniqueId val="{00000000-6223-45D5-82A6-9A08DF51FFE6}"/>
            </c:ext>
          </c:extLst>
        </c:ser>
        <c:ser>
          <c:idx val="1"/>
          <c:order val="1"/>
          <c:tx>
            <c:strRef>
              <c:f>Arkusz1!$C$1</c:f>
              <c:strCache>
                <c:ptCount val="1"/>
                <c:pt idx="0">
                  <c:v>raczej tak</c:v>
                </c:pt>
              </c:strCache>
            </c:strRef>
          </c:tx>
          <c:spPr>
            <a:solidFill>
              <a:srgbClr val="FFE175"/>
            </a:solidFill>
            <a:ln>
              <a:noFill/>
            </a:ln>
            <a:effectLst/>
          </c:spPr>
          <c:invertIfNegative val="0"/>
          <c:dLbls>
            <c:dLbl>
              <c:idx val="4"/>
              <c:spPr>
                <a:noFill/>
                <a:ln w="28575">
                  <a:solidFill>
                    <a:schemeClr val="bg1">
                      <a:lumMod val="65000"/>
                    </a:schemeClr>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F-A073-4556-9955-94593F216593}"/>
                </c:ext>
              </c:extLst>
            </c:dLbl>
            <c:dLbl>
              <c:idx val="9"/>
              <c:spPr>
                <a:noFill/>
                <a:ln w="28575">
                  <a:solidFill>
                    <a:schemeClr val="bg1">
                      <a:lumMod val="65000"/>
                    </a:schemeClr>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0-A073-4556-9955-94593F216593}"/>
                </c:ext>
              </c:extLst>
            </c:dLbl>
            <c:spPr>
              <a:noFill/>
              <a:ln>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Arkusz1!$C$2:$C$14</c:f>
              <c:numCache>
                <c:formatCode>0.0</c:formatCode>
                <c:ptCount val="13"/>
                <c:pt idx="0">
                  <c:v>39.196940726577438</c:v>
                </c:pt>
                <c:pt idx="1">
                  <c:v>42.138364779874216</c:v>
                </c:pt>
                <c:pt idx="3">
                  <c:v>24.242424242424242</c:v>
                </c:pt>
                <c:pt idx="4">
                  <c:v>46.688741721854306</c:v>
                </c:pt>
                <c:pt idx="5">
                  <c:v>38.953488372093027</c:v>
                </c:pt>
                <c:pt idx="6">
                  <c:v>37.583892617449663</c:v>
                </c:pt>
                <c:pt idx="8">
                  <c:v>38.917525773195877</c:v>
                </c:pt>
                <c:pt idx="9">
                  <c:v>54.732510288065839</c:v>
                </c:pt>
                <c:pt idx="10">
                  <c:v>29.696969696969699</c:v>
                </c:pt>
                <c:pt idx="11">
                  <c:v>32.954545454545453</c:v>
                </c:pt>
                <c:pt idx="12">
                  <c:v>37.931034482758619</c:v>
                </c:pt>
              </c:numCache>
            </c:numRef>
          </c:val>
          <c:extLst>
            <c:ext xmlns:c16="http://schemas.microsoft.com/office/drawing/2014/chart" uri="{C3380CC4-5D6E-409C-BE32-E72D297353CC}">
              <c16:uniqueId val="{00000001-6223-45D5-82A6-9A08DF51FFE6}"/>
            </c:ext>
          </c:extLst>
        </c:ser>
        <c:ser>
          <c:idx val="2"/>
          <c:order val="2"/>
          <c:tx>
            <c:strRef>
              <c:f>Arkusz1!$D$1</c:f>
              <c:strCache>
                <c:ptCount val="1"/>
                <c:pt idx="0">
                  <c:v>ani tak anie nie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Arkusz1!$D$2:$D$14</c:f>
              <c:numCache>
                <c:formatCode>0.0</c:formatCode>
                <c:ptCount val="13"/>
                <c:pt idx="0">
                  <c:v>19.885277246653921</c:v>
                </c:pt>
                <c:pt idx="1">
                  <c:v>29.769392033542978</c:v>
                </c:pt>
                <c:pt idx="3">
                  <c:v>21.212121212121211</c:v>
                </c:pt>
                <c:pt idx="4">
                  <c:v>24.172185430463578</c:v>
                </c:pt>
                <c:pt idx="5">
                  <c:v>25.775193798449614</c:v>
                </c:pt>
                <c:pt idx="6">
                  <c:v>22.14765100671141</c:v>
                </c:pt>
                <c:pt idx="8">
                  <c:v>24.484536082474225</c:v>
                </c:pt>
                <c:pt idx="9">
                  <c:v>18.930041152263374</c:v>
                </c:pt>
                <c:pt idx="10">
                  <c:v>30.909090909090907</c:v>
                </c:pt>
                <c:pt idx="11">
                  <c:v>25</c:v>
                </c:pt>
                <c:pt idx="12">
                  <c:v>27.586206896551722</c:v>
                </c:pt>
              </c:numCache>
            </c:numRef>
          </c:val>
          <c:extLst>
            <c:ext xmlns:c16="http://schemas.microsoft.com/office/drawing/2014/chart" uri="{C3380CC4-5D6E-409C-BE32-E72D297353CC}">
              <c16:uniqueId val="{00000002-6223-45D5-82A6-9A08DF51FFE6}"/>
            </c:ext>
          </c:extLst>
        </c:ser>
        <c:ser>
          <c:idx val="3"/>
          <c:order val="3"/>
          <c:tx>
            <c:strRef>
              <c:f>Arkusz1!$E$1</c:f>
              <c:strCache>
                <c:ptCount val="1"/>
                <c:pt idx="0">
                  <c:v>raczej nie</c:v>
                </c:pt>
              </c:strCache>
            </c:strRef>
          </c:tx>
          <c:spPr>
            <a:solidFill>
              <a:srgbClr val="CCC914"/>
            </a:solidFill>
            <a:ln>
              <a:noFill/>
            </a:ln>
            <a:effectLst/>
          </c:spPr>
          <c:invertIfNegative val="0"/>
          <c:dLbls>
            <c:dLbl>
              <c:idx val="0"/>
              <c:layout>
                <c:manualLayout>
                  <c:x val="-1.36292826532930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73-4556-9955-94593F216593}"/>
                </c:ext>
              </c:extLst>
            </c:dLbl>
            <c:dLbl>
              <c:idx val="1"/>
              <c:layout>
                <c:manualLayout>
                  <c:x val="-1.0903318805448108E-2"/>
                  <c:y val="2.1036019765061155E-7"/>
                </c:manualLayout>
              </c:layout>
              <c:showLegendKey val="0"/>
              <c:showVal val="1"/>
              <c:showCatName val="0"/>
              <c:showSerName val="0"/>
              <c:showPercent val="0"/>
              <c:showBubbleSize val="0"/>
              <c:extLst>
                <c:ext xmlns:c15="http://schemas.microsoft.com/office/drawing/2012/chart" uri="{CE6537A1-D6FC-4f65-9D91-7224C49458BB}">
                  <c15:layout>
                    <c:manualLayout>
                      <c:w val="6.9209497313421547E-2"/>
                      <c:h val="4.0754974335004086E-2"/>
                    </c:manualLayout>
                  </c15:layout>
                </c:ext>
                <c:ext xmlns:c16="http://schemas.microsoft.com/office/drawing/2014/chart" uri="{C3380CC4-5D6E-409C-BE32-E72D297353CC}">
                  <c16:uniqueId val="{00000003-A073-4556-9955-94593F216593}"/>
                </c:ext>
              </c:extLst>
            </c:dLbl>
            <c:dLbl>
              <c:idx val="4"/>
              <c:layout>
                <c:manualLayout>
                  <c:x val="-2.453270877592739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73-4556-9955-94593F216593}"/>
                </c:ext>
              </c:extLst>
            </c:dLbl>
            <c:dLbl>
              <c:idx val="5"/>
              <c:layout>
                <c:manualLayout>
                  <c:x val="-1.6355139183951432E-2"/>
                  <c:y val="2.67178487051593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073-4556-9955-94593F216593}"/>
                </c:ext>
              </c:extLst>
            </c:dLbl>
            <c:dLbl>
              <c:idx val="6"/>
              <c:layout>
                <c:manualLayout>
                  <c:x val="-1.9080995714610118E-2"/>
                  <c:y val="9.79566004419960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073-4556-9955-94593F216593}"/>
                </c:ext>
              </c:extLst>
            </c:dLbl>
            <c:dLbl>
              <c:idx val="8"/>
              <c:layout>
                <c:manualLayout>
                  <c:x val="-2.9984421837244472E-2"/>
                  <c:y val="9.79566004419960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073-4556-9955-94593F216593}"/>
                </c:ext>
              </c:extLst>
            </c:dLbl>
            <c:dLbl>
              <c:idx val="9"/>
              <c:layout>
                <c:manualLayout>
                  <c:x val="-1.90809957146102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073-4556-9955-94593F216593}"/>
                </c:ext>
              </c:extLst>
            </c:dLbl>
            <c:dLbl>
              <c:idx val="10"/>
              <c:layout>
                <c:manualLayout>
                  <c:x val="-2.18068522452689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073-4556-9955-94593F216593}"/>
                </c:ext>
              </c:extLst>
            </c:dLbl>
            <c:dLbl>
              <c:idx val="11"/>
              <c:layout>
                <c:manualLayout>
                  <c:x val="-2.18068522452688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073-4556-9955-94593F216593}"/>
                </c:ext>
              </c:extLst>
            </c:dLbl>
            <c:spPr>
              <a:noFill/>
              <a:ln>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Arkusz1!$E$2:$E$14</c:f>
              <c:numCache>
                <c:formatCode>0.0</c:formatCode>
                <c:ptCount val="13"/>
                <c:pt idx="0">
                  <c:v>14.340344168260039</c:v>
                </c:pt>
                <c:pt idx="1">
                  <c:v>11.111111111111111</c:v>
                </c:pt>
                <c:pt idx="3">
                  <c:v>15.151515151515152</c:v>
                </c:pt>
                <c:pt idx="4">
                  <c:v>10.927152317880795</c:v>
                </c:pt>
                <c:pt idx="5">
                  <c:v>13.953488372093023</c:v>
                </c:pt>
                <c:pt idx="6">
                  <c:v>12.080536912751679</c:v>
                </c:pt>
                <c:pt idx="8">
                  <c:v>12.11340206185567</c:v>
                </c:pt>
                <c:pt idx="9">
                  <c:v>10.699588477366255</c:v>
                </c:pt>
                <c:pt idx="10">
                  <c:v>14.545454545454545</c:v>
                </c:pt>
                <c:pt idx="11">
                  <c:v>14.772727272727273</c:v>
                </c:pt>
                <c:pt idx="12">
                  <c:v>15.517241379310345</c:v>
                </c:pt>
              </c:numCache>
            </c:numRef>
          </c:val>
          <c:extLst>
            <c:ext xmlns:c16="http://schemas.microsoft.com/office/drawing/2014/chart" uri="{C3380CC4-5D6E-409C-BE32-E72D297353CC}">
              <c16:uniqueId val="{00000003-6223-45D5-82A6-9A08DF51FFE6}"/>
            </c:ext>
          </c:extLst>
        </c:ser>
        <c:ser>
          <c:idx val="4"/>
          <c:order val="4"/>
          <c:tx>
            <c:strRef>
              <c:f>Arkusz1!$F$1</c:f>
              <c:strCache>
                <c:ptCount val="1"/>
                <c:pt idx="0">
                  <c:v>zdecydowanie nie</c:v>
                </c:pt>
              </c:strCache>
            </c:strRef>
          </c:tx>
          <c:spPr>
            <a:solidFill>
              <a:srgbClr val="7C7D47"/>
            </a:solidFill>
            <a:ln>
              <a:noFill/>
            </a:ln>
            <a:effectLst/>
          </c:spPr>
          <c:invertIfNegative val="0"/>
          <c:dLbls>
            <c:dLbl>
              <c:idx val="0"/>
              <c:layout>
                <c:manualLayout>
                  <c:x val="-8.17756959197586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73-4556-9955-94593F216593}"/>
                </c:ext>
              </c:extLst>
            </c:dLbl>
            <c:dLbl>
              <c:idx val="4"/>
              <c:layout>
                <c:manualLayout>
                  <c:x val="-8.177569591975764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073-4556-9955-94593F216593}"/>
                </c:ext>
              </c:extLst>
            </c:dLbl>
            <c:dLbl>
              <c:idx val="5"/>
              <c:layout>
                <c:manualLayout>
                  <c:x val="-1.3629282653292841E-2"/>
                  <c:y val="2.67178487051593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073-4556-9955-94593F216593}"/>
                </c:ext>
              </c:extLst>
            </c:dLbl>
            <c:dLbl>
              <c:idx val="6"/>
              <c:layout>
                <c:manualLayout>
                  <c:x val="-8.1775695919759656E-3"/>
                  <c:y val="9.7956600441996067E-17"/>
                </c:manualLayout>
              </c:layout>
              <c:spPr>
                <a:noFill/>
                <a:ln w="28575">
                  <a:solidFill>
                    <a:schemeClr val="bg1">
                      <a:lumMod val="65000"/>
                    </a:schemeClr>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073-4556-9955-94593F216593}"/>
                </c:ext>
              </c:extLst>
            </c:dLbl>
            <c:dLbl>
              <c:idx val="8"/>
              <c:layout>
                <c:manualLayout>
                  <c:x val="-1.0903426122634454E-2"/>
                  <c:y val="-2.67073306952762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073-4556-9955-94593F216593}"/>
                </c:ext>
              </c:extLst>
            </c:dLbl>
            <c:dLbl>
              <c:idx val="9"/>
              <c:layout>
                <c:manualLayout>
                  <c:x val="-8.17756959197586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073-4556-9955-94593F216593}"/>
                </c:ext>
              </c:extLst>
            </c:dLbl>
            <c:dLbl>
              <c:idx val="10"/>
              <c:layout>
                <c:manualLayout>
                  <c:x val="-1.90809957146102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073-4556-9955-94593F216593}"/>
                </c:ext>
              </c:extLst>
            </c:dLbl>
            <c:dLbl>
              <c:idx val="11"/>
              <c:layout>
                <c:manualLayout>
                  <c:x val="-1.36292826532929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073-4556-9955-94593F216593}"/>
                </c:ext>
              </c:extLst>
            </c:dLbl>
            <c:dLbl>
              <c:idx val="12"/>
              <c:spPr>
                <a:noFill/>
                <a:ln w="28575">
                  <a:solidFill>
                    <a:schemeClr val="bg1">
                      <a:lumMod val="65000"/>
                    </a:schemeClr>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21-A073-4556-9955-94593F216593}"/>
                </c:ext>
              </c:extLst>
            </c:dLbl>
            <c:spPr>
              <a:noFill/>
              <a:ln>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Arkusz1!$F$2:$F$14</c:f>
              <c:numCache>
                <c:formatCode>0.0</c:formatCode>
                <c:ptCount val="13"/>
                <c:pt idx="0">
                  <c:v>1.9120458891013385</c:v>
                </c:pt>
                <c:pt idx="1">
                  <c:v>3.5639412997903559</c:v>
                </c:pt>
                <c:pt idx="3">
                  <c:v>3.0303030303030303</c:v>
                </c:pt>
                <c:pt idx="4">
                  <c:v>1.9867549668874174</c:v>
                </c:pt>
                <c:pt idx="5">
                  <c:v>2.5193798449612403</c:v>
                </c:pt>
                <c:pt idx="6">
                  <c:v>4.6979865771812079</c:v>
                </c:pt>
                <c:pt idx="8">
                  <c:v>2.3195876288659796</c:v>
                </c:pt>
                <c:pt idx="9">
                  <c:v>1.6460905349794239</c:v>
                </c:pt>
                <c:pt idx="10">
                  <c:v>3.0303030303030303</c:v>
                </c:pt>
                <c:pt idx="11">
                  <c:v>2.2727272727272729</c:v>
                </c:pt>
                <c:pt idx="12">
                  <c:v>6.0344827586206895</c:v>
                </c:pt>
              </c:numCache>
            </c:numRef>
          </c:val>
          <c:extLst>
            <c:ext xmlns:c16="http://schemas.microsoft.com/office/drawing/2014/chart" uri="{C3380CC4-5D6E-409C-BE32-E72D297353CC}">
              <c16:uniqueId val="{00000004-6223-45D5-82A6-9A08DF51FFE6}"/>
            </c:ext>
          </c:extLst>
        </c:ser>
        <c:ser>
          <c:idx val="5"/>
          <c:order val="5"/>
          <c:tx>
            <c:strRef>
              <c:f>Arkusz1!$G$1</c:f>
              <c:strCache>
                <c:ptCount val="1"/>
                <c:pt idx="0">
                  <c:v>trudno powiedzieć</c:v>
                </c:pt>
              </c:strCache>
            </c:strRef>
          </c:tx>
          <c:spPr>
            <a:solidFill>
              <a:srgbClr val="A6A6A6"/>
            </a:solidFill>
            <a:ln>
              <a:noFill/>
            </a:ln>
            <a:effectLst/>
          </c:spPr>
          <c:invertIfNegative val="0"/>
          <c:dLbls>
            <c:dLbl>
              <c:idx val="0"/>
              <c:layout>
                <c:manualLayout>
                  <c:x val="2.18068522452685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73-4556-9955-94593F216593}"/>
                </c:ext>
              </c:extLst>
            </c:dLbl>
            <c:dLbl>
              <c:idx val="1"/>
              <c:layout>
                <c:manualLayout>
                  <c:x val="2.18068522452685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73-4556-9955-94593F216593}"/>
                </c:ext>
              </c:extLst>
            </c:dLbl>
            <c:dLbl>
              <c:idx val="3"/>
              <c:layout>
                <c:manualLayout>
                  <c:x val="2.7258565306585884E-2"/>
                  <c:y val="4.8978300220998034E-17"/>
                </c:manualLayout>
              </c:layout>
              <c:spPr>
                <a:noFill/>
                <a:ln w="28575">
                  <a:solidFill>
                    <a:schemeClr val="bg1">
                      <a:lumMod val="50000"/>
                    </a:schemeClr>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73-4556-9955-94593F216593}"/>
                </c:ext>
              </c:extLst>
            </c:dLbl>
            <c:dLbl>
              <c:idx val="4"/>
              <c:layout>
                <c:manualLayout>
                  <c:x val="2.18068522452687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73-4556-9955-94593F216593}"/>
                </c:ext>
              </c:extLst>
            </c:dLbl>
            <c:dLbl>
              <c:idx val="5"/>
              <c:layout>
                <c:manualLayout>
                  <c:x val="2.4532708775927295E-2"/>
                  <c:y val="2.67199523071364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073-4556-9955-94593F216593}"/>
                </c:ext>
              </c:extLst>
            </c:dLbl>
            <c:dLbl>
              <c:idx val="6"/>
              <c:layout>
                <c:manualLayout>
                  <c:x val="1.9080995714610118E-2"/>
                  <c:y val="2.103601976628561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073-4556-9955-94593F216593}"/>
                </c:ext>
              </c:extLst>
            </c:dLbl>
            <c:dLbl>
              <c:idx val="8"/>
              <c:layout>
                <c:manualLayout>
                  <c:x val="2.4532708775927097E-2"/>
                  <c:y val="9.795660044199606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073-4556-9955-94593F216593}"/>
                </c:ext>
              </c:extLst>
            </c:dLbl>
            <c:dLbl>
              <c:idx val="9"/>
              <c:layout>
                <c:manualLayout>
                  <c:x val="2.180685224526870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073-4556-9955-94593F216593}"/>
                </c:ext>
              </c:extLst>
            </c:dLbl>
            <c:dLbl>
              <c:idx val="10"/>
              <c:layout>
                <c:manualLayout>
                  <c:x val="1.90809957146101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073-4556-9955-94593F216593}"/>
                </c:ext>
              </c:extLst>
            </c:dLbl>
            <c:dLbl>
              <c:idx val="11"/>
              <c:layout>
                <c:manualLayout>
                  <c:x val="2.45327087759272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073-4556-9955-94593F216593}"/>
                </c:ext>
              </c:extLst>
            </c:dLbl>
            <c:dLbl>
              <c:idx val="12"/>
              <c:layout>
                <c:manualLayout>
                  <c:x val="1.90809957146101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073-4556-9955-94593F216593}"/>
                </c:ext>
              </c:extLst>
            </c:dLbl>
            <c:spPr>
              <a:noFill/>
              <a:ln>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podstawowe</c:v>
                </c:pt>
                <c:pt idx="4">
                  <c:v>zawodowe</c:v>
                </c:pt>
                <c:pt idx="5">
                  <c:v>średnie</c:v>
                </c:pt>
                <c:pt idx="6">
                  <c:v>wyższe</c:v>
                </c:pt>
                <c:pt idx="8">
                  <c:v>wieś</c:v>
                </c:pt>
                <c:pt idx="9">
                  <c:v>miasto do 50 tys.</c:v>
                </c:pt>
                <c:pt idx="10">
                  <c:v>miasto 50-200 tys.</c:v>
                </c:pt>
                <c:pt idx="11">
                  <c:v>miasto 200-500 tys.</c:v>
                </c:pt>
                <c:pt idx="12">
                  <c:v>miasto pow.500 tys.</c:v>
                </c:pt>
              </c:strCache>
            </c:strRef>
          </c:cat>
          <c:val>
            <c:numRef>
              <c:f>Arkusz1!$G$2:$G$14</c:f>
              <c:numCache>
                <c:formatCode>0.0</c:formatCode>
                <c:ptCount val="13"/>
                <c:pt idx="0">
                  <c:v>1.7208413001912046</c:v>
                </c:pt>
                <c:pt idx="1">
                  <c:v>2.0964360587002098</c:v>
                </c:pt>
                <c:pt idx="3">
                  <c:v>9.0909090909090917</c:v>
                </c:pt>
                <c:pt idx="4">
                  <c:v>1.3245033112582782</c:v>
                </c:pt>
                <c:pt idx="5">
                  <c:v>2.1317829457364339</c:v>
                </c:pt>
                <c:pt idx="6">
                  <c:v>0.67114093959731547</c:v>
                </c:pt>
                <c:pt idx="8">
                  <c:v>2.5773195876288657</c:v>
                </c:pt>
                <c:pt idx="9">
                  <c:v>2.0576131687242798</c:v>
                </c:pt>
                <c:pt idx="10">
                  <c:v>0.60606060606060608</c:v>
                </c:pt>
                <c:pt idx="11">
                  <c:v>2.2727272727272729</c:v>
                </c:pt>
                <c:pt idx="12">
                  <c:v>0.86206896551724133</c:v>
                </c:pt>
              </c:numCache>
            </c:numRef>
          </c:val>
          <c:extLst>
            <c:ext xmlns:c16="http://schemas.microsoft.com/office/drawing/2014/chart" uri="{C3380CC4-5D6E-409C-BE32-E72D297353CC}">
              <c16:uniqueId val="{00000000-6DFF-4DAB-B55D-C83DF08DEC91}"/>
            </c:ext>
          </c:extLst>
        </c:ser>
        <c:dLbls>
          <c:showLegendKey val="0"/>
          <c:showVal val="0"/>
          <c:showCatName val="0"/>
          <c:showSerName val="0"/>
          <c:showPercent val="0"/>
          <c:showBubbleSize val="0"/>
        </c:dLbls>
        <c:gapWidth val="60"/>
        <c:overlap val="100"/>
        <c:axId val="345807808"/>
        <c:axId val="345808200"/>
      </c:barChart>
      <c:catAx>
        <c:axId val="34580780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5808200"/>
        <c:crosses val="autoZero"/>
        <c:auto val="1"/>
        <c:lblAlgn val="ctr"/>
        <c:lblOffset val="100"/>
        <c:noMultiLvlLbl val="0"/>
      </c:catAx>
      <c:valAx>
        <c:axId val="345808200"/>
        <c:scaling>
          <c:orientation val="minMax"/>
        </c:scaling>
        <c:delete val="1"/>
        <c:axPos val="t"/>
        <c:numFmt formatCode="0%" sourceLinked="1"/>
        <c:majorTickMark val="out"/>
        <c:minorTickMark val="none"/>
        <c:tickLblPos val="nextTo"/>
        <c:crossAx val="3458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n-lt"/>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69826387263522E-2"/>
          <c:y val="1.4392592879910376E-2"/>
          <c:w val="0.72205636523938521"/>
          <c:h val="0.6083628018163167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C000"/>
              </a:solidFill>
              <a:ln w="19050">
                <a:solidFill>
                  <a:schemeClr val="bg1"/>
                </a:solidFill>
              </a:ln>
              <a:effectLst/>
            </c:spPr>
            <c:extLst>
              <c:ext xmlns:c16="http://schemas.microsoft.com/office/drawing/2014/chart" uri="{C3380CC4-5D6E-409C-BE32-E72D297353CC}">
                <c16:uniqueId val="{00000001-E8EC-44E7-B8B2-49E50BE696FF}"/>
              </c:ext>
            </c:extLst>
          </c:dPt>
          <c:dPt>
            <c:idx val="1"/>
            <c:bubble3D val="0"/>
            <c:spPr>
              <a:solidFill>
                <a:srgbClr val="FFE175"/>
              </a:solidFill>
              <a:ln w="19050">
                <a:solidFill>
                  <a:schemeClr val="bg1"/>
                </a:solidFill>
              </a:ln>
              <a:effectLst/>
            </c:spPr>
            <c:extLst>
              <c:ext xmlns:c16="http://schemas.microsoft.com/office/drawing/2014/chart" uri="{C3380CC4-5D6E-409C-BE32-E72D297353CC}">
                <c16:uniqueId val="{00000003-E8EC-44E7-B8B2-49E50BE696FF}"/>
              </c:ext>
            </c:extLst>
          </c:dPt>
          <c:dPt>
            <c:idx val="2"/>
            <c:bubble3D val="0"/>
            <c:spPr>
              <a:solidFill>
                <a:srgbClr val="CCC914"/>
              </a:solidFill>
              <a:ln w="19050">
                <a:solidFill>
                  <a:schemeClr val="bg1"/>
                </a:solidFill>
              </a:ln>
              <a:effectLst/>
            </c:spPr>
            <c:extLst>
              <c:ext xmlns:c16="http://schemas.microsoft.com/office/drawing/2014/chart" uri="{C3380CC4-5D6E-409C-BE32-E72D297353CC}">
                <c16:uniqueId val="{00000005-E8EC-44E7-B8B2-49E50BE696FF}"/>
              </c:ext>
            </c:extLst>
          </c:dPt>
          <c:dPt>
            <c:idx val="3"/>
            <c:bubble3D val="0"/>
            <c:spPr>
              <a:solidFill>
                <a:srgbClr val="99983D"/>
              </a:solidFill>
              <a:ln w="19050">
                <a:solidFill>
                  <a:schemeClr val="bg1"/>
                </a:solidFill>
              </a:ln>
              <a:effectLst/>
            </c:spPr>
            <c:extLst>
              <c:ext xmlns:c16="http://schemas.microsoft.com/office/drawing/2014/chart" uri="{C3380CC4-5D6E-409C-BE32-E72D297353CC}">
                <c16:uniqueId val="{00000007-E8EC-44E7-B8B2-49E50BE696FF}"/>
              </c:ext>
            </c:extLst>
          </c:dPt>
          <c:dPt>
            <c:idx val="4"/>
            <c:bubble3D val="0"/>
            <c:spPr>
              <a:solidFill>
                <a:srgbClr val="D9D9D9"/>
              </a:solidFill>
              <a:ln w="19050">
                <a:solidFill>
                  <a:schemeClr val="bg1"/>
                </a:solidFill>
              </a:ln>
              <a:effectLst/>
            </c:spPr>
            <c:extLst>
              <c:ext xmlns:c16="http://schemas.microsoft.com/office/drawing/2014/chart" uri="{C3380CC4-5D6E-409C-BE32-E72D297353CC}">
                <c16:uniqueId val="{00000008-9FE0-46E1-B874-D1DAE4D9483F}"/>
              </c:ext>
            </c:extLst>
          </c:dPt>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zdecydowanie tak</c:v>
                </c:pt>
                <c:pt idx="1">
                  <c:v>raczej tak</c:v>
                </c:pt>
                <c:pt idx="2">
                  <c:v>raczej nie</c:v>
                </c:pt>
                <c:pt idx="3">
                  <c:v>zdecydowanie nie</c:v>
                </c:pt>
                <c:pt idx="4">
                  <c:v>nie wiem, trudno powiedzieć</c:v>
                </c:pt>
              </c:strCache>
            </c:strRef>
          </c:cat>
          <c:val>
            <c:numRef>
              <c:f>Arkusz1!$B$2:$B$6</c:f>
              <c:numCache>
                <c:formatCode>General</c:formatCode>
                <c:ptCount val="5"/>
                <c:pt idx="0">
                  <c:v>15.2</c:v>
                </c:pt>
                <c:pt idx="1">
                  <c:v>37.5</c:v>
                </c:pt>
                <c:pt idx="2">
                  <c:v>36.5</c:v>
                </c:pt>
                <c:pt idx="3">
                  <c:v>5.3</c:v>
                </c:pt>
                <c:pt idx="4">
                  <c:v>5.5</c:v>
                </c:pt>
              </c:numCache>
            </c:numRef>
          </c:val>
          <c:extLst>
            <c:ext xmlns:c16="http://schemas.microsoft.com/office/drawing/2014/chart" uri="{C3380CC4-5D6E-409C-BE32-E72D297353CC}">
              <c16:uniqueId val="{00000006-E8EC-44E7-B8B2-49E50BE696FF}"/>
            </c:ext>
          </c:extLst>
        </c:ser>
        <c:dLbls>
          <c:showLegendKey val="0"/>
          <c:showVal val="1"/>
          <c:showCatName val="0"/>
          <c:showSerName val="0"/>
          <c:showPercent val="0"/>
          <c:showBubbleSize val="0"/>
          <c:showLeaderLines val="1"/>
        </c:dLbls>
        <c:firstSliceAng val="20"/>
        <c:holeSize val="55"/>
      </c:doughnutChart>
      <c:spPr>
        <a:noFill/>
        <a:ln>
          <a:noFill/>
        </a:ln>
        <a:effectLst/>
      </c:spPr>
    </c:plotArea>
    <c:legend>
      <c:legendPos val="b"/>
      <c:layout>
        <c:manualLayout>
          <c:xMode val="edge"/>
          <c:yMode val="edge"/>
          <c:x val="6.4450299838561875E-2"/>
          <c:y val="0.70748511962481997"/>
          <c:w val="0.91153881140779414"/>
          <c:h val="0.2925148564394078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25057661524168"/>
          <c:y val="1.2294960628516904E-2"/>
          <c:w val="0.65497653402405531"/>
          <c:h val="0.94912597982824576"/>
        </c:manualLayout>
      </c:layout>
      <c:barChart>
        <c:barDir val="bar"/>
        <c:grouping val="percentStacked"/>
        <c:varyColors val="0"/>
        <c:ser>
          <c:idx val="0"/>
          <c:order val="0"/>
          <c:tx>
            <c:strRef>
              <c:f>Arkusz1!$B$1</c:f>
              <c:strCache>
                <c:ptCount val="1"/>
                <c:pt idx="0">
                  <c:v>zdecydownie tak</c:v>
                </c:pt>
              </c:strCache>
            </c:strRef>
          </c:tx>
          <c:spPr>
            <a:solidFill>
              <a:srgbClr val="FFCB06"/>
            </a:solidFill>
            <a:ln>
              <a:noFill/>
            </a:ln>
            <a:effectLst/>
          </c:spPr>
          <c:invertIfNegative val="0"/>
          <c:dLbls>
            <c:dLbl>
              <c:idx val="0"/>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CEA7-4824-BCAF-4D502E924EB2}"/>
                </c:ext>
              </c:extLst>
            </c:dLbl>
            <c:dLbl>
              <c:idx val="6"/>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0-11D3-4B41-A022-16B21BCC6098}"/>
                </c:ext>
              </c:extLst>
            </c:dLbl>
            <c:dLbl>
              <c:idx val="8"/>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C-CEA7-4824-BCAF-4D502E924EB2}"/>
                </c:ext>
              </c:extLst>
            </c:dLbl>
            <c:dLbl>
              <c:idx val="9"/>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D-CEA7-4824-BCAF-4D502E924EB2}"/>
                </c:ext>
              </c:extLst>
            </c:dLbl>
            <c:dLbl>
              <c:idx val="14"/>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1-11D3-4B41-A022-16B21BCC6098}"/>
                </c:ext>
              </c:extLst>
            </c:dLbl>
            <c:dLbl>
              <c:idx val="15"/>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F-CEA7-4824-BCAF-4D502E924EB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lata</c:v>
                </c:pt>
                <c:pt idx="2">
                  <c:v>35-44 lata</c:v>
                </c:pt>
                <c:pt idx="3">
                  <c:v>45-59 lat</c:v>
                </c:pt>
                <c:pt idx="4">
                  <c:v>60 +</c:v>
                </c:pt>
                <c:pt idx="6">
                  <c:v>podstawowe</c:v>
                </c:pt>
                <c:pt idx="7">
                  <c:v>zawodowe</c:v>
                </c:pt>
                <c:pt idx="8">
                  <c:v>średnie</c:v>
                </c:pt>
                <c:pt idx="9">
                  <c:v>wyższe</c:v>
                </c:pt>
                <c:pt idx="11">
                  <c:v>wieś</c:v>
                </c:pt>
                <c:pt idx="12">
                  <c:v>miasto do 50 tys.</c:v>
                </c:pt>
                <c:pt idx="13">
                  <c:v>miasto 50-200 tys.</c:v>
                </c:pt>
                <c:pt idx="14">
                  <c:v>miasto 200-500 tys.</c:v>
                </c:pt>
                <c:pt idx="15">
                  <c:v>miasto pow.500 tys.</c:v>
                </c:pt>
              </c:strCache>
            </c:strRef>
          </c:cat>
          <c:val>
            <c:numRef>
              <c:f>Arkusz1!$B$2:$B$17</c:f>
              <c:numCache>
                <c:formatCode>0.0</c:formatCode>
                <c:ptCount val="16"/>
                <c:pt idx="0">
                  <c:v>25.203252032520325</c:v>
                </c:pt>
                <c:pt idx="1">
                  <c:v>12.941176470588237</c:v>
                </c:pt>
                <c:pt idx="2">
                  <c:v>15.217391304347828</c:v>
                </c:pt>
                <c:pt idx="3">
                  <c:v>16.521739130434781</c:v>
                </c:pt>
                <c:pt idx="4">
                  <c:v>11.262798634812286</c:v>
                </c:pt>
                <c:pt idx="6">
                  <c:v>12.121212121212121</c:v>
                </c:pt>
                <c:pt idx="7">
                  <c:v>9.2715231788079464</c:v>
                </c:pt>
                <c:pt idx="8">
                  <c:v>17.054263565891471</c:v>
                </c:pt>
                <c:pt idx="9">
                  <c:v>21.476510067114095</c:v>
                </c:pt>
                <c:pt idx="11">
                  <c:v>12.11340206185567</c:v>
                </c:pt>
                <c:pt idx="12">
                  <c:v>8.2304526748971192</c:v>
                </c:pt>
                <c:pt idx="13">
                  <c:v>16.363636363636363</c:v>
                </c:pt>
                <c:pt idx="14">
                  <c:v>22.727272727272727</c:v>
                </c:pt>
                <c:pt idx="15">
                  <c:v>32.758620689655174</c:v>
                </c:pt>
              </c:numCache>
            </c:numRef>
          </c:val>
          <c:extLst>
            <c:ext xmlns:c16="http://schemas.microsoft.com/office/drawing/2014/chart" uri="{C3380CC4-5D6E-409C-BE32-E72D297353CC}">
              <c16:uniqueId val="{00000003-CEA7-4824-BCAF-4D502E924EB2}"/>
            </c:ext>
          </c:extLst>
        </c:ser>
        <c:ser>
          <c:idx val="1"/>
          <c:order val="1"/>
          <c:tx>
            <c:strRef>
              <c:f>Arkusz1!$C$1</c:f>
              <c:strCache>
                <c:ptCount val="1"/>
                <c:pt idx="0">
                  <c:v>raczej tak</c:v>
                </c:pt>
              </c:strCache>
            </c:strRef>
          </c:tx>
          <c:spPr>
            <a:solidFill>
              <a:srgbClr val="FFE175"/>
            </a:solidFill>
            <a:ln>
              <a:noFill/>
            </a:ln>
            <a:effectLst/>
          </c:spPr>
          <c:invertIfNegative val="0"/>
          <c:dLbls>
            <c:dLbl>
              <c:idx val="1"/>
              <c:spPr>
                <a:noFill/>
                <a:ln w="28575">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8-CEA7-4824-BCAF-4D502E924EB2}"/>
                </c:ext>
              </c:extLst>
            </c:dLbl>
            <c:dLbl>
              <c:idx val="7"/>
              <c:spPr>
                <a:noFill/>
                <a:ln w="28575">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2-11D3-4B41-A022-16B21BCC6098}"/>
                </c:ext>
              </c:extLst>
            </c:dLbl>
            <c:dLbl>
              <c:idx val="8"/>
              <c:spPr>
                <a:noFill/>
                <a:ln w="28575">
                  <a:solidFill>
                    <a:srgbClr val="C8C8C8"/>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B-CEA7-4824-BCAF-4D502E924EB2}"/>
                </c:ext>
              </c:extLst>
            </c:dLbl>
            <c:dLbl>
              <c:idx val="12"/>
              <c:spPr>
                <a:noFill/>
                <a:ln w="28575">
                  <a:solidFill>
                    <a:srgbClr val="C8C8C8"/>
                  </a:solidFill>
                </a:ln>
                <a:effectLst/>
              </c:spPr>
              <c:txPr>
                <a:bodyPr rot="0" spcFirstLastPara="1" vertOverflow="ellipsis" vert="horz" wrap="square" anchor="ctr" anchorCtr="0"/>
                <a:lstStyle/>
                <a:p>
                  <a:pPr algn="ctr">
                    <a:defRPr lang="pl-PL"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3-11D3-4B41-A022-16B21BCC6098}"/>
                </c:ext>
              </c:extLst>
            </c:dLbl>
            <c:spPr>
              <a:noFill/>
              <a:ln>
                <a:noFill/>
              </a:ln>
              <a:effectLst/>
            </c:spPr>
            <c:txPr>
              <a:bodyPr rot="0" spcFirstLastPara="1" vertOverflow="ellipsis" vert="horz" wrap="square" anchor="ctr" anchorCtr="0"/>
              <a:lstStyle/>
              <a:p>
                <a:pPr algn="ctr">
                  <a:defRPr lang="pl-PL"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lata</c:v>
                </c:pt>
                <c:pt idx="2">
                  <c:v>35-44 lata</c:v>
                </c:pt>
                <c:pt idx="3">
                  <c:v>45-59 lat</c:v>
                </c:pt>
                <c:pt idx="4">
                  <c:v>60 +</c:v>
                </c:pt>
                <c:pt idx="6">
                  <c:v>podstawowe</c:v>
                </c:pt>
                <c:pt idx="7">
                  <c:v>zawodowe</c:v>
                </c:pt>
                <c:pt idx="8">
                  <c:v>średnie</c:v>
                </c:pt>
                <c:pt idx="9">
                  <c:v>wyższe</c:v>
                </c:pt>
                <c:pt idx="11">
                  <c:v>wieś</c:v>
                </c:pt>
                <c:pt idx="12">
                  <c:v>miasto do 50 tys.</c:v>
                </c:pt>
                <c:pt idx="13">
                  <c:v>miasto 50-200 tys.</c:v>
                </c:pt>
                <c:pt idx="14">
                  <c:v>miasto 200-500 tys.</c:v>
                </c:pt>
                <c:pt idx="15">
                  <c:v>miasto pow.500 tys.</c:v>
                </c:pt>
              </c:strCache>
            </c:strRef>
          </c:cat>
          <c:val>
            <c:numRef>
              <c:f>Arkusz1!$C$2:$C$17</c:f>
              <c:numCache>
                <c:formatCode>0.0</c:formatCode>
                <c:ptCount val="16"/>
                <c:pt idx="0">
                  <c:v>33.333333333333329</c:v>
                </c:pt>
                <c:pt idx="1">
                  <c:v>44.705882352941181</c:v>
                </c:pt>
                <c:pt idx="2">
                  <c:v>39.130434782608695</c:v>
                </c:pt>
                <c:pt idx="3">
                  <c:v>34.782608695652172</c:v>
                </c:pt>
                <c:pt idx="4">
                  <c:v>36.177474402730375</c:v>
                </c:pt>
                <c:pt idx="6">
                  <c:v>18.181818181818183</c:v>
                </c:pt>
                <c:pt idx="7">
                  <c:v>35.430463576158935</c:v>
                </c:pt>
                <c:pt idx="8">
                  <c:v>39.922480620155035</c:v>
                </c:pt>
                <c:pt idx="9">
                  <c:v>37.583892617449663</c:v>
                </c:pt>
                <c:pt idx="11">
                  <c:v>37.628865979381445</c:v>
                </c:pt>
                <c:pt idx="12">
                  <c:v>39.094650205761319</c:v>
                </c:pt>
                <c:pt idx="13">
                  <c:v>34.545454545454547</c:v>
                </c:pt>
                <c:pt idx="14">
                  <c:v>44.31818181818182</c:v>
                </c:pt>
                <c:pt idx="15">
                  <c:v>32.758620689655174</c:v>
                </c:pt>
              </c:numCache>
            </c:numRef>
          </c:val>
          <c:extLst>
            <c:ext xmlns:c16="http://schemas.microsoft.com/office/drawing/2014/chart" uri="{C3380CC4-5D6E-409C-BE32-E72D297353CC}">
              <c16:uniqueId val="{00000006-CEA7-4824-BCAF-4D502E924EB2}"/>
            </c:ext>
          </c:extLst>
        </c:ser>
        <c:ser>
          <c:idx val="2"/>
          <c:order val="2"/>
          <c:tx>
            <c:strRef>
              <c:f>Arkusz1!$D$1</c:f>
              <c:strCache>
                <c:ptCount val="1"/>
                <c:pt idx="0">
                  <c:v>raczej nie</c:v>
                </c:pt>
              </c:strCache>
            </c:strRef>
          </c:tx>
          <c:spPr>
            <a:solidFill>
              <a:srgbClr val="CCC914"/>
            </a:solidFill>
            <a:ln>
              <a:noFill/>
            </a:ln>
            <a:effectLst/>
          </c:spPr>
          <c:invertIfNegative val="0"/>
          <c:dLbls>
            <c:dLbl>
              <c:idx val="6"/>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9-CEA7-4824-BCAF-4D502E924EB2}"/>
                </c:ext>
              </c:extLst>
            </c:dLbl>
            <c:dLbl>
              <c:idx val="7"/>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A-CEA7-4824-BCAF-4D502E924EB2}"/>
                </c:ext>
              </c:extLst>
            </c:dLbl>
            <c:dLbl>
              <c:idx val="12"/>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E-CEA7-4824-BCAF-4D502E924E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lata</c:v>
                </c:pt>
                <c:pt idx="2">
                  <c:v>35-44 lata</c:v>
                </c:pt>
                <c:pt idx="3">
                  <c:v>45-59 lat</c:v>
                </c:pt>
                <c:pt idx="4">
                  <c:v>60 +</c:v>
                </c:pt>
                <c:pt idx="6">
                  <c:v>podstawowe</c:v>
                </c:pt>
                <c:pt idx="7">
                  <c:v>zawodowe</c:v>
                </c:pt>
                <c:pt idx="8">
                  <c:v>średnie</c:v>
                </c:pt>
                <c:pt idx="9">
                  <c:v>wyższe</c:v>
                </c:pt>
                <c:pt idx="11">
                  <c:v>wieś</c:v>
                </c:pt>
                <c:pt idx="12">
                  <c:v>miasto do 50 tys.</c:v>
                </c:pt>
                <c:pt idx="13">
                  <c:v>miasto 50-200 tys.</c:v>
                </c:pt>
                <c:pt idx="14">
                  <c:v>miasto 200-500 tys.</c:v>
                </c:pt>
                <c:pt idx="15">
                  <c:v>miasto pow.500 tys.</c:v>
                </c:pt>
              </c:strCache>
            </c:strRef>
          </c:cat>
          <c:val>
            <c:numRef>
              <c:f>Arkusz1!$D$2:$D$17</c:f>
              <c:numCache>
                <c:formatCode>0.0</c:formatCode>
                <c:ptCount val="16"/>
                <c:pt idx="0">
                  <c:v>23.577235772357724</c:v>
                </c:pt>
                <c:pt idx="1">
                  <c:v>33.529411764705877</c:v>
                </c:pt>
                <c:pt idx="2">
                  <c:v>35.326086956521742</c:v>
                </c:pt>
                <c:pt idx="3">
                  <c:v>39.565217391304344</c:v>
                </c:pt>
                <c:pt idx="4">
                  <c:v>41.979522184300336</c:v>
                </c:pt>
                <c:pt idx="6">
                  <c:v>57.575757575757578</c:v>
                </c:pt>
                <c:pt idx="7">
                  <c:v>48.675496688741724</c:v>
                </c:pt>
                <c:pt idx="8">
                  <c:v>30.426356589147286</c:v>
                </c:pt>
                <c:pt idx="9">
                  <c:v>28.187919463087248</c:v>
                </c:pt>
                <c:pt idx="11">
                  <c:v>38.144329896907216</c:v>
                </c:pt>
                <c:pt idx="12">
                  <c:v>46.090534979423872</c:v>
                </c:pt>
                <c:pt idx="13">
                  <c:v>33.939393939393945</c:v>
                </c:pt>
                <c:pt idx="14">
                  <c:v>22.727272727272727</c:v>
                </c:pt>
                <c:pt idx="15">
                  <c:v>25</c:v>
                </c:pt>
              </c:numCache>
            </c:numRef>
          </c:val>
          <c:extLst>
            <c:ext xmlns:c16="http://schemas.microsoft.com/office/drawing/2014/chart" uri="{C3380CC4-5D6E-409C-BE32-E72D297353CC}">
              <c16:uniqueId val="{00000007-CEA7-4824-BCAF-4D502E924EB2}"/>
            </c:ext>
          </c:extLst>
        </c:ser>
        <c:ser>
          <c:idx val="3"/>
          <c:order val="3"/>
          <c:tx>
            <c:strRef>
              <c:f>Arkusz1!$E$1</c:f>
              <c:strCache>
                <c:ptCount val="1"/>
                <c:pt idx="0">
                  <c:v>zdecydowanie nie</c:v>
                </c:pt>
              </c:strCache>
            </c:strRef>
          </c:tx>
          <c:spPr>
            <a:solidFill>
              <a:srgbClr val="99983D"/>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C-CEA7-4824-BCAF-4D502E924E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lata</c:v>
                </c:pt>
                <c:pt idx="2">
                  <c:v>35-44 lata</c:v>
                </c:pt>
                <c:pt idx="3">
                  <c:v>45-59 lat</c:v>
                </c:pt>
                <c:pt idx="4">
                  <c:v>60 +</c:v>
                </c:pt>
                <c:pt idx="6">
                  <c:v>podstawowe</c:v>
                </c:pt>
                <c:pt idx="7">
                  <c:v>zawodowe</c:v>
                </c:pt>
                <c:pt idx="8">
                  <c:v>średnie</c:v>
                </c:pt>
                <c:pt idx="9">
                  <c:v>wyższe</c:v>
                </c:pt>
                <c:pt idx="11">
                  <c:v>wieś</c:v>
                </c:pt>
                <c:pt idx="12">
                  <c:v>miasto do 50 tys.</c:v>
                </c:pt>
                <c:pt idx="13">
                  <c:v>miasto 50-200 tys.</c:v>
                </c:pt>
                <c:pt idx="14">
                  <c:v>miasto 200-500 tys.</c:v>
                </c:pt>
                <c:pt idx="15">
                  <c:v>miasto pow.500 tys.</c:v>
                </c:pt>
              </c:strCache>
            </c:strRef>
          </c:cat>
          <c:val>
            <c:numRef>
              <c:f>Arkusz1!$E$2:$E$17</c:f>
              <c:numCache>
                <c:formatCode>0.0</c:formatCode>
                <c:ptCount val="16"/>
                <c:pt idx="0">
                  <c:v>7.3170731707317067</c:v>
                </c:pt>
                <c:pt idx="1">
                  <c:v>5.2941176470588234</c:v>
                </c:pt>
                <c:pt idx="2">
                  <c:v>3.804347826086957</c:v>
                </c:pt>
                <c:pt idx="3">
                  <c:v>4.7826086956521738</c:v>
                </c:pt>
                <c:pt idx="4">
                  <c:v>5.802047781569966</c:v>
                </c:pt>
                <c:pt idx="6">
                  <c:v>0</c:v>
                </c:pt>
                <c:pt idx="7">
                  <c:v>3.9735099337748347</c:v>
                </c:pt>
                <c:pt idx="8">
                  <c:v>6.0077519379844961</c:v>
                </c:pt>
                <c:pt idx="9">
                  <c:v>6.7114093959731544</c:v>
                </c:pt>
                <c:pt idx="11">
                  <c:v>5.9278350515463911</c:v>
                </c:pt>
                <c:pt idx="12">
                  <c:v>3.7037037037037033</c:v>
                </c:pt>
                <c:pt idx="13">
                  <c:v>6.666666666666667</c:v>
                </c:pt>
                <c:pt idx="14">
                  <c:v>4.5454545454545459</c:v>
                </c:pt>
                <c:pt idx="15">
                  <c:v>5.1724137931034484</c:v>
                </c:pt>
              </c:numCache>
            </c:numRef>
          </c:val>
          <c:extLst>
            <c:ext xmlns:c16="http://schemas.microsoft.com/office/drawing/2014/chart" uri="{C3380CC4-5D6E-409C-BE32-E72D297353CC}">
              <c16:uniqueId val="{00000011-CEA7-4824-BCAF-4D502E924EB2}"/>
            </c:ext>
          </c:extLst>
        </c:ser>
        <c:ser>
          <c:idx val="4"/>
          <c:order val="4"/>
          <c:tx>
            <c:strRef>
              <c:f>Arkusz1!$F$1</c:f>
              <c:strCache>
                <c:ptCount val="1"/>
                <c:pt idx="0">
                  <c:v>nie wiem</c:v>
                </c:pt>
              </c:strCache>
            </c:strRef>
          </c:tx>
          <c:spPr>
            <a:solidFill>
              <a:srgbClr val="D9D9D9"/>
            </a:solidFill>
            <a:ln>
              <a:noFill/>
            </a:ln>
            <a:effectLst/>
          </c:spPr>
          <c:invertIfNegative val="0"/>
          <c:dLbls>
            <c:dLbl>
              <c:idx val="0"/>
              <c:spPr>
                <a:noFill/>
                <a:ln w="28575">
                  <a:solidFill>
                    <a:srgbClr val="C8C8C8"/>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extLst>
                <c:ext xmlns:c16="http://schemas.microsoft.com/office/drawing/2014/chart" uri="{C3380CC4-5D6E-409C-BE32-E72D297353CC}">
                  <c16:uniqueId val="{00000012-CEA7-4824-BCAF-4D502E924E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15-25 lat</c:v>
                </c:pt>
                <c:pt idx="1">
                  <c:v>26-34 lata</c:v>
                </c:pt>
                <c:pt idx="2">
                  <c:v>35-44 lata</c:v>
                </c:pt>
                <c:pt idx="3">
                  <c:v>45-59 lat</c:v>
                </c:pt>
                <c:pt idx="4">
                  <c:v>60 +</c:v>
                </c:pt>
                <c:pt idx="6">
                  <c:v>podstawowe</c:v>
                </c:pt>
                <c:pt idx="7">
                  <c:v>zawodowe</c:v>
                </c:pt>
                <c:pt idx="8">
                  <c:v>średnie</c:v>
                </c:pt>
                <c:pt idx="9">
                  <c:v>wyższe</c:v>
                </c:pt>
                <c:pt idx="11">
                  <c:v>wieś</c:v>
                </c:pt>
                <c:pt idx="12">
                  <c:v>miasto do 50 tys.</c:v>
                </c:pt>
                <c:pt idx="13">
                  <c:v>miasto 50-200 tys.</c:v>
                </c:pt>
                <c:pt idx="14">
                  <c:v>miasto 200-500 tys.</c:v>
                </c:pt>
                <c:pt idx="15">
                  <c:v>miasto pow.500 tys.</c:v>
                </c:pt>
              </c:strCache>
            </c:strRef>
          </c:cat>
          <c:val>
            <c:numRef>
              <c:f>Arkusz1!$F$2:$F$17</c:f>
              <c:numCache>
                <c:formatCode>0.0</c:formatCode>
                <c:ptCount val="16"/>
                <c:pt idx="0">
                  <c:v>10.569105691056912</c:v>
                </c:pt>
                <c:pt idx="1">
                  <c:v>3.5294117647058822</c:v>
                </c:pt>
                <c:pt idx="2">
                  <c:v>6.5217391304347823</c:v>
                </c:pt>
                <c:pt idx="3">
                  <c:v>4.3478260869565215</c:v>
                </c:pt>
                <c:pt idx="4">
                  <c:v>4.7781569965870307</c:v>
                </c:pt>
                <c:pt idx="6">
                  <c:v>12.121212121212121</c:v>
                </c:pt>
                <c:pt idx="7">
                  <c:v>2.6490066225165565</c:v>
                </c:pt>
                <c:pt idx="8">
                  <c:v>6.5891472868217065</c:v>
                </c:pt>
                <c:pt idx="9">
                  <c:v>6.0402684563758395</c:v>
                </c:pt>
                <c:pt idx="11">
                  <c:v>6.1855670103092786</c:v>
                </c:pt>
                <c:pt idx="12">
                  <c:v>2.880658436213992</c:v>
                </c:pt>
                <c:pt idx="13">
                  <c:v>8.4848484848484862</c:v>
                </c:pt>
                <c:pt idx="14">
                  <c:v>5.6818181818181817</c:v>
                </c:pt>
                <c:pt idx="15">
                  <c:v>4.3103448275862073</c:v>
                </c:pt>
              </c:numCache>
            </c:numRef>
          </c:val>
          <c:extLst>
            <c:ext xmlns:c16="http://schemas.microsoft.com/office/drawing/2014/chart" uri="{C3380CC4-5D6E-409C-BE32-E72D297353CC}">
              <c16:uniqueId val="{0000001B-CEA7-4824-BCAF-4D502E924EB2}"/>
            </c:ext>
          </c:extLst>
        </c:ser>
        <c:dLbls>
          <c:showLegendKey val="0"/>
          <c:showVal val="0"/>
          <c:showCatName val="0"/>
          <c:showSerName val="0"/>
          <c:showPercent val="0"/>
          <c:showBubbleSize val="0"/>
        </c:dLbls>
        <c:gapWidth val="60"/>
        <c:overlap val="100"/>
        <c:axId val="345807808"/>
        <c:axId val="345808200"/>
      </c:barChart>
      <c:catAx>
        <c:axId val="34580780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45808200"/>
        <c:crosses val="autoZero"/>
        <c:auto val="1"/>
        <c:lblAlgn val="ctr"/>
        <c:lblOffset val="100"/>
        <c:noMultiLvlLbl val="0"/>
      </c:catAx>
      <c:valAx>
        <c:axId val="345808200"/>
        <c:scaling>
          <c:orientation val="minMax"/>
        </c:scaling>
        <c:delete val="1"/>
        <c:axPos val="t"/>
        <c:numFmt formatCode="0%" sourceLinked="1"/>
        <c:majorTickMark val="out"/>
        <c:minorTickMark val="none"/>
        <c:tickLblPos val="nextTo"/>
        <c:crossAx val="34580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n-lt"/>
        </a:defRPr>
      </a:pPr>
      <a:endParaRPr lang="pl-P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69826387263522E-2"/>
          <c:y val="1.4392592879910376E-2"/>
          <c:w val="0.72205636523938521"/>
          <c:h val="0.60836280181631675"/>
        </c:manualLayout>
      </c:layout>
      <c:doughnutChart>
        <c:varyColors val="1"/>
        <c:ser>
          <c:idx val="0"/>
          <c:order val="0"/>
          <c:tx>
            <c:strRef>
              <c:f>Arkusz1!$B$1</c:f>
              <c:strCache>
                <c:ptCount val="1"/>
                <c:pt idx="0">
                  <c:v>Sprzedaż</c:v>
                </c:pt>
              </c:strCache>
            </c:strRef>
          </c:tx>
          <c:spPr>
            <a:ln>
              <a:solidFill>
                <a:schemeClr val="bg1"/>
              </a:solidFill>
            </a:ln>
          </c:spPr>
          <c:dPt>
            <c:idx val="0"/>
            <c:bubble3D val="0"/>
            <c:spPr>
              <a:solidFill>
                <a:srgbClr val="FFC000"/>
              </a:solidFill>
              <a:ln w="19050">
                <a:solidFill>
                  <a:schemeClr val="bg1"/>
                </a:solidFill>
              </a:ln>
              <a:effectLst/>
            </c:spPr>
            <c:extLst>
              <c:ext xmlns:c16="http://schemas.microsoft.com/office/drawing/2014/chart" uri="{C3380CC4-5D6E-409C-BE32-E72D297353CC}">
                <c16:uniqueId val="{00000001-E8EC-44E7-B8B2-49E50BE696FF}"/>
              </c:ext>
            </c:extLst>
          </c:dPt>
          <c:dPt>
            <c:idx val="1"/>
            <c:bubble3D val="0"/>
            <c:spPr>
              <a:solidFill>
                <a:srgbClr val="FFE175"/>
              </a:solidFill>
              <a:ln w="19050">
                <a:solidFill>
                  <a:schemeClr val="bg1"/>
                </a:solidFill>
              </a:ln>
              <a:effectLst/>
            </c:spPr>
            <c:extLst>
              <c:ext xmlns:c16="http://schemas.microsoft.com/office/drawing/2014/chart" uri="{C3380CC4-5D6E-409C-BE32-E72D297353CC}">
                <c16:uniqueId val="{00000003-E8EC-44E7-B8B2-49E50BE696FF}"/>
              </c:ext>
            </c:extLst>
          </c:dPt>
          <c:dPt>
            <c:idx val="2"/>
            <c:bubble3D val="0"/>
            <c:spPr>
              <a:solidFill>
                <a:srgbClr val="CCC914"/>
              </a:solidFill>
              <a:ln w="19050">
                <a:solidFill>
                  <a:schemeClr val="bg1"/>
                </a:solidFill>
              </a:ln>
              <a:effectLst/>
            </c:spPr>
            <c:extLst>
              <c:ext xmlns:c16="http://schemas.microsoft.com/office/drawing/2014/chart" uri="{C3380CC4-5D6E-409C-BE32-E72D297353CC}">
                <c16:uniqueId val="{00000005-E8EC-44E7-B8B2-49E50BE696FF}"/>
              </c:ext>
            </c:extLst>
          </c:dPt>
          <c:dPt>
            <c:idx val="3"/>
            <c:bubble3D val="0"/>
            <c:spPr>
              <a:solidFill>
                <a:srgbClr val="99983D"/>
              </a:solidFill>
              <a:ln w="19050">
                <a:solidFill>
                  <a:schemeClr val="bg1"/>
                </a:solidFill>
              </a:ln>
              <a:effectLst/>
            </c:spPr>
            <c:extLst>
              <c:ext xmlns:c16="http://schemas.microsoft.com/office/drawing/2014/chart" uri="{C3380CC4-5D6E-409C-BE32-E72D297353CC}">
                <c16:uniqueId val="{00000007-E8EC-44E7-B8B2-49E50BE696FF}"/>
              </c:ext>
            </c:extLst>
          </c:dPt>
          <c:dPt>
            <c:idx val="4"/>
            <c:bubble3D val="0"/>
            <c:spPr>
              <a:solidFill>
                <a:srgbClr val="D9D9D9"/>
              </a:solidFill>
              <a:ln w="19050">
                <a:solidFill>
                  <a:schemeClr val="bg1"/>
                </a:solidFill>
              </a:ln>
              <a:effectLst/>
            </c:spPr>
            <c:extLst>
              <c:ext xmlns:c16="http://schemas.microsoft.com/office/drawing/2014/chart" uri="{C3380CC4-5D6E-409C-BE32-E72D297353CC}">
                <c16:uniqueId val="{00000008-9FE0-46E1-B874-D1DAE4D9483F}"/>
              </c:ext>
            </c:extLst>
          </c:dPt>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Arkusz1!$A$2:$A$6</c:f>
              <c:strCache>
                <c:ptCount val="5"/>
                <c:pt idx="0">
                  <c:v>zdecydowanie tak</c:v>
                </c:pt>
                <c:pt idx="1">
                  <c:v>raczej tak</c:v>
                </c:pt>
                <c:pt idx="2">
                  <c:v>raczej nie</c:v>
                </c:pt>
                <c:pt idx="3">
                  <c:v>zdecydowanie nie</c:v>
                </c:pt>
                <c:pt idx="4">
                  <c:v>nie wiem, trudno powiedzieć</c:v>
                </c:pt>
              </c:strCache>
            </c:strRef>
          </c:cat>
          <c:val>
            <c:numRef>
              <c:f>Arkusz1!$B$2:$B$6</c:f>
              <c:numCache>
                <c:formatCode>General</c:formatCode>
                <c:ptCount val="5"/>
                <c:pt idx="0">
                  <c:v>15.2</c:v>
                </c:pt>
                <c:pt idx="1">
                  <c:v>37.5</c:v>
                </c:pt>
                <c:pt idx="2">
                  <c:v>36.5</c:v>
                </c:pt>
                <c:pt idx="3">
                  <c:v>5.3</c:v>
                </c:pt>
                <c:pt idx="4">
                  <c:v>5.5</c:v>
                </c:pt>
              </c:numCache>
            </c:numRef>
          </c:val>
          <c:extLst>
            <c:ext xmlns:c16="http://schemas.microsoft.com/office/drawing/2014/chart" uri="{C3380CC4-5D6E-409C-BE32-E72D297353CC}">
              <c16:uniqueId val="{00000006-E8EC-44E7-B8B2-49E50BE696FF}"/>
            </c:ext>
          </c:extLst>
        </c:ser>
        <c:dLbls>
          <c:showLegendKey val="0"/>
          <c:showVal val="1"/>
          <c:showCatName val="0"/>
          <c:showSerName val="0"/>
          <c:showPercent val="0"/>
          <c:showBubbleSize val="0"/>
          <c:showLeaderLines val="1"/>
        </c:dLbls>
        <c:firstSliceAng val="20"/>
        <c:holeSize val="55"/>
      </c:doughnutChart>
      <c:spPr>
        <a:noFill/>
        <a:ln>
          <a:noFill/>
        </a:ln>
        <a:effectLst/>
      </c:spPr>
    </c:plotArea>
    <c:legend>
      <c:legendPos val="b"/>
      <c:layout>
        <c:manualLayout>
          <c:xMode val="edge"/>
          <c:yMode val="edge"/>
          <c:x val="5.8857619211394659E-2"/>
          <c:y val="0.68590270623746907"/>
          <c:w val="0.93554970016143812"/>
          <c:h val="0.2800962331081136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70.7</c:v>
                </c:pt>
              </c:numCache>
            </c:numRef>
          </c:val>
          <c:extLst>
            <c:ext xmlns:c16="http://schemas.microsoft.com/office/drawing/2014/chart" uri="{C3380CC4-5D6E-409C-BE32-E72D297353CC}">
              <c16:uniqueId val="{00000000-C7BD-4B7E-B600-A082EA090591}"/>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27.6</c:v>
                </c:pt>
              </c:numCache>
            </c:numRef>
          </c:val>
          <c:extLst>
            <c:ext xmlns:c16="http://schemas.microsoft.com/office/drawing/2014/chart" uri="{C3380CC4-5D6E-409C-BE32-E72D297353CC}">
              <c16:uniqueId val="{00000003-C7BD-4B7E-B600-A082EA090591}"/>
            </c:ext>
          </c:extLst>
        </c:ser>
        <c:ser>
          <c:idx val="2"/>
          <c:order val="2"/>
          <c:tx>
            <c:strRef>
              <c:f>Arkusz1!$D$1</c:f>
              <c:strCache>
                <c:ptCount val="1"/>
                <c:pt idx="0">
                  <c:v>nie wiem</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1.7</c:v>
                </c:pt>
              </c:numCache>
            </c:numRef>
          </c:val>
          <c:extLst>
            <c:ext xmlns:c16="http://schemas.microsoft.com/office/drawing/2014/chart" uri="{C3380CC4-5D6E-409C-BE32-E72D297353CC}">
              <c16:uniqueId val="{00000004-C7BD-4B7E-B600-A082EA090591}"/>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59.7</c:v>
                </c:pt>
              </c:numCache>
            </c:numRef>
          </c:val>
          <c:extLst>
            <c:ext xmlns:c16="http://schemas.microsoft.com/office/drawing/2014/chart" uri="{C3380CC4-5D6E-409C-BE32-E72D297353CC}">
              <c16:uniqueId val="{00000000-E5CB-4045-B8D6-47B97DCF2B51}"/>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39.1</c:v>
                </c:pt>
              </c:numCache>
            </c:numRef>
          </c:val>
          <c:extLst>
            <c:ext xmlns:c16="http://schemas.microsoft.com/office/drawing/2014/chart" uri="{C3380CC4-5D6E-409C-BE32-E72D297353CC}">
              <c16:uniqueId val="{00000001-E5CB-4045-B8D6-47B97DCF2B51}"/>
            </c:ext>
          </c:extLst>
        </c:ser>
        <c:ser>
          <c:idx val="2"/>
          <c:order val="2"/>
          <c:tx>
            <c:strRef>
              <c:f>Arkusz1!$D$1</c:f>
              <c:strCache>
                <c:ptCount val="1"/>
                <c:pt idx="0">
                  <c:v>nie wiem</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1.2</c:v>
                </c:pt>
              </c:numCache>
            </c:numRef>
          </c:val>
          <c:extLst>
            <c:ext xmlns:c16="http://schemas.microsoft.com/office/drawing/2014/chart" uri="{C3380CC4-5D6E-409C-BE32-E72D297353CC}">
              <c16:uniqueId val="{00000002-E5CB-4045-B8D6-47B97DCF2B51}"/>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zdecydowanie tak</c:v>
                </c:pt>
              </c:strCache>
            </c:strRef>
          </c:tx>
          <c:spPr>
            <a:solidFill>
              <a:srgbClr val="FFCB06"/>
            </a:solidFill>
            <a:ln>
              <a:noFill/>
            </a:ln>
            <a:effectLst/>
          </c:spPr>
          <c:invertIfNegative val="0"/>
          <c:dLbls>
            <c:dLbl>
              <c:idx val="0"/>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FC0A-4396-B2C1-7A7FBB5DDE80}"/>
                </c:ext>
              </c:extLst>
            </c:dLbl>
            <c:dLbl>
              <c:idx val="3"/>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2-75F7-441C-A5E9-95219942F762}"/>
                </c:ext>
              </c:extLst>
            </c:dLbl>
            <c:dLbl>
              <c:idx val="12"/>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4-75F7-441C-A5E9-95219942F7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15-25 lat</c:v>
                </c:pt>
                <c:pt idx="4">
                  <c:v>26-34 lat</c:v>
                </c:pt>
                <c:pt idx="5">
                  <c:v>35-44 lat</c:v>
                </c:pt>
                <c:pt idx="6">
                  <c:v>45-59 lat</c:v>
                </c:pt>
                <c:pt idx="7">
                  <c:v>60 lat +</c:v>
                </c:pt>
                <c:pt idx="9">
                  <c:v>podstawowe</c:v>
                </c:pt>
                <c:pt idx="10">
                  <c:v>średnie</c:v>
                </c:pt>
                <c:pt idx="11">
                  <c:v>zawodowe</c:v>
                </c:pt>
                <c:pt idx="12">
                  <c:v>wyższe</c:v>
                </c:pt>
              </c:strCache>
            </c:strRef>
          </c:cat>
          <c:val>
            <c:numRef>
              <c:f>Arkusz1!$B$2:$B$14</c:f>
              <c:numCache>
                <c:formatCode>0.0</c:formatCode>
                <c:ptCount val="13"/>
                <c:pt idx="0">
                  <c:v>20.335429769392032</c:v>
                </c:pt>
                <c:pt idx="1">
                  <c:v>12.619502868068832</c:v>
                </c:pt>
                <c:pt idx="3">
                  <c:v>22.76422764227642</c:v>
                </c:pt>
                <c:pt idx="4">
                  <c:v>13.529411764705882</c:v>
                </c:pt>
                <c:pt idx="5">
                  <c:v>14.673913043478262</c:v>
                </c:pt>
                <c:pt idx="6">
                  <c:v>17.391304347826086</c:v>
                </c:pt>
                <c:pt idx="7">
                  <c:v>15.358361774744028</c:v>
                </c:pt>
                <c:pt idx="9">
                  <c:v>12.121212121212121</c:v>
                </c:pt>
                <c:pt idx="10">
                  <c:v>9.9337748344370862</c:v>
                </c:pt>
                <c:pt idx="11">
                  <c:v>16.279069767441861</c:v>
                </c:pt>
                <c:pt idx="12">
                  <c:v>30.201342281879196</c:v>
                </c:pt>
              </c:numCache>
            </c:numRef>
          </c:val>
          <c:extLst>
            <c:ext xmlns:c16="http://schemas.microsoft.com/office/drawing/2014/chart" uri="{C3380CC4-5D6E-409C-BE32-E72D297353CC}">
              <c16:uniqueId val="{00000002-FC0A-4396-B2C1-7A7FBB5DDE80}"/>
            </c:ext>
          </c:extLst>
        </c:ser>
        <c:ser>
          <c:idx val="1"/>
          <c:order val="1"/>
          <c:tx>
            <c:strRef>
              <c:f>Arkusz1!$C$1</c:f>
              <c:strCache>
                <c:ptCount val="1"/>
                <c:pt idx="0">
                  <c:v>raczej tak</c:v>
                </c:pt>
              </c:strCache>
            </c:strRef>
          </c:tx>
          <c:spPr>
            <a:solidFill>
              <a:srgbClr val="FFF685"/>
            </a:solidFill>
            <a:ln>
              <a:noFill/>
            </a:ln>
            <a:effectLst/>
          </c:spPr>
          <c:invertIfNegative val="0"/>
          <c:dLbls>
            <c:dLbl>
              <c:idx val="5"/>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effectLst/>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3-75F7-441C-A5E9-95219942F7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15-25 lat</c:v>
                </c:pt>
                <c:pt idx="4">
                  <c:v>26-34 lat</c:v>
                </c:pt>
                <c:pt idx="5">
                  <c:v>35-44 lat</c:v>
                </c:pt>
                <c:pt idx="6">
                  <c:v>45-59 lat</c:v>
                </c:pt>
                <c:pt idx="7">
                  <c:v>60 lat +</c:v>
                </c:pt>
                <c:pt idx="9">
                  <c:v>podstawowe</c:v>
                </c:pt>
                <c:pt idx="10">
                  <c:v>średnie</c:v>
                </c:pt>
                <c:pt idx="11">
                  <c:v>zawodowe</c:v>
                </c:pt>
                <c:pt idx="12">
                  <c:v>wyższe</c:v>
                </c:pt>
              </c:strCache>
            </c:strRef>
          </c:cat>
          <c:val>
            <c:numRef>
              <c:f>Arkusz1!$C$2:$C$14</c:f>
              <c:numCache>
                <c:formatCode>0.0</c:formatCode>
                <c:ptCount val="13"/>
                <c:pt idx="0">
                  <c:v>41.090146750524106</c:v>
                </c:pt>
                <c:pt idx="1">
                  <c:v>38.24091778202677</c:v>
                </c:pt>
                <c:pt idx="3">
                  <c:v>32.520325203252028</c:v>
                </c:pt>
                <c:pt idx="4">
                  <c:v>44.117647058823529</c:v>
                </c:pt>
                <c:pt idx="5">
                  <c:v>47.826086956521742</c:v>
                </c:pt>
                <c:pt idx="6">
                  <c:v>34.782608695652172</c:v>
                </c:pt>
                <c:pt idx="7">
                  <c:v>38.56655290102389</c:v>
                </c:pt>
                <c:pt idx="9">
                  <c:v>27.27272727272727</c:v>
                </c:pt>
                <c:pt idx="10">
                  <c:v>34.105960264900666</c:v>
                </c:pt>
                <c:pt idx="11">
                  <c:v>43.217054263565892</c:v>
                </c:pt>
                <c:pt idx="12">
                  <c:v>40.939597315436245</c:v>
                </c:pt>
              </c:numCache>
            </c:numRef>
          </c:val>
          <c:extLst>
            <c:ext xmlns:c16="http://schemas.microsoft.com/office/drawing/2014/chart" uri="{C3380CC4-5D6E-409C-BE32-E72D297353CC}">
              <c16:uniqueId val="{00000003-FC0A-4396-B2C1-7A7FBB5DDE80}"/>
            </c:ext>
          </c:extLst>
        </c:ser>
        <c:ser>
          <c:idx val="2"/>
          <c:order val="2"/>
          <c:tx>
            <c:strRef>
              <c:f>Arkusz1!$D$1</c:f>
              <c:strCache>
                <c:ptCount val="1"/>
                <c:pt idx="0">
                  <c:v>raczej nie</c:v>
                </c:pt>
              </c:strCache>
            </c:strRef>
          </c:tx>
          <c:spPr>
            <a:solidFill>
              <a:srgbClr val="A28E6A"/>
            </a:solidFill>
            <a:ln>
              <a:noFill/>
            </a:ln>
            <a:effectLst/>
          </c:spPr>
          <c:invertIfNegative val="0"/>
          <c:dLbls>
            <c:dLbl>
              <c:idx val="1"/>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1-75F7-441C-A5E9-95219942F762}"/>
                </c:ext>
              </c:extLst>
            </c:dLbl>
            <c:dLbl>
              <c:idx val="9"/>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5-75F7-441C-A5E9-95219942F7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15-25 lat</c:v>
                </c:pt>
                <c:pt idx="4">
                  <c:v>26-34 lat</c:v>
                </c:pt>
                <c:pt idx="5">
                  <c:v>35-44 lat</c:v>
                </c:pt>
                <c:pt idx="6">
                  <c:v>45-59 lat</c:v>
                </c:pt>
                <c:pt idx="7">
                  <c:v>60 lat +</c:v>
                </c:pt>
                <c:pt idx="9">
                  <c:v>podstawowe</c:v>
                </c:pt>
                <c:pt idx="10">
                  <c:v>średnie</c:v>
                </c:pt>
                <c:pt idx="11">
                  <c:v>zawodowe</c:v>
                </c:pt>
                <c:pt idx="12">
                  <c:v>wyższe</c:v>
                </c:pt>
              </c:strCache>
            </c:strRef>
          </c:cat>
          <c:val>
            <c:numRef>
              <c:f>Arkusz1!$D$2:$D$14</c:f>
              <c:numCache>
                <c:formatCode>0.0</c:formatCode>
                <c:ptCount val="13"/>
                <c:pt idx="0">
                  <c:v>30.607966457023061</c:v>
                </c:pt>
                <c:pt idx="1">
                  <c:v>37.093690248565963</c:v>
                </c:pt>
                <c:pt idx="3">
                  <c:v>30.894308943089431</c:v>
                </c:pt>
                <c:pt idx="4">
                  <c:v>31.764705882352938</c:v>
                </c:pt>
                <c:pt idx="5">
                  <c:v>26.086956521739129</c:v>
                </c:pt>
                <c:pt idx="6">
                  <c:v>38.260869565217391</c:v>
                </c:pt>
                <c:pt idx="7">
                  <c:v>38.225255972696246</c:v>
                </c:pt>
                <c:pt idx="9">
                  <c:v>51.515151515151516</c:v>
                </c:pt>
                <c:pt idx="10">
                  <c:v>48.013245033112582</c:v>
                </c:pt>
                <c:pt idx="11">
                  <c:v>28.68217054263566</c:v>
                </c:pt>
                <c:pt idx="12">
                  <c:v>20.134228187919462</c:v>
                </c:pt>
              </c:numCache>
            </c:numRef>
          </c:val>
          <c:extLst>
            <c:ext xmlns:c16="http://schemas.microsoft.com/office/drawing/2014/chart" uri="{C3380CC4-5D6E-409C-BE32-E72D297353CC}">
              <c16:uniqueId val="{00000004-FC0A-4396-B2C1-7A7FBB5DDE80}"/>
            </c:ext>
          </c:extLst>
        </c:ser>
        <c:ser>
          <c:idx val="3"/>
          <c:order val="3"/>
          <c:tx>
            <c:strRef>
              <c:f>Arkusz1!$E$1</c:f>
              <c:strCache>
                <c:ptCount val="1"/>
                <c:pt idx="0">
                  <c:v>zdecydowanie nie</c:v>
                </c:pt>
              </c:strCache>
            </c:strRef>
          </c:tx>
          <c:spPr>
            <a:solidFill>
              <a:srgbClr val="4D3535"/>
            </a:solidFill>
            <a:ln>
              <a:noFill/>
            </a:ln>
            <a:effectLst/>
          </c:spPr>
          <c:invertIfNegative val="0"/>
          <c:dLbls>
            <c:dLbl>
              <c:idx val="5"/>
              <c:layout>
                <c:manualLayout>
                  <c:x val="-1.4761904429803317E-2"/>
                  <c:y val="6.006999957049950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F7-441C-A5E9-95219942F762}"/>
                </c:ext>
              </c:extLst>
            </c:dLbl>
            <c:dLbl>
              <c:idx val="9"/>
              <c:layout>
                <c:manualLayout>
                  <c:x val="-2.9522646504928419E-3"/>
                  <c:y val="6.0069999570499506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8604760586319589E-2"/>
                      <c:h val="5.8189508233945017E-2"/>
                    </c:manualLayout>
                  </c15:layout>
                </c:ext>
                <c:ext xmlns:c16="http://schemas.microsoft.com/office/drawing/2014/chart" uri="{C3380CC4-5D6E-409C-BE32-E72D297353CC}">
                  <c16:uniqueId val="{00000005-75F7-441C-A5E9-95219942F7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15-25 lat</c:v>
                </c:pt>
                <c:pt idx="4">
                  <c:v>26-34 lat</c:v>
                </c:pt>
                <c:pt idx="5">
                  <c:v>35-44 lat</c:v>
                </c:pt>
                <c:pt idx="6">
                  <c:v>45-59 lat</c:v>
                </c:pt>
                <c:pt idx="7">
                  <c:v>60 lat +</c:v>
                </c:pt>
                <c:pt idx="9">
                  <c:v>podstawowe</c:v>
                </c:pt>
                <c:pt idx="10">
                  <c:v>średnie</c:v>
                </c:pt>
                <c:pt idx="11">
                  <c:v>zawodowe</c:v>
                </c:pt>
                <c:pt idx="12">
                  <c:v>wyższe</c:v>
                </c:pt>
              </c:strCache>
            </c:strRef>
          </c:cat>
          <c:val>
            <c:numRef>
              <c:f>Arkusz1!$E$2:$E$14</c:f>
              <c:numCache>
                <c:formatCode>0.0</c:formatCode>
                <c:ptCount val="13"/>
                <c:pt idx="0">
                  <c:v>6.498951781970649</c:v>
                </c:pt>
                <c:pt idx="1">
                  <c:v>9.5602294455066925</c:v>
                </c:pt>
                <c:pt idx="3">
                  <c:v>8.9430894308943092</c:v>
                </c:pt>
                <c:pt idx="4">
                  <c:v>8.235294117647058</c:v>
                </c:pt>
                <c:pt idx="5">
                  <c:v>10.869565217391305</c:v>
                </c:pt>
                <c:pt idx="6">
                  <c:v>7.8260869565217401</c:v>
                </c:pt>
                <c:pt idx="7">
                  <c:v>6.1433447098976108</c:v>
                </c:pt>
                <c:pt idx="9">
                  <c:v>9.0909090909090917</c:v>
                </c:pt>
                <c:pt idx="10">
                  <c:v>6.6225165562913908</c:v>
                </c:pt>
                <c:pt idx="11">
                  <c:v>9.3023255813953494</c:v>
                </c:pt>
                <c:pt idx="12">
                  <c:v>6.7114093959731544</c:v>
                </c:pt>
              </c:numCache>
            </c:numRef>
          </c:val>
          <c:extLst>
            <c:ext xmlns:c16="http://schemas.microsoft.com/office/drawing/2014/chart" uri="{C3380CC4-5D6E-409C-BE32-E72D297353CC}">
              <c16:uniqueId val="{00000002-75F7-441C-A5E9-95219942F762}"/>
            </c:ext>
          </c:extLst>
        </c:ser>
        <c:ser>
          <c:idx val="4"/>
          <c:order val="4"/>
          <c:tx>
            <c:strRef>
              <c:f>Arkusz1!$F$1</c:f>
              <c:strCache>
                <c:ptCount val="1"/>
                <c:pt idx="0">
                  <c:v>nie wiem/trudno powiedzieć</c:v>
                </c:pt>
              </c:strCache>
            </c:strRef>
          </c:tx>
          <c:spPr>
            <a:solidFill>
              <a:srgbClr val="BFBFBF"/>
            </a:solidFill>
            <a:ln>
              <a:noFill/>
            </a:ln>
            <a:effectLst/>
          </c:spPr>
          <c:invertIfNegative val="0"/>
          <c:dLbls>
            <c:dLbl>
              <c:idx val="0"/>
              <c:layout>
                <c:manualLayout>
                  <c:x val="1.4762020665271268E-2"/>
                  <c:y val="4.37066770758971E-18"/>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layout>
                    <c:manualLayout>
                      <c:w val="5.8604760586319589E-2"/>
                      <c:h val="5.4375063261218298E-2"/>
                    </c:manualLayout>
                  </c15:layout>
                </c:ext>
                <c:ext xmlns:c16="http://schemas.microsoft.com/office/drawing/2014/chart" uri="{C3380CC4-5D6E-409C-BE32-E72D297353CC}">
                  <c16:uniqueId val="{0000000F-75F7-441C-A5E9-95219942F762}"/>
                </c:ext>
              </c:extLst>
            </c:dLbl>
            <c:dLbl>
              <c:idx val="1"/>
              <c:layout>
                <c:manualLayout>
                  <c:x val="1.7714285315764217E-2"/>
                  <c:y val="3.814444972726736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5F7-441C-A5E9-95219942F762}"/>
                </c:ext>
              </c:extLst>
            </c:dLbl>
            <c:dLbl>
              <c:idx val="3"/>
              <c:layout>
                <c:manualLayout>
                  <c:x val="1.4761904429803425E-2"/>
                  <c:y val="3.814745322724571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F7-441C-A5E9-95219942F762}"/>
                </c:ext>
              </c:extLst>
            </c:dLbl>
            <c:dLbl>
              <c:idx val="4"/>
              <c:layout>
                <c:manualLayout>
                  <c:x val="1.7714285315764002E-2"/>
                  <c:y val="3.003499978874628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F7-441C-A5E9-95219942F762}"/>
                </c:ext>
              </c:extLst>
            </c:dLbl>
            <c:dLbl>
              <c:idx val="5"/>
              <c:layout>
                <c:manualLayout>
                  <c:x val="1.180952354384263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F7-441C-A5E9-95219942F762}"/>
                </c:ext>
              </c:extLst>
            </c:dLbl>
            <c:dLbl>
              <c:idx val="6"/>
              <c:layout>
                <c:manualLayout>
                  <c:x val="1.476190442980331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F7-441C-A5E9-95219942F762}"/>
                </c:ext>
              </c:extLst>
            </c:dLbl>
            <c:dLbl>
              <c:idx val="7"/>
              <c:layout>
                <c:manualLayout>
                  <c:x val="1.4761904429803317E-2"/>
                  <c:y val="6.993068332143536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F7-441C-A5E9-95219942F762}"/>
                </c:ext>
              </c:extLst>
            </c:dLbl>
            <c:dLbl>
              <c:idx val="9"/>
              <c:delete val="1"/>
              <c:extLst>
                <c:ext xmlns:c15="http://schemas.microsoft.com/office/drawing/2012/chart" uri="{CE6537A1-D6FC-4f65-9D91-7224C49458BB}"/>
                <c:ext xmlns:c16="http://schemas.microsoft.com/office/drawing/2014/chart" uri="{C3380CC4-5D6E-409C-BE32-E72D297353CC}">
                  <c16:uniqueId val="{00000004-75F7-441C-A5E9-95219942F762}"/>
                </c:ext>
              </c:extLst>
            </c:dLbl>
            <c:dLbl>
              <c:idx val="10"/>
              <c:layout>
                <c:manualLayout>
                  <c:x val="1.4761904429803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F7-441C-A5E9-95219942F762}"/>
                </c:ext>
              </c:extLst>
            </c:dLbl>
            <c:dLbl>
              <c:idx val="11"/>
              <c:layout>
                <c:manualLayout>
                  <c:x val="1.771428531576410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F7-441C-A5E9-95219942F762}"/>
                </c:ext>
              </c:extLst>
            </c:dLbl>
            <c:dLbl>
              <c:idx val="12"/>
              <c:layout>
                <c:manualLayout>
                  <c:x val="1.47619044298034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5F7-441C-A5E9-95219942F7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mężczyzna</c:v>
                </c:pt>
                <c:pt idx="1">
                  <c:v>kobieta</c:v>
                </c:pt>
                <c:pt idx="3">
                  <c:v>15-25 lat</c:v>
                </c:pt>
                <c:pt idx="4">
                  <c:v>26-34 lat</c:v>
                </c:pt>
                <c:pt idx="5">
                  <c:v>35-44 lat</c:v>
                </c:pt>
                <c:pt idx="6">
                  <c:v>45-59 lat</c:v>
                </c:pt>
                <c:pt idx="7">
                  <c:v>60 lat +</c:v>
                </c:pt>
                <c:pt idx="9">
                  <c:v>podstawowe</c:v>
                </c:pt>
                <c:pt idx="10">
                  <c:v>średnie</c:v>
                </c:pt>
                <c:pt idx="11">
                  <c:v>zawodowe</c:v>
                </c:pt>
                <c:pt idx="12">
                  <c:v>wyższe</c:v>
                </c:pt>
              </c:strCache>
            </c:strRef>
          </c:cat>
          <c:val>
            <c:numRef>
              <c:f>Arkusz1!$F$2:$F$14</c:f>
              <c:numCache>
                <c:formatCode>0.0</c:formatCode>
                <c:ptCount val="13"/>
                <c:pt idx="0">
                  <c:v>1.4675052410901468</c:v>
                </c:pt>
                <c:pt idx="1">
                  <c:v>2.4856596558317401</c:v>
                </c:pt>
                <c:pt idx="3">
                  <c:v>4.8780487804878048</c:v>
                </c:pt>
                <c:pt idx="4">
                  <c:v>2.3529411764705883</c:v>
                </c:pt>
                <c:pt idx="5">
                  <c:v>0.54347826086956519</c:v>
                </c:pt>
                <c:pt idx="6">
                  <c:v>1.7391304347826086</c:v>
                </c:pt>
                <c:pt idx="7">
                  <c:v>1.7064846416382253</c:v>
                </c:pt>
                <c:pt idx="9">
                  <c:v>0</c:v>
                </c:pt>
                <c:pt idx="10">
                  <c:v>1.3245033112582782</c:v>
                </c:pt>
                <c:pt idx="11">
                  <c:v>2.5193798449612403</c:v>
                </c:pt>
                <c:pt idx="12">
                  <c:v>2.0134228187919461</c:v>
                </c:pt>
              </c:numCache>
            </c:numRef>
          </c:val>
          <c:extLst>
            <c:ext xmlns:c16="http://schemas.microsoft.com/office/drawing/2014/chart" uri="{C3380CC4-5D6E-409C-BE32-E72D297353CC}">
              <c16:uniqueId val="{00000003-75F7-441C-A5E9-95219942F762}"/>
            </c:ext>
          </c:extLst>
        </c:ser>
        <c:dLbls>
          <c:dLblPos val="ctr"/>
          <c:showLegendKey val="0"/>
          <c:showVal val="1"/>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41.4</c:v>
                </c:pt>
              </c:numCache>
            </c:numRef>
          </c:val>
          <c:extLst>
            <c:ext xmlns:c16="http://schemas.microsoft.com/office/drawing/2014/chart" uri="{C3380CC4-5D6E-409C-BE32-E72D297353CC}">
              <c16:uniqueId val="{00000000-7BBC-4C52-A9A5-0EFE2898C8F7}"/>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56.9</c:v>
                </c:pt>
              </c:numCache>
            </c:numRef>
          </c:val>
          <c:extLst>
            <c:ext xmlns:c16="http://schemas.microsoft.com/office/drawing/2014/chart" uri="{C3380CC4-5D6E-409C-BE32-E72D297353CC}">
              <c16:uniqueId val="{00000001-7BBC-4C52-A9A5-0EFE2898C8F7}"/>
            </c:ext>
          </c:extLst>
        </c:ser>
        <c:ser>
          <c:idx val="2"/>
          <c:order val="2"/>
          <c:tx>
            <c:strRef>
              <c:f>Arkusz1!$D$1</c:f>
              <c:strCache>
                <c:ptCount val="1"/>
                <c:pt idx="0">
                  <c:v>nie wiem</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1.7</c:v>
                </c:pt>
              </c:numCache>
            </c:numRef>
          </c:val>
          <c:extLst>
            <c:ext xmlns:c16="http://schemas.microsoft.com/office/drawing/2014/chart" uri="{C3380CC4-5D6E-409C-BE32-E72D297353CC}">
              <c16:uniqueId val="{00000002-7BBC-4C52-A9A5-0EFE2898C8F7}"/>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39.1</c:v>
                </c:pt>
              </c:numCache>
            </c:numRef>
          </c:val>
          <c:extLst>
            <c:ext xmlns:c16="http://schemas.microsoft.com/office/drawing/2014/chart" uri="{C3380CC4-5D6E-409C-BE32-E72D297353CC}">
              <c16:uniqueId val="{00000000-FF91-4403-B5C8-E039F606E3B8}"/>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57.9</c:v>
                </c:pt>
              </c:numCache>
            </c:numRef>
          </c:val>
          <c:extLst>
            <c:ext xmlns:c16="http://schemas.microsoft.com/office/drawing/2014/chart" uri="{C3380CC4-5D6E-409C-BE32-E72D297353CC}">
              <c16:uniqueId val="{00000001-FF91-4403-B5C8-E039F606E3B8}"/>
            </c:ext>
          </c:extLst>
        </c:ser>
        <c:ser>
          <c:idx val="2"/>
          <c:order val="2"/>
          <c:tx>
            <c:strRef>
              <c:f>Arkusz1!$D$1</c:f>
              <c:strCache>
                <c:ptCount val="1"/>
                <c:pt idx="0">
                  <c:v>nie wiem</c:v>
                </c:pt>
              </c:strCache>
            </c:strRef>
          </c:tx>
          <c:spPr>
            <a:solidFill>
              <a:srgbClr val="D9D9D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3</c:v>
                </c:pt>
              </c:numCache>
            </c:numRef>
          </c:val>
          <c:extLst>
            <c:ext xmlns:c16="http://schemas.microsoft.com/office/drawing/2014/chart" uri="{C3380CC4-5D6E-409C-BE32-E72D297353CC}">
              <c16:uniqueId val="{00000002-FF91-4403-B5C8-E039F606E3B8}"/>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47.2</c:v>
                </c:pt>
              </c:numCache>
            </c:numRef>
          </c:val>
          <c:extLst>
            <c:ext xmlns:c16="http://schemas.microsoft.com/office/drawing/2014/chart" uri="{C3380CC4-5D6E-409C-BE32-E72D297353CC}">
              <c16:uniqueId val="{00000000-4FD9-4AEA-9611-AFABF9BD67E8}"/>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47.6</c:v>
                </c:pt>
              </c:numCache>
            </c:numRef>
          </c:val>
          <c:extLst>
            <c:ext xmlns:c16="http://schemas.microsoft.com/office/drawing/2014/chart" uri="{C3380CC4-5D6E-409C-BE32-E72D297353CC}">
              <c16:uniqueId val="{00000001-4FD9-4AEA-9611-AFABF9BD67E8}"/>
            </c:ext>
          </c:extLst>
        </c:ser>
        <c:ser>
          <c:idx val="2"/>
          <c:order val="2"/>
          <c:tx>
            <c:strRef>
              <c:f>Arkusz1!$D$1</c:f>
              <c:strCache>
                <c:ptCount val="1"/>
                <c:pt idx="0">
                  <c:v>nie wiem</c:v>
                </c:pt>
              </c:strCache>
            </c:strRef>
          </c:tx>
          <c:spPr>
            <a:solidFill>
              <a:srgbClr val="D9D9D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5.2</c:v>
                </c:pt>
              </c:numCache>
            </c:numRef>
          </c:val>
          <c:extLst>
            <c:ext xmlns:c16="http://schemas.microsoft.com/office/drawing/2014/chart" uri="{C3380CC4-5D6E-409C-BE32-E72D297353CC}">
              <c16:uniqueId val="{00000002-4FD9-4AEA-9611-AFABF9BD67E8}"/>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43.9</c:v>
                </c:pt>
              </c:numCache>
            </c:numRef>
          </c:val>
          <c:extLst>
            <c:ext xmlns:c16="http://schemas.microsoft.com/office/drawing/2014/chart" uri="{C3380CC4-5D6E-409C-BE32-E72D297353CC}">
              <c16:uniqueId val="{00000000-F505-4578-88FF-6393F34DF7EF}"/>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51.2</c:v>
                </c:pt>
              </c:numCache>
            </c:numRef>
          </c:val>
          <c:extLst>
            <c:ext xmlns:c16="http://schemas.microsoft.com/office/drawing/2014/chart" uri="{C3380CC4-5D6E-409C-BE32-E72D297353CC}">
              <c16:uniqueId val="{00000001-F505-4578-88FF-6393F34DF7EF}"/>
            </c:ext>
          </c:extLst>
        </c:ser>
        <c:ser>
          <c:idx val="2"/>
          <c:order val="2"/>
          <c:tx>
            <c:strRef>
              <c:f>Arkusz1!$D$1</c:f>
              <c:strCache>
                <c:ptCount val="1"/>
                <c:pt idx="0">
                  <c:v>nie wiem</c:v>
                </c:pt>
              </c:strCache>
            </c:strRef>
          </c:tx>
          <c:spPr>
            <a:solidFill>
              <a:srgbClr val="D9D9D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4.9000000000000004</c:v>
                </c:pt>
              </c:numCache>
            </c:numRef>
          </c:val>
          <c:extLst>
            <c:ext xmlns:c16="http://schemas.microsoft.com/office/drawing/2014/chart" uri="{C3380CC4-5D6E-409C-BE32-E72D297353CC}">
              <c16:uniqueId val="{00000002-F505-4578-88FF-6393F34DF7EF}"/>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57.5</c:v>
                </c:pt>
              </c:numCache>
            </c:numRef>
          </c:val>
          <c:extLst>
            <c:ext xmlns:c16="http://schemas.microsoft.com/office/drawing/2014/chart" uri="{C3380CC4-5D6E-409C-BE32-E72D297353CC}">
              <c16:uniqueId val="{00000000-1224-4A4B-8196-191A9145976D}"/>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38.6</c:v>
                </c:pt>
              </c:numCache>
            </c:numRef>
          </c:val>
          <c:extLst>
            <c:ext xmlns:c16="http://schemas.microsoft.com/office/drawing/2014/chart" uri="{C3380CC4-5D6E-409C-BE32-E72D297353CC}">
              <c16:uniqueId val="{00000001-1224-4A4B-8196-191A9145976D}"/>
            </c:ext>
          </c:extLst>
        </c:ser>
        <c:ser>
          <c:idx val="2"/>
          <c:order val="2"/>
          <c:tx>
            <c:strRef>
              <c:f>Arkusz1!$D$1</c:f>
              <c:strCache>
                <c:ptCount val="1"/>
                <c:pt idx="0">
                  <c:v>nie wiem</c:v>
                </c:pt>
              </c:strCache>
            </c:strRef>
          </c:tx>
          <c:spPr>
            <a:solidFill>
              <a:srgbClr val="D9D9D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3.9</c:v>
                </c:pt>
              </c:numCache>
            </c:numRef>
          </c:val>
          <c:extLst>
            <c:ext xmlns:c16="http://schemas.microsoft.com/office/drawing/2014/chart" uri="{C3380CC4-5D6E-409C-BE32-E72D297353CC}">
              <c16:uniqueId val="{00000002-1224-4A4B-8196-191A9145976D}"/>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45.1</c:v>
                </c:pt>
              </c:numCache>
            </c:numRef>
          </c:val>
          <c:extLst>
            <c:ext xmlns:c16="http://schemas.microsoft.com/office/drawing/2014/chart" uri="{C3380CC4-5D6E-409C-BE32-E72D297353CC}">
              <c16:uniqueId val="{00000000-1E1E-4052-8B8A-068B9E550BEB}"/>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50.7</c:v>
                </c:pt>
              </c:numCache>
            </c:numRef>
          </c:val>
          <c:extLst>
            <c:ext xmlns:c16="http://schemas.microsoft.com/office/drawing/2014/chart" uri="{C3380CC4-5D6E-409C-BE32-E72D297353CC}">
              <c16:uniqueId val="{00000001-1E1E-4052-8B8A-068B9E550BEB}"/>
            </c:ext>
          </c:extLst>
        </c:ser>
        <c:ser>
          <c:idx val="2"/>
          <c:order val="2"/>
          <c:tx>
            <c:strRef>
              <c:f>Arkusz1!$D$1</c:f>
              <c:strCache>
                <c:ptCount val="1"/>
                <c:pt idx="0">
                  <c:v>nie wiem</c:v>
                </c:pt>
              </c:strCache>
            </c:strRef>
          </c:tx>
          <c:spPr>
            <a:solidFill>
              <a:srgbClr val="D9D9D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4.2</c:v>
                </c:pt>
              </c:numCache>
            </c:numRef>
          </c:val>
          <c:extLst>
            <c:ext xmlns:c16="http://schemas.microsoft.com/office/drawing/2014/chart" uri="{C3380CC4-5D6E-409C-BE32-E72D297353CC}">
              <c16:uniqueId val="{00000002-1E1E-4052-8B8A-068B9E550BEB}"/>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25529431320533E-2"/>
          <c:y val="0.21003330863489411"/>
          <c:w val="0.77363719315236945"/>
          <c:h val="0.56443307293935241"/>
        </c:manualLayout>
      </c:layout>
      <c:barChart>
        <c:barDir val="bar"/>
        <c:grouping val="percentStacked"/>
        <c:varyColors val="0"/>
        <c:ser>
          <c:idx val="0"/>
          <c:order val="0"/>
          <c:tx>
            <c:strRef>
              <c:f>Arkusz1!$B$1</c:f>
              <c:strCache>
                <c:ptCount val="1"/>
                <c:pt idx="0">
                  <c:v>tak</c:v>
                </c:pt>
              </c:strCache>
            </c:strRef>
          </c:tx>
          <c:spPr>
            <a:solidFill>
              <a:srgbClr val="FFCB0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General</c:formatCode>
                <c:ptCount val="1"/>
                <c:pt idx="0">
                  <c:v>43.7</c:v>
                </c:pt>
              </c:numCache>
            </c:numRef>
          </c:val>
          <c:extLst>
            <c:ext xmlns:c16="http://schemas.microsoft.com/office/drawing/2014/chart" uri="{C3380CC4-5D6E-409C-BE32-E72D297353CC}">
              <c16:uniqueId val="{00000000-0288-445A-8D40-5EEB23C80DA9}"/>
            </c:ext>
          </c:extLst>
        </c:ser>
        <c:ser>
          <c:idx val="1"/>
          <c:order val="1"/>
          <c:tx>
            <c:strRef>
              <c:f>Arkusz1!$C$1</c:f>
              <c:strCache>
                <c:ptCount val="1"/>
                <c:pt idx="0">
                  <c:v>nie</c:v>
                </c:pt>
              </c:strCache>
            </c:strRef>
          </c:tx>
          <c:spPr>
            <a:solidFill>
              <a:srgbClr val="9998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General</c:formatCode>
                <c:ptCount val="1"/>
                <c:pt idx="0">
                  <c:v>55.6</c:v>
                </c:pt>
              </c:numCache>
            </c:numRef>
          </c:val>
          <c:extLst>
            <c:ext xmlns:c16="http://schemas.microsoft.com/office/drawing/2014/chart" uri="{C3380CC4-5D6E-409C-BE32-E72D297353CC}">
              <c16:uniqueId val="{00000001-0288-445A-8D40-5EEB23C80DA9}"/>
            </c:ext>
          </c:extLst>
        </c:ser>
        <c:ser>
          <c:idx val="2"/>
          <c:order val="2"/>
          <c:tx>
            <c:strRef>
              <c:f>Arkusz1!$D$1</c:f>
              <c:strCache>
                <c:ptCount val="1"/>
                <c:pt idx="0">
                  <c:v>nie wiem</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General</c:formatCode>
                <c:ptCount val="1"/>
                <c:pt idx="0">
                  <c:v>0.7</c:v>
                </c:pt>
              </c:numCache>
            </c:numRef>
          </c:val>
          <c:extLst>
            <c:ext xmlns:c16="http://schemas.microsoft.com/office/drawing/2014/chart" uri="{C3380CC4-5D6E-409C-BE32-E72D297353CC}">
              <c16:uniqueId val="{00000002-0288-445A-8D40-5EEB23C80DA9}"/>
            </c:ext>
          </c:extLst>
        </c:ser>
        <c:dLbls>
          <c:showLegendKey val="0"/>
          <c:showVal val="0"/>
          <c:showCatName val="0"/>
          <c:showSerName val="0"/>
          <c:showPercent val="0"/>
          <c:showBubbleSize val="0"/>
        </c:dLbls>
        <c:gapWidth val="150"/>
        <c:overlap val="100"/>
        <c:axId val="499559536"/>
        <c:axId val="499558552"/>
      </c:barChart>
      <c:catAx>
        <c:axId val="499559536"/>
        <c:scaling>
          <c:orientation val="minMax"/>
        </c:scaling>
        <c:delete val="1"/>
        <c:axPos val="l"/>
        <c:numFmt formatCode="General" sourceLinked="1"/>
        <c:majorTickMark val="none"/>
        <c:minorTickMark val="none"/>
        <c:tickLblPos val="nextTo"/>
        <c:crossAx val="499558552"/>
        <c:crosses val="autoZero"/>
        <c:auto val="1"/>
        <c:lblAlgn val="ctr"/>
        <c:lblOffset val="100"/>
        <c:noMultiLvlLbl val="0"/>
      </c:catAx>
      <c:valAx>
        <c:axId val="499558552"/>
        <c:scaling>
          <c:orientation val="minMax"/>
        </c:scaling>
        <c:delete val="1"/>
        <c:axPos val="b"/>
        <c:numFmt formatCode="0%" sourceLinked="1"/>
        <c:majorTickMark val="none"/>
        <c:minorTickMark val="none"/>
        <c:tickLblPos val="nextTo"/>
        <c:crossAx val="499559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FFC000"/>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E05D-4A48-8FE1-8C315272D288}"/>
              </c:ext>
            </c:extLst>
          </c:dPt>
          <c:dPt>
            <c:idx val="1"/>
            <c:invertIfNegative val="0"/>
            <c:bubble3D val="0"/>
            <c:spPr>
              <a:solidFill>
                <a:srgbClr val="FFC000"/>
              </a:solidFill>
              <a:ln>
                <a:noFill/>
              </a:ln>
              <a:effectLst/>
            </c:spPr>
            <c:extLst>
              <c:ext xmlns:c16="http://schemas.microsoft.com/office/drawing/2014/chart" uri="{C3380CC4-5D6E-409C-BE32-E72D297353CC}">
                <c16:uniqueId val="{00000003-E05D-4A48-8FE1-8C315272D288}"/>
              </c:ext>
            </c:extLst>
          </c:dPt>
          <c:dPt>
            <c:idx val="2"/>
            <c:invertIfNegative val="0"/>
            <c:bubble3D val="0"/>
            <c:spPr>
              <a:solidFill>
                <a:srgbClr val="E02F12"/>
              </a:solidFill>
              <a:ln>
                <a:noFill/>
              </a:ln>
              <a:effectLst/>
            </c:spPr>
            <c:extLst>
              <c:ext xmlns:c16="http://schemas.microsoft.com/office/drawing/2014/chart" uri="{C3380CC4-5D6E-409C-BE32-E72D297353CC}">
                <c16:uniqueId val="{00000005-E05D-4A48-8FE1-8C315272D288}"/>
              </c:ext>
            </c:extLst>
          </c:dPt>
          <c:dPt>
            <c:idx val="3"/>
            <c:invertIfNegative val="0"/>
            <c:bubble3D val="0"/>
            <c:spPr>
              <a:solidFill>
                <a:srgbClr val="E02F12"/>
              </a:solidFill>
              <a:ln>
                <a:noFill/>
              </a:ln>
              <a:effectLst/>
            </c:spPr>
            <c:extLst>
              <c:ext xmlns:c16="http://schemas.microsoft.com/office/drawing/2014/chart" uri="{C3380CC4-5D6E-409C-BE32-E72D297353CC}">
                <c16:uniqueId val="{00000007-E05D-4A48-8FE1-8C315272D288}"/>
              </c:ext>
            </c:extLst>
          </c:dPt>
          <c:dPt>
            <c:idx val="4"/>
            <c:invertIfNegative val="0"/>
            <c:bubble3D val="0"/>
            <c:spPr>
              <a:solidFill>
                <a:srgbClr val="E02F12"/>
              </a:solidFill>
              <a:ln>
                <a:noFill/>
              </a:ln>
              <a:effectLst/>
            </c:spPr>
            <c:extLst>
              <c:ext xmlns:c16="http://schemas.microsoft.com/office/drawing/2014/chart" uri="{C3380CC4-5D6E-409C-BE32-E72D297353CC}">
                <c16:uniqueId val="{00000009-E05D-4A48-8FE1-8C315272D288}"/>
              </c:ext>
            </c:extLst>
          </c:dPt>
          <c:dPt>
            <c:idx val="5"/>
            <c:invertIfNegative val="0"/>
            <c:bubble3D val="0"/>
            <c:spPr>
              <a:solidFill>
                <a:srgbClr val="E02F12"/>
              </a:solidFill>
              <a:ln>
                <a:noFill/>
              </a:ln>
              <a:effectLst/>
            </c:spPr>
            <c:extLst>
              <c:ext xmlns:c16="http://schemas.microsoft.com/office/drawing/2014/chart" uri="{C3380CC4-5D6E-409C-BE32-E72D297353CC}">
                <c16:uniqueId val="{0000000B-E05D-4A48-8FE1-8C315272D288}"/>
              </c:ext>
            </c:extLst>
          </c:dPt>
          <c:dPt>
            <c:idx val="6"/>
            <c:invertIfNegative val="0"/>
            <c:bubble3D val="0"/>
            <c:spPr>
              <a:solidFill>
                <a:srgbClr val="E02F12"/>
              </a:solidFill>
              <a:ln>
                <a:noFill/>
              </a:ln>
              <a:effectLst/>
            </c:spPr>
            <c:extLst>
              <c:ext xmlns:c16="http://schemas.microsoft.com/office/drawing/2014/chart" uri="{C3380CC4-5D6E-409C-BE32-E72D297353CC}">
                <c16:uniqueId val="{0000000D-E05D-4A48-8FE1-8C315272D288}"/>
              </c:ext>
            </c:extLst>
          </c:dPt>
          <c:dPt>
            <c:idx val="7"/>
            <c:invertIfNegative val="0"/>
            <c:bubble3D val="0"/>
            <c:spPr>
              <a:solidFill>
                <a:srgbClr val="FFC000"/>
              </a:solidFill>
              <a:ln>
                <a:noFill/>
              </a:ln>
              <a:effectLst/>
            </c:spPr>
            <c:extLst>
              <c:ext xmlns:c16="http://schemas.microsoft.com/office/drawing/2014/chart" uri="{C3380CC4-5D6E-409C-BE32-E72D297353CC}">
                <c16:uniqueId val="{0000000F-E05D-4A48-8FE1-8C315272D288}"/>
              </c:ext>
            </c:extLst>
          </c:dPt>
          <c:dPt>
            <c:idx val="8"/>
            <c:invertIfNegative val="0"/>
            <c:bubble3D val="0"/>
            <c:spPr>
              <a:solidFill>
                <a:srgbClr val="CCC914"/>
              </a:solidFill>
              <a:ln>
                <a:noFill/>
              </a:ln>
              <a:effectLst/>
            </c:spPr>
            <c:extLst>
              <c:ext xmlns:c16="http://schemas.microsoft.com/office/drawing/2014/chart" uri="{C3380CC4-5D6E-409C-BE32-E72D297353CC}">
                <c16:uniqueId val="{00000011-E05D-4A48-8FE1-8C315272D288}"/>
              </c:ext>
            </c:extLst>
          </c:dPt>
          <c:dPt>
            <c:idx val="9"/>
            <c:invertIfNegative val="0"/>
            <c:bubble3D val="0"/>
            <c:spPr>
              <a:solidFill>
                <a:srgbClr val="CCC914"/>
              </a:solidFill>
              <a:ln>
                <a:noFill/>
              </a:ln>
              <a:effectLst/>
            </c:spPr>
            <c:extLst>
              <c:ext xmlns:c16="http://schemas.microsoft.com/office/drawing/2014/chart" uri="{C3380CC4-5D6E-409C-BE32-E72D297353CC}">
                <c16:uniqueId val="{00000013-E05D-4A48-8FE1-8C315272D288}"/>
              </c:ext>
            </c:extLst>
          </c:dPt>
          <c:dPt>
            <c:idx val="10"/>
            <c:invertIfNegative val="0"/>
            <c:bubble3D val="0"/>
            <c:spPr>
              <a:solidFill>
                <a:srgbClr val="CCC914"/>
              </a:solidFill>
              <a:ln>
                <a:noFill/>
              </a:ln>
              <a:effectLst/>
            </c:spPr>
            <c:extLst>
              <c:ext xmlns:c16="http://schemas.microsoft.com/office/drawing/2014/chart" uri="{C3380CC4-5D6E-409C-BE32-E72D297353CC}">
                <c16:uniqueId val="{00000015-E05D-4A48-8FE1-8C315272D288}"/>
              </c:ext>
            </c:extLst>
          </c:dPt>
          <c:dPt>
            <c:idx val="11"/>
            <c:invertIfNegative val="0"/>
            <c:bubble3D val="0"/>
            <c:spPr>
              <a:solidFill>
                <a:srgbClr val="CCC914"/>
              </a:solidFill>
              <a:ln>
                <a:noFill/>
              </a:ln>
              <a:effectLst/>
            </c:spPr>
            <c:extLst>
              <c:ext xmlns:c16="http://schemas.microsoft.com/office/drawing/2014/chart" uri="{C3380CC4-5D6E-409C-BE32-E72D297353CC}">
                <c16:uniqueId val="{00000017-E05D-4A48-8FE1-8C315272D288}"/>
              </c:ext>
            </c:extLst>
          </c:dPt>
          <c:dPt>
            <c:idx val="13"/>
            <c:invertIfNegative val="0"/>
            <c:bubble3D val="0"/>
            <c:spPr>
              <a:solidFill>
                <a:srgbClr val="A28E6A"/>
              </a:solidFill>
              <a:ln>
                <a:noFill/>
              </a:ln>
              <a:effectLst/>
            </c:spPr>
            <c:extLst>
              <c:ext xmlns:c16="http://schemas.microsoft.com/office/drawing/2014/chart" uri="{C3380CC4-5D6E-409C-BE32-E72D297353CC}">
                <c16:uniqueId val="{00000019-E05D-4A48-8FE1-8C315272D288}"/>
              </c:ext>
            </c:extLst>
          </c:dPt>
          <c:dPt>
            <c:idx val="14"/>
            <c:invertIfNegative val="0"/>
            <c:bubble3D val="0"/>
            <c:spPr>
              <a:solidFill>
                <a:srgbClr val="A28E6A"/>
              </a:solidFill>
              <a:ln>
                <a:noFill/>
              </a:ln>
              <a:effectLst/>
            </c:spPr>
            <c:extLst>
              <c:ext xmlns:c16="http://schemas.microsoft.com/office/drawing/2014/chart" uri="{C3380CC4-5D6E-409C-BE32-E72D297353CC}">
                <c16:uniqueId val="{0000001B-E05D-4A48-8FE1-8C315272D288}"/>
              </c:ext>
            </c:extLst>
          </c:dPt>
          <c:dPt>
            <c:idx val="15"/>
            <c:invertIfNegative val="0"/>
            <c:bubble3D val="0"/>
            <c:spPr>
              <a:solidFill>
                <a:srgbClr val="A28E6A"/>
              </a:solidFill>
              <a:ln>
                <a:noFill/>
              </a:ln>
              <a:effectLst/>
            </c:spPr>
            <c:extLst>
              <c:ext xmlns:c16="http://schemas.microsoft.com/office/drawing/2014/chart" uri="{C3380CC4-5D6E-409C-BE32-E72D297353CC}">
                <c16:uniqueId val="{0000001D-E05D-4A48-8FE1-8C315272D288}"/>
              </c:ext>
            </c:extLst>
          </c:dPt>
          <c:dPt>
            <c:idx val="16"/>
            <c:invertIfNegative val="0"/>
            <c:bubble3D val="0"/>
            <c:spPr>
              <a:solidFill>
                <a:srgbClr val="A28E6A"/>
              </a:solidFill>
              <a:ln>
                <a:noFill/>
              </a:ln>
              <a:effectLst/>
            </c:spPr>
            <c:extLst>
              <c:ext xmlns:c16="http://schemas.microsoft.com/office/drawing/2014/chart" uri="{C3380CC4-5D6E-409C-BE32-E72D297353CC}">
                <c16:uniqueId val="{0000001E-58F6-4240-9AB0-446F47EC2924}"/>
              </c:ext>
            </c:extLst>
          </c:dPt>
          <c:dPt>
            <c:idx val="17"/>
            <c:invertIfNegative val="0"/>
            <c:bubble3D val="0"/>
            <c:spPr>
              <a:solidFill>
                <a:srgbClr val="A28E6A"/>
              </a:solidFill>
              <a:ln>
                <a:noFill/>
              </a:ln>
              <a:effectLst/>
            </c:spPr>
            <c:extLst>
              <c:ext xmlns:c16="http://schemas.microsoft.com/office/drawing/2014/chart" uri="{C3380CC4-5D6E-409C-BE32-E72D297353CC}">
                <c16:uniqueId val="{0000001F-58F6-4240-9AB0-446F47EC2924}"/>
              </c:ext>
            </c:extLst>
          </c:dPt>
          <c:dLbls>
            <c:dLbl>
              <c:idx val="0"/>
              <c:layout>
                <c:manualLayout>
                  <c:x val="0.23319366888369825"/>
                  <c:y val="4.4606942579936199E-7"/>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5D-4A48-8FE1-8C315272D288}"/>
                </c:ext>
              </c:extLst>
            </c:dLbl>
            <c:dLbl>
              <c:idx val="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E05D-4A48-8FE1-8C315272D288}"/>
                </c:ext>
              </c:extLst>
            </c:dLbl>
            <c:dLbl>
              <c:idx val="11"/>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E05D-4A48-8FE1-8C315272D288}"/>
                </c:ext>
              </c:extLst>
            </c:dLbl>
            <c:dLbl>
              <c:idx val="1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E05D-4A48-8FE1-8C315272D288}"/>
                </c:ext>
              </c:extLst>
            </c:dLbl>
            <c:dLbl>
              <c:idx val="16"/>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E-58F6-4240-9AB0-446F47EC292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i więcej</c:v>
                </c:pt>
                <c:pt idx="8">
                  <c:v>podstawowe</c:v>
                </c:pt>
                <c:pt idx="9">
                  <c:v>zawodowe</c:v>
                </c:pt>
                <c:pt idx="10">
                  <c:v>średnie</c:v>
                </c:pt>
                <c:pt idx="11">
                  <c:v>wyższe</c:v>
                </c:pt>
                <c:pt idx="13">
                  <c:v>wieś</c:v>
                </c:pt>
                <c:pt idx="14">
                  <c:v>m.do 50 tys.</c:v>
                </c:pt>
                <c:pt idx="15">
                  <c:v>m.50-200 tys.</c:v>
                </c:pt>
                <c:pt idx="16">
                  <c:v>m.200-500 tys. </c:v>
                </c:pt>
                <c:pt idx="17">
                  <c:v>m.pow.500 tys.</c:v>
                </c:pt>
              </c:strCache>
            </c:strRef>
          </c:cat>
          <c:val>
            <c:numRef>
              <c:f>Arkusz1!$B$2:$B$19</c:f>
              <c:numCache>
                <c:formatCode>General</c:formatCode>
                <c:ptCount val="18"/>
                <c:pt idx="0" formatCode="0.0">
                  <c:v>59.7</c:v>
                </c:pt>
                <c:pt idx="2" formatCode="0.0">
                  <c:v>47.154471544715449</c:v>
                </c:pt>
                <c:pt idx="3" formatCode="0.0">
                  <c:v>69.411764705882348</c:v>
                </c:pt>
                <c:pt idx="4" formatCode="0.0">
                  <c:v>57.065217391304344</c:v>
                </c:pt>
                <c:pt idx="5" formatCode="0.0">
                  <c:v>61.739130434782609</c:v>
                </c:pt>
                <c:pt idx="6" formatCode="0.0">
                  <c:v>59.385665529010232</c:v>
                </c:pt>
                <c:pt idx="8" formatCode="0.0">
                  <c:v>57.575757575757571</c:v>
                </c:pt>
                <c:pt idx="9" formatCode="0.0">
                  <c:v>54.635761589403977</c:v>
                </c:pt>
                <c:pt idx="10" formatCode="0.0">
                  <c:v>60.077519379844958</c:v>
                </c:pt>
                <c:pt idx="11" formatCode="0.0">
                  <c:v>69.127516778523486</c:v>
                </c:pt>
                <c:pt idx="13" formatCode="0.0">
                  <c:v>63.659793814432987</c:v>
                </c:pt>
                <c:pt idx="14" formatCode="0.0">
                  <c:v>58.436213991769549</c:v>
                </c:pt>
                <c:pt idx="15" formatCode="0.0">
                  <c:v>47.272727272727273</c:v>
                </c:pt>
                <c:pt idx="16" formatCode="0.0">
                  <c:v>69.318181818181813</c:v>
                </c:pt>
                <c:pt idx="17" formatCode="0.0">
                  <c:v>59.482758620689658</c:v>
                </c:pt>
              </c:numCache>
            </c:numRef>
          </c:val>
          <c:extLst>
            <c:ext xmlns:c16="http://schemas.microsoft.com/office/drawing/2014/chart" uri="{C3380CC4-5D6E-409C-BE32-E72D297353CC}">
              <c16:uniqueId val="{0000001E-E05D-4A48-8FE1-8C315272D288}"/>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49855912573333"/>
          <c:y val="1.8851170378040964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CCC914"/>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AC4D-414B-9D27-738799ADC1D6}"/>
              </c:ext>
            </c:extLst>
          </c:dPt>
          <c:dPt>
            <c:idx val="1"/>
            <c:invertIfNegative val="0"/>
            <c:bubble3D val="0"/>
            <c:spPr>
              <a:solidFill>
                <a:srgbClr val="CCC914"/>
              </a:solidFill>
              <a:ln>
                <a:noFill/>
              </a:ln>
              <a:effectLst/>
            </c:spPr>
            <c:extLst>
              <c:ext xmlns:c16="http://schemas.microsoft.com/office/drawing/2014/chart" uri="{C3380CC4-5D6E-409C-BE32-E72D297353CC}">
                <c16:uniqueId val="{00000003-AC4D-414B-9D27-738799ADC1D6}"/>
              </c:ext>
            </c:extLst>
          </c:dPt>
          <c:dPt>
            <c:idx val="2"/>
            <c:invertIfNegative val="0"/>
            <c:bubble3D val="0"/>
            <c:spPr>
              <a:solidFill>
                <a:srgbClr val="FFC000"/>
              </a:solidFill>
              <a:ln>
                <a:noFill/>
              </a:ln>
              <a:effectLst/>
            </c:spPr>
            <c:extLst>
              <c:ext xmlns:c16="http://schemas.microsoft.com/office/drawing/2014/chart" uri="{C3380CC4-5D6E-409C-BE32-E72D297353CC}">
                <c16:uniqueId val="{00000005-AC4D-414B-9D27-738799ADC1D6}"/>
              </c:ext>
            </c:extLst>
          </c:dPt>
          <c:dPt>
            <c:idx val="3"/>
            <c:invertIfNegative val="0"/>
            <c:bubble3D val="0"/>
            <c:spPr>
              <a:solidFill>
                <a:srgbClr val="FFC000"/>
              </a:solidFill>
              <a:ln>
                <a:noFill/>
              </a:ln>
              <a:effectLst/>
            </c:spPr>
            <c:extLst>
              <c:ext xmlns:c16="http://schemas.microsoft.com/office/drawing/2014/chart" uri="{C3380CC4-5D6E-409C-BE32-E72D297353CC}">
                <c16:uniqueId val="{00000007-AC4D-414B-9D27-738799ADC1D6}"/>
              </c:ext>
            </c:extLst>
          </c:dPt>
          <c:dPt>
            <c:idx val="4"/>
            <c:invertIfNegative val="0"/>
            <c:bubble3D val="0"/>
            <c:spPr>
              <a:solidFill>
                <a:srgbClr val="CCC914"/>
              </a:solidFill>
              <a:ln>
                <a:noFill/>
              </a:ln>
              <a:effectLst/>
            </c:spPr>
            <c:extLst>
              <c:ext xmlns:c16="http://schemas.microsoft.com/office/drawing/2014/chart" uri="{C3380CC4-5D6E-409C-BE32-E72D297353CC}">
                <c16:uniqueId val="{00000009-AC4D-414B-9D27-738799ADC1D6}"/>
              </c:ext>
            </c:extLst>
          </c:dPt>
          <c:dPt>
            <c:idx val="5"/>
            <c:invertIfNegative val="0"/>
            <c:bubble3D val="0"/>
            <c:spPr>
              <a:solidFill>
                <a:srgbClr val="CCC914"/>
              </a:solidFill>
              <a:ln>
                <a:noFill/>
              </a:ln>
              <a:effectLst/>
            </c:spPr>
            <c:extLst>
              <c:ext xmlns:c16="http://schemas.microsoft.com/office/drawing/2014/chart" uri="{C3380CC4-5D6E-409C-BE32-E72D297353CC}">
                <c16:uniqueId val="{0000000B-AC4D-414B-9D27-738799ADC1D6}"/>
              </c:ext>
            </c:extLst>
          </c:dPt>
          <c:dPt>
            <c:idx val="6"/>
            <c:invertIfNegative val="0"/>
            <c:bubble3D val="0"/>
            <c:spPr>
              <a:solidFill>
                <a:srgbClr val="CCC914"/>
              </a:solidFill>
              <a:ln>
                <a:noFill/>
              </a:ln>
              <a:effectLst/>
            </c:spPr>
            <c:extLst>
              <c:ext xmlns:c16="http://schemas.microsoft.com/office/drawing/2014/chart" uri="{C3380CC4-5D6E-409C-BE32-E72D297353CC}">
                <c16:uniqueId val="{0000000D-AC4D-414B-9D27-738799ADC1D6}"/>
              </c:ext>
            </c:extLst>
          </c:dPt>
          <c:dPt>
            <c:idx val="7"/>
            <c:invertIfNegative val="0"/>
            <c:bubble3D val="0"/>
            <c:spPr>
              <a:solidFill>
                <a:srgbClr val="CCC914"/>
              </a:solidFill>
              <a:ln>
                <a:noFill/>
              </a:ln>
              <a:effectLst/>
            </c:spPr>
            <c:extLst>
              <c:ext xmlns:c16="http://schemas.microsoft.com/office/drawing/2014/chart" uri="{C3380CC4-5D6E-409C-BE32-E72D297353CC}">
                <c16:uniqueId val="{0000000F-AC4D-414B-9D27-738799ADC1D6}"/>
              </c:ext>
            </c:extLst>
          </c:dPt>
          <c:dPt>
            <c:idx val="8"/>
            <c:invertIfNegative val="0"/>
            <c:bubble3D val="0"/>
            <c:spPr>
              <a:solidFill>
                <a:srgbClr val="CCC914"/>
              </a:solidFill>
              <a:ln>
                <a:noFill/>
              </a:ln>
              <a:effectLst/>
            </c:spPr>
            <c:extLst>
              <c:ext xmlns:c16="http://schemas.microsoft.com/office/drawing/2014/chart" uri="{C3380CC4-5D6E-409C-BE32-E72D297353CC}">
                <c16:uniqueId val="{00000011-AC4D-414B-9D27-738799ADC1D6}"/>
              </c:ext>
            </c:extLst>
          </c:dPt>
          <c:dPt>
            <c:idx val="10"/>
            <c:invertIfNegative val="0"/>
            <c:bubble3D val="0"/>
            <c:spPr>
              <a:solidFill>
                <a:srgbClr val="A28E6A"/>
              </a:solidFill>
              <a:ln>
                <a:noFill/>
              </a:ln>
              <a:effectLst/>
            </c:spPr>
            <c:extLst>
              <c:ext xmlns:c16="http://schemas.microsoft.com/office/drawing/2014/chart" uri="{C3380CC4-5D6E-409C-BE32-E72D297353CC}">
                <c16:uniqueId val="{00000015-AC4D-414B-9D27-738799ADC1D6}"/>
              </c:ext>
            </c:extLst>
          </c:dPt>
          <c:dPt>
            <c:idx val="11"/>
            <c:invertIfNegative val="0"/>
            <c:bubble3D val="0"/>
            <c:spPr>
              <a:solidFill>
                <a:srgbClr val="A28E6A"/>
              </a:solidFill>
              <a:ln>
                <a:noFill/>
              </a:ln>
              <a:effectLst/>
            </c:spPr>
            <c:extLst>
              <c:ext xmlns:c16="http://schemas.microsoft.com/office/drawing/2014/chart" uri="{C3380CC4-5D6E-409C-BE32-E72D297353CC}">
                <c16:uniqueId val="{00000017-AC4D-414B-9D27-738799ADC1D6}"/>
              </c:ext>
            </c:extLst>
          </c:dPt>
          <c:dPt>
            <c:idx val="12"/>
            <c:invertIfNegative val="0"/>
            <c:bubble3D val="0"/>
            <c:spPr>
              <a:solidFill>
                <a:srgbClr val="A28E6A"/>
              </a:solidFill>
              <a:ln>
                <a:noFill/>
              </a:ln>
              <a:effectLst/>
            </c:spPr>
            <c:extLst>
              <c:ext xmlns:c16="http://schemas.microsoft.com/office/drawing/2014/chart" uri="{C3380CC4-5D6E-409C-BE32-E72D297353CC}">
                <c16:uniqueId val="{00000017-16AB-4892-95C3-48E1BB8D9125}"/>
              </c:ext>
            </c:extLst>
          </c:dPt>
          <c:dPt>
            <c:idx val="13"/>
            <c:invertIfNegative val="0"/>
            <c:bubble3D val="0"/>
            <c:spPr>
              <a:solidFill>
                <a:srgbClr val="A28E6A"/>
              </a:solidFill>
              <a:ln>
                <a:noFill/>
              </a:ln>
              <a:effectLst/>
            </c:spPr>
            <c:extLst>
              <c:ext xmlns:c16="http://schemas.microsoft.com/office/drawing/2014/chart" uri="{C3380CC4-5D6E-409C-BE32-E72D297353CC}">
                <c16:uniqueId val="{00000019-AC4D-414B-9D27-738799ADC1D6}"/>
              </c:ext>
            </c:extLst>
          </c:dPt>
          <c:dPt>
            <c:idx val="14"/>
            <c:invertIfNegative val="0"/>
            <c:bubble3D val="0"/>
            <c:spPr>
              <a:solidFill>
                <a:srgbClr val="A28E6A"/>
              </a:solidFill>
              <a:ln>
                <a:noFill/>
              </a:ln>
              <a:effectLst/>
            </c:spPr>
            <c:extLst>
              <c:ext xmlns:c16="http://schemas.microsoft.com/office/drawing/2014/chart" uri="{C3380CC4-5D6E-409C-BE32-E72D297353CC}">
                <c16:uniqueId val="{0000001B-AC4D-414B-9D27-738799ADC1D6}"/>
              </c:ext>
            </c:extLst>
          </c:dPt>
          <c:dLbls>
            <c:dLbl>
              <c:idx val="0"/>
              <c:layout>
                <c:manualLayout>
                  <c:x val="0.26839288646714538"/>
                  <c:y val="-2.8317602323307931E-3"/>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layout>
                    <c:manualLayout>
                      <c:w val="0.11263694195137125"/>
                      <c:h val="3.754544053481939E-2"/>
                    </c:manualLayout>
                  </c15:layout>
                </c:ext>
                <c:ext xmlns:c16="http://schemas.microsoft.com/office/drawing/2014/chart" uri="{C3380CC4-5D6E-409C-BE32-E72D297353CC}">
                  <c16:uniqueId val="{00000001-AC4D-414B-9D27-738799ADC1D6}"/>
                </c:ext>
              </c:extLst>
            </c:dLbl>
            <c:dLbl>
              <c:idx val="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AC4D-414B-9D27-738799ADC1D6}"/>
                </c:ext>
              </c:extLst>
            </c:dLbl>
            <c:dLbl>
              <c:idx val="7"/>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AC4D-414B-9D27-738799ADC1D6}"/>
                </c:ext>
              </c:extLst>
            </c:dLbl>
            <c:dLbl>
              <c:idx val="8"/>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AC4D-414B-9D27-738799ADC1D6}"/>
                </c:ext>
              </c:extLst>
            </c:dLbl>
            <c:dLbl>
              <c:idx val="1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AC4D-414B-9D27-738799ADC1D6}"/>
                </c:ext>
              </c:extLst>
            </c:dLbl>
            <c:dLbl>
              <c:idx val="14"/>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B-AC4D-414B-9D27-738799ADC1D6}"/>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Arkusz1!$A$2:$A$16</c:f>
              <c:strCache>
                <c:ptCount val="15"/>
                <c:pt idx="0">
                  <c:v>ogółem</c:v>
                </c:pt>
                <c:pt idx="2">
                  <c:v>kobieta</c:v>
                </c:pt>
                <c:pt idx="3">
                  <c:v>mężczyzna</c:v>
                </c:pt>
                <c:pt idx="5">
                  <c:v>podstawowe</c:v>
                </c:pt>
                <c:pt idx="6">
                  <c:v>zawodowe</c:v>
                </c:pt>
                <c:pt idx="7">
                  <c:v>średnie</c:v>
                </c:pt>
                <c:pt idx="8">
                  <c:v>wyższe</c:v>
                </c:pt>
                <c:pt idx="10">
                  <c:v>wieś</c:v>
                </c:pt>
                <c:pt idx="11">
                  <c:v>m.do 50 tys.</c:v>
                </c:pt>
                <c:pt idx="12">
                  <c:v>m.50-200 tys.</c:v>
                </c:pt>
                <c:pt idx="13">
                  <c:v>m.200-500 tys. </c:v>
                </c:pt>
                <c:pt idx="14">
                  <c:v>m.pow.500 tys.</c:v>
                </c:pt>
              </c:strCache>
            </c:strRef>
          </c:cat>
          <c:val>
            <c:numRef>
              <c:f>Arkusz1!$B$2:$B$16</c:f>
              <c:numCache>
                <c:formatCode>General</c:formatCode>
                <c:ptCount val="15"/>
                <c:pt idx="0" formatCode="0.0">
                  <c:v>70.7</c:v>
                </c:pt>
                <c:pt idx="2" formatCode="0.0">
                  <c:v>66.347992351816444</c:v>
                </c:pt>
                <c:pt idx="3" formatCode="0.0">
                  <c:v>75.471698113207552</c:v>
                </c:pt>
                <c:pt idx="5" formatCode="0.0">
                  <c:v>60.606060606060609</c:v>
                </c:pt>
                <c:pt idx="6" formatCode="0.0">
                  <c:v>57.615894039735096</c:v>
                </c:pt>
                <c:pt idx="7" formatCode="0.0">
                  <c:v>74.224806201550393</c:v>
                </c:pt>
                <c:pt idx="8" formatCode="0.0">
                  <c:v>87.24832214765101</c:v>
                </c:pt>
                <c:pt idx="10" formatCode="0.0">
                  <c:v>68.041237113402062</c:v>
                </c:pt>
                <c:pt idx="11" formatCode="0.0">
                  <c:v>57.613168724279838</c:v>
                </c:pt>
                <c:pt idx="12" formatCode="0.0">
                  <c:v>76.363636363636374</c:v>
                </c:pt>
                <c:pt idx="13" formatCode="0.0">
                  <c:v>88.63636363636364</c:v>
                </c:pt>
                <c:pt idx="14" formatCode="0.0">
                  <c:v>85.34482758620689</c:v>
                </c:pt>
              </c:numCache>
            </c:numRef>
          </c:val>
          <c:extLst>
            <c:ext xmlns:c16="http://schemas.microsoft.com/office/drawing/2014/chart" uri="{C3380CC4-5D6E-409C-BE32-E72D297353CC}">
              <c16:uniqueId val="{0000001E-AC4D-414B-9D27-738799ADC1D6}"/>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912571987744"/>
          <c:y val="2.3617941253929107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FFC000"/>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4893-4FCC-91E6-D107BE4E5057}"/>
              </c:ext>
            </c:extLst>
          </c:dPt>
          <c:dPt>
            <c:idx val="1"/>
            <c:invertIfNegative val="0"/>
            <c:bubble3D val="0"/>
            <c:spPr>
              <a:solidFill>
                <a:srgbClr val="FFC000"/>
              </a:solidFill>
              <a:ln>
                <a:noFill/>
              </a:ln>
              <a:effectLst/>
            </c:spPr>
            <c:extLst>
              <c:ext xmlns:c16="http://schemas.microsoft.com/office/drawing/2014/chart" uri="{C3380CC4-5D6E-409C-BE32-E72D297353CC}">
                <c16:uniqueId val="{00000003-4893-4FCC-91E6-D107BE4E5057}"/>
              </c:ext>
            </c:extLst>
          </c:dPt>
          <c:dPt>
            <c:idx val="2"/>
            <c:invertIfNegative val="0"/>
            <c:bubble3D val="0"/>
            <c:spPr>
              <a:solidFill>
                <a:srgbClr val="E02F12"/>
              </a:solidFill>
              <a:ln>
                <a:noFill/>
              </a:ln>
              <a:effectLst/>
            </c:spPr>
            <c:extLst>
              <c:ext xmlns:c16="http://schemas.microsoft.com/office/drawing/2014/chart" uri="{C3380CC4-5D6E-409C-BE32-E72D297353CC}">
                <c16:uniqueId val="{00000005-4893-4FCC-91E6-D107BE4E5057}"/>
              </c:ext>
            </c:extLst>
          </c:dPt>
          <c:dPt>
            <c:idx val="3"/>
            <c:invertIfNegative val="0"/>
            <c:bubble3D val="0"/>
            <c:spPr>
              <a:solidFill>
                <a:srgbClr val="E02F12"/>
              </a:solidFill>
              <a:ln>
                <a:noFill/>
              </a:ln>
              <a:effectLst/>
            </c:spPr>
            <c:extLst>
              <c:ext xmlns:c16="http://schemas.microsoft.com/office/drawing/2014/chart" uri="{C3380CC4-5D6E-409C-BE32-E72D297353CC}">
                <c16:uniqueId val="{00000007-4893-4FCC-91E6-D107BE4E5057}"/>
              </c:ext>
            </c:extLst>
          </c:dPt>
          <c:dPt>
            <c:idx val="4"/>
            <c:invertIfNegative val="0"/>
            <c:bubble3D val="0"/>
            <c:spPr>
              <a:solidFill>
                <a:srgbClr val="E02F12"/>
              </a:solidFill>
              <a:ln>
                <a:noFill/>
              </a:ln>
              <a:effectLst/>
            </c:spPr>
            <c:extLst>
              <c:ext xmlns:c16="http://schemas.microsoft.com/office/drawing/2014/chart" uri="{C3380CC4-5D6E-409C-BE32-E72D297353CC}">
                <c16:uniqueId val="{00000009-4893-4FCC-91E6-D107BE4E5057}"/>
              </c:ext>
            </c:extLst>
          </c:dPt>
          <c:dPt>
            <c:idx val="5"/>
            <c:invertIfNegative val="0"/>
            <c:bubble3D val="0"/>
            <c:spPr>
              <a:solidFill>
                <a:srgbClr val="E02F12"/>
              </a:solidFill>
              <a:ln>
                <a:noFill/>
              </a:ln>
              <a:effectLst/>
            </c:spPr>
            <c:extLst>
              <c:ext xmlns:c16="http://schemas.microsoft.com/office/drawing/2014/chart" uri="{C3380CC4-5D6E-409C-BE32-E72D297353CC}">
                <c16:uniqueId val="{0000000B-4893-4FCC-91E6-D107BE4E5057}"/>
              </c:ext>
            </c:extLst>
          </c:dPt>
          <c:dPt>
            <c:idx val="6"/>
            <c:invertIfNegative val="0"/>
            <c:bubble3D val="0"/>
            <c:spPr>
              <a:solidFill>
                <a:srgbClr val="E02F12"/>
              </a:solidFill>
              <a:ln>
                <a:noFill/>
              </a:ln>
              <a:effectLst/>
            </c:spPr>
            <c:extLst>
              <c:ext xmlns:c16="http://schemas.microsoft.com/office/drawing/2014/chart" uri="{C3380CC4-5D6E-409C-BE32-E72D297353CC}">
                <c16:uniqueId val="{0000000D-4893-4FCC-91E6-D107BE4E5057}"/>
              </c:ext>
            </c:extLst>
          </c:dPt>
          <c:dPt>
            <c:idx val="7"/>
            <c:invertIfNegative val="0"/>
            <c:bubble3D val="0"/>
            <c:spPr>
              <a:solidFill>
                <a:srgbClr val="FFC000"/>
              </a:solidFill>
              <a:ln>
                <a:noFill/>
              </a:ln>
              <a:effectLst/>
            </c:spPr>
            <c:extLst>
              <c:ext xmlns:c16="http://schemas.microsoft.com/office/drawing/2014/chart" uri="{C3380CC4-5D6E-409C-BE32-E72D297353CC}">
                <c16:uniqueId val="{0000000F-4893-4FCC-91E6-D107BE4E5057}"/>
              </c:ext>
            </c:extLst>
          </c:dPt>
          <c:dPt>
            <c:idx val="8"/>
            <c:invertIfNegative val="0"/>
            <c:bubble3D val="0"/>
            <c:spPr>
              <a:solidFill>
                <a:srgbClr val="CCC914"/>
              </a:solidFill>
              <a:ln>
                <a:noFill/>
              </a:ln>
              <a:effectLst/>
            </c:spPr>
            <c:extLst>
              <c:ext xmlns:c16="http://schemas.microsoft.com/office/drawing/2014/chart" uri="{C3380CC4-5D6E-409C-BE32-E72D297353CC}">
                <c16:uniqueId val="{00000011-4893-4FCC-91E6-D107BE4E5057}"/>
              </c:ext>
            </c:extLst>
          </c:dPt>
          <c:dPt>
            <c:idx val="9"/>
            <c:invertIfNegative val="0"/>
            <c:bubble3D val="0"/>
            <c:spPr>
              <a:solidFill>
                <a:srgbClr val="CCC914"/>
              </a:solidFill>
              <a:ln>
                <a:noFill/>
              </a:ln>
              <a:effectLst/>
            </c:spPr>
            <c:extLst>
              <c:ext xmlns:c16="http://schemas.microsoft.com/office/drawing/2014/chart" uri="{C3380CC4-5D6E-409C-BE32-E72D297353CC}">
                <c16:uniqueId val="{00000013-4893-4FCC-91E6-D107BE4E5057}"/>
              </c:ext>
            </c:extLst>
          </c:dPt>
          <c:dPt>
            <c:idx val="10"/>
            <c:invertIfNegative val="0"/>
            <c:bubble3D val="0"/>
            <c:spPr>
              <a:solidFill>
                <a:srgbClr val="CCC914"/>
              </a:solidFill>
              <a:ln>
                <a:noFill/>
              </a:ln>
              <a:effectLst/>
            </c:spPr>
            <c:extLst>
              <c:ext xmlns:c16="http://schemas.microsoft.com/office/drawing/2014/chart" uri="{C3380CC4-5D6E-409C-BE32-E72D297353CC}">
                <c16:uniqueId val="{00000015-4893-4FCC-91E6-D107BE4E5057}"/>
              </c:ext>
            </c:extLst>
          </c:dPt>
          <c:dPt>
            <c:idx val="11"/>
            <c:invertIfNegative val="0"/>
            <c:bubble3D val="0"/>
            <c:spPr>
              <a:solidFill>
                <a:srgbClr val="CCC914"/>
              </a:solidFill>
              <a:ln>
                <a:noFill/>
              </a:ln>
              <a:effectLst/>
            </c:spPr>
            <c:extLst>
              <c:ext xmlns:c16="http://schemas.microsoft.com/office/drawing/2014/chart" uri="{C3380CC4-5D6E-409C-BE32-E72D297353CC}">
                <c16:uniqueId val="{00000017-4893-4FCC-91E6-D107BE4E5057}"/>
              </c:ext>
            </c:extLst>
          </c:dPt>
          <c:dPt>
            <c:idx val="13"/>
            <c:invertIfNegative val="0"/>
            <c:bubble3D val="0"/>
            <c:spPr>
              <a:solidFill>
                <a:srgbClr val="A28E6A"/>
              </a:solidFill>
              <a:ln>
                <a:noFill/>
              </a:ln>
              <a:effectLst/>
            </c:spPr>
            <c:extLst>
              <c:ext xmlns:c16="http://schemas.microsoft.com/office/drawing/2014/chart" uri="{C3380CC4-5D6E-409C-BE32-E72D297353CC}">
                <c16:uniqueId val="{00000019-4893-4FCC-91E6-D107BE4E5057}"/>
              </c:ext>
            </c:extLst>
          </c:dPt>
          <c:dPt>
            <c:idx val="14"/>
            <c:invertIfNegative val="0"/>
            <c:bubble3D val="0"/>
            <c:spPr>
              <a:solidFill>
                <a:srgbClr val="A28E6A"/>
              </a:solidFill>
              <a:ln>
                <a:noFill/>
              </a:ln>
              <a:effectLst/>
            </c:spPr>
            <c:extLst>
              <c:ext xmlns:c16="http://schemas.microsoft.com/office/drawing/2014/chart" uri="{C3380CC4-5D6E-409C-BE32-E72D297353CC}">
                <c16:uniqueId val="{0000001B-4893-4FCC-91E6-D107BE4E5057}"/>
              </c:ext>
            </c:extLst>
          </c:dPt>
          <c:dPt>
            <c:idx val="15"/>
            <c:invertIfNegative val="0"/>
            <c:bubble3D val="0"/>
            <c:spPr>
              <a:solidFill>
                <a:srgbClr val="A28E6A"/>
              </a:solidFill>
              <a:ln>
                <a:noFill/>
              </a:ln>
              <a:effectLst/>
            </c:spPr>
            <c:extLst>
              <c:ext xmlns:c16="http://schemas.microsoft.com/office/drawing/2014/chart" uri="{C3380CC4-5D6E-409C-BE32-E72D297353CC}">
                <c16:uniqueId val="{0000001D-4893-4FCC-91E6-D107BE4E5057}"/>
              </c:ext>
            </c:extLst>
          </c:dPt>
          <c:dPt>
            <c:idx val="16"/>
            <c:invertIfNegative val="0"/>
            <c:bubble3D val="0"/>
            <c:spPr>
              <a:solidFill>
                <a:srgbClr val="A28E6A"/>
              </a:solidFill>
              <a:ln>
                <a:noFill/>
              </a:ln>
              <a:effectLst/>
            </c:spPr>
            <c:extLst>
              <c:ext xmlns:c16="http://schemas.microsoft.com/office/drawing/2014/chart" uri="{C3380CC4-5D6E-409C-BE32-E72D297353CC}">
                <c16:uniqueId val="{0000001F-4893-4FCC-91E6-D107BE4E5057}"/>
              </c:ext>
            </c:extLst>
          </c:dPt>
          <c:dPt>
            <c:idx val="17"/>
            <c:invertIfNegative val="0"/>
            <c:bubble3D val="0"/>
            <c:spPr>
              <a:solidFill>
                <a:srgbClr val="A28E6A"/>
              </a:solidFill>
              <a:ln>
                <a:noFill/>
              </a:ln>
              <a:effectLst/>
            </c:spPr>
            <c:extLst>
              <c:ext xmlns:c16="http://schemas.microsoft.com/office/drawing/2014/chart" uri="{C3380CC4-5D6E-409C-BE32-E72D297353CC}">
                <c16:uniqueId val="{00000021-4893-4FCC-91E6-D107BE4E5057}"/>
              </c:ext>
            </c:extLst>
          </c:dPt>
          <c:dLbls>
            <c:dLbl>
              <c:idx val="0"/>
              <c:layout>
                <c:manualLayout>
                  <c:x val="0.23319384210734176"/>
                  <c:y val="1.4171625657645763E-3"/>
                </c:manualLayout>
              </c:layout>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layout>
                    <c:manualLayout>
                      <c:w val="0.11171296703692642"/>
                      <c:h val="4.6043063096297243E-2"/>
                    </c:manualLayout>
                  </c15:layout>
                </c:ext>
                <c:ext xmlns:c16="http://schemas.microsoft.com/office/drawing/2014/chart" uri="{C3380CC4-5D6E-409C-BE32-E72D297353CC}">
                  <c16:uniqueId val="{00000001-4893-4FCC-91E6-D107BE4E5057}"/>
                </c:ext>
              </c:extLst>
            </c:dLbl>
            <c:dLbl>
              <c:idx val="3"/>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4893-4FCC-91E6-D107BE4E5057}"/>
                </c:ext>
              </c:extLst>
            </c:dLbl>
            <c:dLbl>
              <c:idx val="4"/>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9-4893-4FCC-91E6-D107BE4E5057}"/>
                </c:ext>
              </c:extLst>
            </c:dLbl>
            <c:dLbl>
              <c:idx val="11"/>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4893-4FCC-91E6-D107BE4E5057}"/>
                </c:ext>
              </c:extLst>
            </c:dLbl>
            <c:dLbl>
              <c:idx val="13"/>
              <c:spPr>
                <a:noFill/>
                <a:ln w="28575">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9-4893-4FCC-91E6-D107BE4E5057}"/>
                </c:ext>
              </c:extLst>
            </c:dLbl>
            <c:dLbl>
              <c:idx val="16"/>
              <c:spPr>
                <a:noFill/>
                <a:ln w="28575">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F-4893-4FCC-91E6-D107BE4E5057}"/>
                </c:ext>
              </c:extLst>
            </c:dLbl>
            <c:dLbl>
              <c:idx val="17"/>
              <c:spPr>
                <a:noFill/>
                <a:ln w="28575">
                  <a:solidFill>
                    <a:srgbClr val="C8C8C8"/>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21-4893-4FCC-91E6-D107BE4E5057}"/>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Arkusz1!$A$2:$A$19</c:f>
              <c:strCache>
                <c:ptCount val="18"/>
                <c:pt idx="0">
                  <c:v>ogółem</c:v>
                </c:pt>
                <c:pt idx="2">
                  <c:v>15-24 lat</c:v>
                </c:pt>
                <c:pt idx="3">
                  <c:v>25-34 lat</c:v>
                </c:pt>
                <c:pt idx="4">
                  <c:v>35-44 lat</c:v>
                </c:pt>
                <c:pt idx="5">
                  <c:v>45-59 lat</c:v>
                </c:pt>
                <c:pt idx="6">
                  <c:v>60 lat i więcej</c:v>
                </c:pt>
                <c:pt idx="8">
                  <c:v>podstawowe</c:v>
                </c:pt>
                <c:pt idx="9">
                  <c:v>zawodowe</c:v>
                </c:pt>
                <c:pt idx="10">
                  <c:v>średnie</c:v>
                </c:pt>
                <c:pt idx="11">
                  <c:v>wyższe</c:v>
                </c:pt>
                <c:pt idx="13">
                  <c:v>wieś</c:v>
                </c:pt>
                <c:pt idx="14">
                  <c:v>m.do 50 tys.</c:v>
                </c:pt>
                <c:pt idx="15">
                  <c:v>m.50-200 tys.</c:v>
                </c:pt>
                <c:pt idx="16">
                  <c:v>m.200-500 tys. </c:v>
                </c:pt>
                <c:pt idx="17">
                  <c:v>m.pow.500 tys.</c:v>
                </c:pt>
              </c:strCache>
            </c:strRef>
          </c:cat>
          <c:val>
            <c:numRef>
              <c:f>Arkusz1!$B$2:$B$19</c:f>
              <c:numCache>
                <c:formatCode>General</c:formatCode>
                <c:ptCount val="18"/>
                <c:pt idx="0" formatCode="0.0">
                  <c:v>57.5</c:v>
                </c:pt>
                <c:pt idx="2" formatCode="0.0">
                  <c:v>63.414634146341463</c:v>
                </c:pt>
                <c:pt idx="3" formatCode="0.0">
                  <c:v>66.470588235294116</c:v>
                </c:pt>
                <c:pt idx="4" formatCode="0.0">
                  <c:v>65.217391304347828</c:v>
                </c:pt>
                <c:pt idx="5" formatCode="0.0">
                  <c:v>47.391304347826093</c:v>
                </c:pt>
                <c:pt idx="6" formatCode="0.0">
                  <c:v>52.901023890784984</c:v>
                </c:pt>
                <c:pt idx="8" formatCode="0.0">
                  <c:v>42.424242424242422</c:v>
                </c:pt>
                <c:pt idx="9" formatCode="0.0">
                  <c:v>51.655629139072857</c:v>
                </c:pt>
                <c:pt idx="10" formatCode="0.0">
                  <c:v>57.558139534883722</c:v>
                </c:pt>
                <c:pt idx="11" formatCode="0.0">
                  <c:v>72.483221476510067</c:v>
                </c:pt>
                <c:pt idx="13" formatCode="0.0">
                  <c:v>51.546391752577328</c:v>
                </c:pt>
                <c:pt idx="14" formatCode="0.0">
                  <c:v>54.732510288065839</c:v>
                </c:pt>
                <c:pt idx="15" formatCode="0.0">
                  <c:v>63.030303030303038</c:v>
                </c:pt>
                <c:pt idx="16" formatCode="0.0">
                  <c:v>67.045454545454547</c:v>
                </c:pt>
                <c:pt idx="17" formatCode="0.0">
                  <c:v>68.103448275862078</c:v>
                </c:pt>
              </c:numCache>
            </c:numRef>
          </c:val>
          <c:extLst>
            <c:ext xmlns:c16="http://schemas.microsoft.com/office/drawing/2014/chart" uri="{C3380CC4-5D6E-409C-BE32-E72D297353CC}">
              <c16:uniqueId val="{00000022-4893-4FCC-91E6-D107BE4E5057}"/>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15108109580089E-2"/>
          <c:y val="4.8090835552584386E-2"/>
          <c:w val="0.58503965035595207"/>
          <c:h val="0.91646498949596922"/>
        </c:manualLayout>
      </c:layout>
      <c:barChart>
        <c:barDir val="bar"/>
        <c:grouping val="percentStacked"/>
        <c:varyColors val="0"/>
        <c:ser>
          <c:idx val="0"/>
          <c:order val="0"/>
          <c:tx>
            <c:strRef>
              <c:f>Arkusz1!$B$1</c:f>
              <c:strCache>
                <c:ptCount val="1"/>
                <c:pt idx="0">
                  <c:v>zdecydowanie tak</c:v>
                </c:pt>
              </c:strCache>
            </c:strRef>
          </c:tx>
          <c:spPr>
            <a:solidFill>
              <a:srgbClr val="FFCB06"/>
            </a:solidFill>
            <a:ln>
              <a:noFill/>
            </a:ln>
            <a:effectLst/>
          </c:spPr>
          <c:invertIfNegative val="0"/>
          <c:dLbls>
            <c:dLbl>
              <c:idx val="3"/>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D-ACC2-42B6-8358-787966C585DC}"/>
                </c:ext>
              </c:extLst>
            </c:dLbl>
            <c:dLbl>
              <c:idx val="8"/>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E-ACC2-42B6-8358-787966C585D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do 50 tys. </c:v>
                </c:pt>
                <c:pt idx="2">
                  <c:v>50-200 tys. </c:v>
                </c:pt>
                <c:pt idx="3">
                  <c:v>200-500 tys. </c:v>
                </c:pt>
                <c:pt idx="4">
                  <c:v>powyżej 500 tys. </c:v>
                </c:pt>
                <c:pt idx="6">
                  <c:v>do 1.500 PLN</c:v>
                </c:pt>
                <c:pt idx="7">
                  <c:v>1.500 - 2.500 PLN</c:v>
                </c:pt>
                <c:pt idx="8">
                  <c:v>pow.2500 PLN</c:v>
                </c:pt>
              </c:strCache>
            </c:strRef>
          </c:cat>
          <c:val>
            <c:numRef>
              <c:f>Arkusz1!$B$2:$B$10</c:f>
              <c:numCache>
                <c:formatCode>0.0</c:formatCode>
                <c:ptCount val="9"/>
                <c:pt idx="0">
                  <c:v>15.979381443298967</c:v>
                </c:pt>
                <c:pt idx="1">
                  <c:v>10.2880658436214</c:v>
                </c:pt>
                <c:pt idx="2">
                  <c:v>16.969696969696972</c:v>
                </c:pt>
                <c:pt idx="3">
                  <c:v>23.863636363636363</c:v>
                </c:pt>
                <c:pt idx="4">
                  <c:v>23.275862068965516</c:v>
                </c:pt>
                <c:pt idx="6">
                  <c:v>10.650887573964498</c:v>
                </c:pt>
                <c:pt idx="7">
                  <c:v>12.710280373831775</c:v>
                </c:pt>
                <c:pt idx="8">
                  <c:v>27.200000000000003</c:v>
                </c:pt>
              </c:numCache>
            </c:numRef>
          </c:val>
          <c:extLst>
            <c:ext xmlns:c16="http://schemas.microsoft.com/office/drawing/2014/chart" uri="{C3380CC4-5D6E-409C-BE32-E72D297353CC}">
              <c16:uniqueId val="{00000000-30DB-4228-BF26-B3C1A1E84C5C}"/>
            </c:ext>
          </c:extLst>
        </c:ser>
        <c:ser>
          <c:idx val="1"/>
          <c:order val="1"/>
          <c:tx>
            <c:strRef>
              <c:f>Arkusz1!$C$1</c:f>
              <c:strCache>
                <c:ptCount val="1"/>
                <c:pt idx="0">
                  <c:v>raczej tak</c:v>
                </c:pt>
              </c:strCache>
            </c:strRef>
          </c:tx>
          <c:spPr>
            <a:solidFill>
              <a:srgbClr val="FFF685"/>
            </a:solidFill>
            <a:ln>
              <a:noFill/>
            </a:ln>
            <a:effectLst/>
          </c:spPr>
          <c:invertIfNegative val="0"/>
          <c:dLbls>
            <c:dLbl>
              <c:idx val="4"/>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C-ACC2-42B6-8358-787966C585D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do 50 tys. </c:v>
                </c:pt>
                <c:pt idx="2">
                  <c:v>50-200 tys. </c:v>
                </c:pt>
                <c:pt idx="3">
                  <c:v>200-500 tys. </c:v>
                </c:pt>
                <c:pt idx="4">
                  <c:v>powyżej 500 tys. </c:v>
                </c:pt>
                <c:pt idx="6">
                  <c:v>do 1.500 PLN</c:v>
                </c:pt>
                <c:pt idx="7">
                  <c:v>1.500 - 2.500 PLN</c:v>
                </c:pt>
                <c:pt idx="8">
                  <c:v>pow.2500 PLN</c:v>
                </c:pt>
              </c:strCache>
            </c:strRef>
          </c:cat>
          <c:val>
            <c:numRef>
              <c:f>Arkusz1!$C$2:$C$10</c:f>
              <c:numCache>
                <c:formatCode>0.0</c:formatCode>
                <c:ptCount val="9"/>
                <c:pt idx="0">
                  <c:v>38.659793814432994</c:v>
                </c:pt>
                <c:pt idx="1">
                  <c:v>33.744855967078195</c:v>
                </c:pt>
                <c:pt idx="2">
                  <c:v>40.606060606060609</c:v>
                </c:pt>
                <c:pt idx="3">
                  <c:v>46.590909090909086</c:v>
                </c:pt>
                <c:pt idx="4">
                  <c:v>48.275862068965516</c:v>
                </c:pt>
                <c:pt idx="6">
                  <c:v>43.786982248520715</c:v>
                </c:pt>
                <c:pt idx="7">
                  <c:v>40.560747663551396</c:v>
                </c:pt>
                <c:pt idx="8">
                  <c:v>37.6</c:v>
                </c:pt>
              </c:numCache>
            </c:numRef>
          </c:val>
          <c:extLst>
            <c:ext xmlns:c16="http://schemas.microsoft.com/office/drawing/2014/chart" uri="{C3380CC4-5D6E-409C-BE32-E72D297353CC}">
              <c16:uniqueId val="{00000001-30DB-4228-BF26-B3C1A1E84C5C}"/>
            </c:ext>
          </c:extLst>
        </c:ser>
        <c:ser>
          <c:idx val="2"/>
          <c:order val="2"/>
          <c:tx>
            <c:strRef>
              <c:f>Arkusz1!$D$1</c:f>
              <c:strCache>
                <c:ptCount val="1"/>
                <c:pt idx="0">
                  <c:v>raczej nie</c:v>
                </c:pt>
              </c:strCache>
            </c:strRef>
          </c:tx>
          <c:spPr>
            <a:solidFill>
              <a:srgbClr val="A28E6A"/>
            </a:solidFill>
            <a:ln>
              <a:noFill/>
            </a:ln>
            <a:effectLst/>
          </c:spPr>
          <c:invertIfNegative val="0"/>
          <c:dLbls>
            <c:dLbl>
              <c:idx val="1"/>
              <c:spPr>
                <a:noFill/>
                <a:ln w="28575">
                  <a:solidFill>
                    <a:srgbClr val="BFBFBF"/>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B-ACC2-42B6-8358-787966C585D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do 50 tys. </c:v>
                </c:pt>
                <c:pt idx="2">
                  <c:v>50-200 tys. </c:v>
                </c:pt>
                <c:pt idx="3">
                  <c:v>200-500 tys. </c:v>
                </c:pt>
                <c:pt idx="4">
                  <c:v>powyżej 500 tys. </c:v>
                </c:pt>
                <c:pt idx="6">
                  <c:v>do 1.500 PLN</c:v>
                </c:pt>
                <c:pt idx="7">
                  <c:v>1.500 - 2.500 PLN</c:v>
                </c:pt>
                <c:pt idx="8">
                  <c:v>pow.2500 PLN</c:v>
                </c:pt>
              </c:strCache>
            </c:strRef>
          </c:cat>
          <c:val>
            <c:numRef>
              <c:f>Arkusz1!$D$2:$D$10</c:f>
              <c:numCache>
                <c:formatCode>0.0</c:formatCode>
                <c:ptCount val="9"/>
                <c:pt idx="0">
                  <c:v>33.24742268041237</c:v>
                </c:pt>
                <c:pt idx="1">
                  <c:v>48.971193415637856</c:v>
                </c:pt>
                <c:pt idx="2">
                  <c:v>29.696969696969699</c:v>
                </c:pt>
                <c:pt idx="3">
                  <c:v>23.863636363636363</c:v>
                </c:pt>
                <c:pt idx="4">
                  <c:v>18.96551724137931</c:v>
                </c:pt>
                <c:pt idx="6">
                  <c:v>38.461538461538467</c:v>
                </c:pt>
                <c:pt idx="7">
                  <c:v>36.635514018691588</c:v>
                </c:pt>
                <c:pt idx="8">
                  <c:v>24.8</c:v>
                </c:pt>
              </c:numCache>
            </c:numRef>
          </c:val>
          <c:extLst>
            <c:ext xmlns:c16="http://schemas.microsoft.com/office/drawing/2014/chart" uri="{C3380CC4-5D6E-409C-BE32-E72D297353CC}">
              <c16:uniqueId val="{00000002-30DB-4228-BF26-B3C1A1E84C5C}"/>
            </c:ext>
          </c:extLst>
        </c:ser>
        <c:ser>
          <c:idx val="3"/>
          <c:order val="3"/>
          <c:tx>
            <c:strRef>
              <c:f>Arkusz1!$E$1</c:f>
              <c:strCache>
                <c:ptCount val="1"/>
                <c:pt idx="0">
                  <c:v>zdecydowanie nie</c:v>
                </c:pt>
              </c:strCache>
            </c:strRef>
          </c:tx>
          <c:spPr>
            <a:solidFill>
              <a:srgbClr val="4D3535"/>
            </a:solidFill>
            <a:ln>
              <a:noFill/>
            </a:ln>
            <a:effectLst/>
          </c:spPr>
          <c:invertIfNegative val="0"/>
          <c:dLbls>
            <c:dLbl>
              <c:idx val="3"/>
              <c:layout>
                <c:manualLayout>
                  <c:x val="-1.260338559686086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CC2-42B6-8358-787966C585D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do 50 tys. </c:v>
                </c:pt>
                <c:pt idx="2">
                  <c:v>50-200 tys. </c:v>
                </c:pt>
                <c:pt idx="3">
                  <c:v>200-500 tys. </c:v>
                </c:pt>
                <c:pt idx="4">
                  <c:v>powyżej 500 tys. </c:v>
                </c:pt>
                <c:pt idx="6">
                  <c:v>do 1.500 PLN</c:v>
                </c:pt>
                <c:pt idx="7">
                  <c:v>1.500 - 2.500 PLN</c:v>
                </c:pt>
                <c:pt idx="8">
                  <c:v>pow.2500 PLN</c:v>
                </c:pt>
              </c:strCache>
            </c:strRef>
          </c:cat>
          <c:val>
            <c:numRef>
              <c:f>Arkusz1!$E$2:$E$10</c:f>
              <c:numCache>
                <c:formatCode>0.0</c:formatCode>
                <c:ptCount val="9"/>
                <c:pt idx="0">
                  <c:v>9.2783505154639183</c:v>
                </c:pt>
                <c:pt idx="1">
                  <c:v>5.3497942386831276</c:v>
                </c:pt>
                <c:pt idx="2">
                  <c:v>11.515151515151516</c:v>
                </c:pt>
                <c:pt idx="3">
                  <c:v>4.5454545454545459</c:v>
                </c:pt>
                <c:pt idx="4">
                  <c:v>7.7586206896551726</c:v>
                </c:pt>
                <c:pt idx="6">
                  <c:v>4.7337278106508878</c:v>
                </c:pt>
                <c:pt idx="7">
                  <c:v>8.7850467289719631</c:v>
                </c:pt>
                <c:pt idx="8">
                  <c:v>7.6</c:v>
                </c:pt>
              </c:numCache>
            </c:numRef>
          </c:val>
          <c:extLst>
            <c:ext xmlns:c16="http://schemas.microsoft.com/office/drawing/2014/chart" uri="{C3380CC4-5D6E-409C-BE32-E72D297353CC}">
              <c16:uniqueId val="{00000000-D112-4DE9-9D8C-5CD5AE7909EA}"/>
            </c:ext>
          </c:extLst>
        </c:ser>
        <c:ser>
          <c:idx val="4"/>
          <c:order val="4"/>
          <c:tx>
            <c:strRef>
              <c:f>Arkusz1!$F$1</c:f>
              <c:strCache>
                <c:ptCount val="1"/>
                <c:pt idx="0">
                  <c:v>nie wiem/trudno powiedzieć</c:v>
                </c:pt>
              </c:strCache>
            </c:strRef>
          </c:tx>
          <c:spPr>
            <a:solidFill>
              <a:srgbClr val="BFBFBF"/>
            </a:solidFill>
            <a:ln>
              <a:noFill/>
            </a:ln>
            <a:effectLst/>
          </c:spPr>
          <c:invertIfNegative val="0"/>
          <c:dLbls>
            <c:dLbl>
              <c:idx val="0"/>
              <c:layout>
                <c:manualLayout>
                  <c:x val="2.835761759293683E-2"/>
                  <c:y val="3.003499978524975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C2-42B6-8358-787966C585DC}"/>
                </c:ext>
              </c:extLst>
            </c:dLbl>
            <c:dLbl>
              <c:idx val="1"/>
              <c:layout>
                <c:manualLayout>
                  <c:x val="2.20559247945065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C2-42B6-8358-787966C585DC}"/>
                </c:ext>
              </c:extLst>
            </c:dLbl>
            <c:dLbl>
              <c:idx val="2"/>
              <c:layout>
                <c:manualLayout>
                  <c:x val="1.8905078395291295E-2"/>
                  <c:y val="3.49653416607176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2-42B6-8358-787966C585DC}"/>
                </c:ext>
              </c:extLst>
            </c:dLbl>
            <c:dLbl>
              <c:idx val="3"/>
              <c:layout>
                <c:manualLayout>
                  <c:x val="2.520677119372172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C2-42B6-8358-787966C585DC}"/>
                </c:ext>
              </c:extLst>
            </c:dLbl>
            <c:dLbl>
              <c:idx val="4"/>
              <c:layout>
                <c:manualLayout>
                  <c:x val="2.205592479450639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C2-42B6-8358-787966C585DC}"/>
                </c:ext>
              </c:extLst>
            </c:dLbl>
            <c:dLbl>
              <c:idx val="6"/>
              <c:layout>
                <c:manualLayout>
                  <c:x val="3.15084639921520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C2-42B6-8358-787966C585DC}"/>
                </c:ext>
              </c:extLst>
            </c:dLbl>
            <c:dLbl>
              <c:idx val="7"/>
              <c:layout>
                <c:manualLayout>
                  <c:x val="2.520677119372161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C2-42B6-8358-787966C585DC}"/>
                </c:ext>
              </c:extLst>
            </c:dLbl>
            <c:dLbl>
              <c:idx val="8"/>
              <c:layout>
                <c:manualLayout>
                  <c:x val="3.1508463992152042E-2"/>
                  <c:y val="3.81444497272671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C2-42B6-8358-787966C585D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do 50 tys. </c:v>
                </c:pt>
                <c:pt idx="2">
                  <c:v>50-200 tys. </c:v>
                </c:pt>
                <c:pt idx="3">
                  <c:v>200-500 tys. </c:v>
                </c:pt>
                <c:pt idx="4">
                  <c:v>powyżej 500 tys. </c:v>
                </c:pt>
                <c:pt idx="6">
                  <c:v>do 1.500 PLN</c:v>
                </c:pt>
                <c:pt idx="7">
                  <c:v>1.500 - 2.500 PLN</c:v>
                </c:pt>
                <c:pt idx="8">
                  <c:v>pow.2500 PLN</c:v>
                </c:pt>
              </c:strCache>
            </c:strRef>
          </c:cat>
          <c:val>
            <c:numRef>
              <c:f>Arkusz1!$F$2:$F$10</c:f>
              <c:numCache>
                <c:formatCode>0.0</c:formatCode>
                <c:ptCount val="9"/>
                <c:pt idx="0">
                  <c:v>2.8350515463917527</c:v>
                </c:pt>
                <c:pt idx="1">
                  <c:v>1.6460905349794239</c:v>
                </c:pt>
                <c:pt idx="2">
                  <c:v>1.2121212121212122</c:v>
                </c:pt>
                <c:pt idx="3">
                  <c:v>1.1363636363636365</c:v>
                </c:pt>
                <c:pt idx="4">
                  <c:v>1.7241379310344827</c:v>
                </c:pt>
                <c:pt idx="6">
                  <c:v>2.3668639053254439</c:v>
                </c:pt>
                <c:pt idx="7">
                  <c:v>1.3084112149532712</c:v>
                </c:pt>
                <c:pt idx="8">
                  <c:v>2.8000000000000003</c:v>
                </c:pt>
              </c:numCache>
            </c:numRef>
          </c:val>
          <c:extLst>
            <c:ext xmlns:c16="http://schemas.microsoft.com/office/drawing/2014/chart" uri="{C3380CC4-5D6E-409C-BE32-E72D297353CC}">
              <c16:uniqueId val="{00000000-ACC2-42B6-8358-787966C585DC}"/>
            </c:ext>
          </c:extLst>
        </c:ser>
        <c:dLbls>
          <c:dLblPos val="ctr"/>
          <c:showLegendKey val="0"/>
          <c:showVal val="1"/>
          <c:showCatName val="0"/>
          <c:showSerName val="0"/>
          <c:showPercent val="0"/>
          <c:showBubbleSize val="0"/>
        </c:dLbls>
        <c:gapWidth val="60"/>
        <c:overlap val="100"/>
        <c:axId val="299960680"/>
        <c:axId val="299961072"/>
      </c:barChart>
      <c:catAx>
        <c:axId val="29996068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9961072"/>
        <c:crosses val="autoZero"/>
        <c:auto val="1"/>
        <c:lblAlgn val="ctr"/>
        <c:lblOffset val="100"/>
        <c:noMultiLvlLbl val="0"/>
      </c:catAx>
      <c:valAx>
        <c:axId val="299961072"/>
        <c:scaling>
          <c:orientation val="minMax"/>
          <c:min val="0"/>
        </c:scaling>
        <c:delete val="1"/>
        <c:axPos val="t"/>
        <c:numFmt formatCode="0%" sourceLinked="1"/>
        <c:majorTickMark val="out"/>
        <c:minorTickMark val="none"/>
        <c:tickLblPos val="nextTo"/>
        <c:crossAx val="299960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latin typeface="Century Gothic" panose="020B0502020202020204" pitchFamily="34" charset="0"/>
        </a:defRPr>
      </a:pPr>
      <a:endParaRPr lang="pl-P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12699926068149"/>
          <c:y val="1.432817583257712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BFBFBF"/>
            </a:solidFill>
            <a:ln>
              <a:noFill/>
            </a:ln>
            <a:effectLst/>
          </c:spPr>
          <c:invertIfNegative val="0"/>
          <c:dPt>
            <c:idx val="0"/>
            <c:invertIfNegative val="0"/>
            <c:bubble3D val="0"/>
            <c:spPr>
              <a:solidFill>
                <a:srgbClr val="E02F12"/>
              </a:solidFill>
              <a:ln>
                <a:noFill/>
              </a:ln>
              <a:effectLst/>
            </c:spPr>
            <c:extLst>
              <c:ext xmlns:c16="http://schemas.microsoft.com/office/drawing/2014/chart" uri="{C3380CC4-5D6E-409C-BE32-E72D297353CC}">
                <c16:uniqueId val="{00000001-7DA5-42E8-B2E8-5F7BD8F1EFFF}"/>
              </c:ext>
            </c:extLst>
          </c:dPt>
          <c:dPt>
            <c:idx val="1"/>
            <c:invertIfNegative val="0"/>
            <c:bubble3D val="0"/>
            <c:spPr>
              <a:solidFill>
                <a:srgbClr val="E02F12"/>
              </a:solidFill>
              <a:ln>
                <a:noFill/>
              </a:ln>
              <a:effectLst/>
            </c:spPr>
            <c:extLst>
              <c:ext xmlns:c16="http://schemas.microsoft.com/office/drawing/2014/chart" uri="{C3380CC4-5D6E-409C-BE32-E72D297353CC}">
                <c16:uniqueId val="{00000003-7DA5-42E8-B2E8-5F7BD8F1EFFF}"/>
              </c:ext>
            </c:extLst>
          </c:dPt>
          <c:dPt>
            <c:idx val="2"/>
            <c:invertIfNegative val="0"/>
            <c:bubble3D val="0"/>
            <c:spPr>
              <a:solidFill>
                <a:srgbClr val="E02F12"/>
              </a:solidFill>
              <a:ln>
                <a:noFill/>
              </a:ln>
              <a:effectLst/>
            </c:spPr>
            <c:extLst>
              <c:ext xmlns:c16="http://schemas.microsoft.com/office/drawing/2014/chart" uri="{C3380CC4-5D6E-409C-BE32-E72D297353CC}">
                <c16:uniqueId val="{00000005-7DA5-42E8-B2E8-5F7BD8F1EFFF}"/>
              </c:ext>
            </c:extLst>
          </c:dPt>
          <c:dPt>
            <c:idx val="3"/>
            <c:invertIfNegative val="0"/>
            <c:bubble3D val="0"/>
            <c:spPr>
              <a:solidFill>
                <a:srgbClr val="E02F12"/>
              </a:solidFill>
              <a:ln>
                <a:noFill/>
              </a:ln>
              <a:effectLst/>
            </c:spPr>
            <c:extLst>
              <c:ext xmlns:c16="http://schemas.microsoft.com/office/drawing/2014/chart" uri="{C3380CC4-5D6E-409C-BE32-E72D297353CC}">
                <c16:uniqueId val="{00000007-7DA5-42E8-B2E8-5F7BD8F1EFFF}"/>
              </c:ext>
            </c:extLst>
          </c:dPt>
          <c:dPt>
            <c:idx val="4"/>
            <c:invertIfNegative val="0"/>
            <c:bubble3D val="0"/>
            <c:spPr>
              <a:solidFill>
                <a:srgbClr val="E02F12"/>
              </a:solidFill>
              <a:ln>
                <a:noFill/>
              </a:ln>
              <a:effectLst/>
            </c:spPr>
            <c:extLst>
              <c:ext xmlns:c16="http://schemas.microsoft.com/office/drawing/2014/chart" uri="{C3380CC4-5D6E-409C-BE32-E72D297353CC}">
                <c16:uniqueId val="{00000009-7DA5-42E8-B2E8-5F7BD8F1EFFF}"/>
              </c:ext>
            </c:extLst>
          </c:dPt>
          <c:dPt>
            <c:idx val="5"/>
            <c:invertIfNegative val="0"/>
            <c:bubble3D val="0"/>
            <c:spPr>
              <a:solidFill>
                <a:srgbClr val="BFBFBF"/>
              </a:solidFill>
              <a:ln>
                <a:noFill/>
              </a:ln>
              <a:effectLst/>
            </c:spPr>
            <c:extLst>
              <c:ext xmlns:c16="http://schemas.microsoft.com/office/drawing/2014/chart" uri="{C3380CC4-5D6E-409C-BE32-E72D297353CC}">
                <c16:uniqueId val="{0000000B-7DA5-42E8-B2E8-5F7BD8F1EFFF}"/>
              </c:ext>
            </c:extLst>
          </c:dPt>
          <c:dPt>
            <c:idx val="6"/>
            <c:invertIfNegative val="0"/>
            <c:bubble3D val="0"/>
            <c:spPr>
              <a:solidFill>
                <a:srgbClr val="CCC914"/>
              </a:solidFill>
              <a:ln>
                <a:noFill/>
              </a:ln>
              <a:effectLst/>
            </c:spPr>
            <c:extLst>
              <c:ext xmlns:c16="http://schemas.microsoft.com/office/drawing/2014/chart" uri="{C3380CC4-5D6E-409C-BE32-E72D297353CC}">
                <c16:uniqueId val="{0000000D-7DA5-42E8-B2E8-5F7BD8F1EFFF}"/>
              </c:ext>
            </c:extLst>
          </c:dPt>
          <c:dPt>
            <c:idx val="7"/>
            <c:invertIfNegative val="0"/>
            <c:bubble3D val="0"/>
            <c:spPr>
              <a:solidFill>
                <a:srgbClr val="CCC914"/>
              </a:solidFill>
              <a:ln>
                <a:noFill/>
              </a:ln>
              <a:effectLst/>
            </c:spPr>
            <c:extLst>
              <c:ext xmlns:c16="http://schemas.microsoft.com/office/drawing/2014/chart" uri="{C3380CC4-5D6E-409C-BE32-E72D297353CC}">
                <c16:uniqueId val="{0000000F-7DA5-42E8-B2E8-5F7BD8F1EFFF}"/>
              </c:ext>
            </c:extLst>
          </c:dPt>
          <c:dPt>
            <c:idx val="8"/>
            <c:invertIfNegative val="0"/>
            <c:bubble3D val="0"/>
            <c:spPr>
              <a:solidFill>
                <a:srgbClr val="CCC914"/>
              </a:solidFill>
              <a:ln>
                <a:noFill/>
              </a:ln>
              <a:effectLst/>
            </c:spPr>
            <c:extLst>
              <c:ext xmlns:c16="http://schemas.microsoft.com/office/drawing/2014/chart" uri="{C3380CC4-5D6E-409C-BE32-E72D297353CC}">
                <c16:uniqueId val="{00000011-7DA5-42E8-B2E8-5F7BD8F1EFFF}"/>
              </c:ext>
            </c:extLst>
          </c:dPt>
          <c:dPt>
            <c:idx val="9"/>
            <c:invertIfNegative val="0"/>
            <c:bubble3D val="0"/>
            <c:spPr>
              <a:solidFill>
                <a:srgbClr val="CCC914"/>
              </a:solidFill>
              <a:ln>
                <a:noFill/>
              </a:ln>
              <a:effectLst/>
            </c:spPr>
            <c:extLst>
              <c:ext xmlns:c16="http://schemas.microsoft.com/office/drawing/2014/chart" uri="{C3380CC4-5D6E-409C-BE32-E72D297353CC}">
                <c16:uniqueId val="{00000013-7DA5-42E8-B2E8-5F7BD8F1EFFF}"/>
              </c:ext>
            </c:extLst>
          </c:dPt>
          <c:dPt>
            <c:idx val="11"/>
            <c:invertIfNegative val="0"/>
            <c:bubble3D val="0"/>
            <c:spPr>
              <a:solidFill>
                <a:srgbClr val="AB9670"/>
              </a:solidFill>
              <a:ln>
                <a:noFill/>
              </a:ln>
              <a:effectLst/>
            </c:spPr>
            <c:extLst>
              <c:ext xmlns:c16="http://schemas.microsoft.com/office/drawing/2014/chart" uri="{C3380CC4-5D6E-409C-BE32-E72D297353CC}">
                <c16:uniqueId val="{00000017-7DA5-42E8-B2E8-5F7BD8F1EFFF}"/>
              </c:ext>
            </c:extLst>
          </c:dPt>
          <c:dPt>
            <c:idx val="12"/>
            <c:invertIfNegative val="0"/>
            <c:bubble3D val="0"/>
            <c:spPr>
              <a:solidFill>
                <a:srgbClr val="AB9670"/>
              </a:solidFill>
              <a:ln>
                <a:noFill/>
              </a:ln>
              <a:effectLst/>
            </c:spPr>
            <c:extLst>
              <c:ext xmlns:c16="http://schemas.microsoft.com/office/drawing/2014/chart" uri="{C3380CC4-5D6E-409C-BE32-E72D297353CC}">
                <c16:uniqueId val="{00000017-D6DC-4BC2-9E42-60899FEFBC2F}"/>
              </c:ext>
            </c:extLst>
          </c:dPt>
          <c:dPt>
            <c:idx val="13"/>
            <c:invertIfNegative val="0"/>
            <c:bubble3D val="0"/>
            <c:spPr>
              <a:solidFill>
                <a:srgbClr val="AB9670"/>
              </a:solidFill>
              <a:ln>
                <a:noFill/>
              </a:ln>
              <a:effectLst/>
            </c:spPr>
            <c:extLst>
              <c:ext xmlns:c16="http://schemas.microsoft.com/office/drawing/2014/chart" uri="{C3380CC4-5D6E-409C-BE32-E72D297353CC}">
                <c16:uniqueId val="{00000019-7DA5-42E8-B2E8-5F7BD8F1EFFF}"/>
              </c:ext>
            </c:extLst>
          </c:dPt>
          <c:dPt>
            <c:idx val="14"/>
            <c:invertIfNegative val="0"/>
            <c:bubble3D val="0"/>
            <c:spPr>
              <a:solidFill>
                <a:srgbClr val="AB9670"/>
              </a:solidFill>
              <a:ln>
                <a:noFill/>
              </a:ln>
              <a:effectLst/>
            </c:spPr>
            <c:extLst>
              <c:ext xmlns:c16="http://schemas.microsoft.com/office/drawing/2014/chart" uri="{C3380CC4-5D6E-409C-BE32-E72D297353CC}">
                <c16:uniqueId val="{0000001A-398C-4664-A6B4-F992C035FD00}"/>
              </c:ext>
            </c:extLst>
          </c:dPt>
          <c:dPt>
            <c:idx val="15"/>
            <c:invertIfNegative val="0"/>
            <c:bubble3D val="0"/>
            <c:spPr>
              <a:solidFill>
                <a:srgbClr val="AB9670"/>
              </a:solidFill>
              <a:ln>
                <a:noFill/>
              </a:ln>
              <a:effectLst/>
            </c:spPr>
            <c:extLst>
              <c:ext xmlns:c16="http://schemas.microsoft.com/office/drawing/2014/chart" uri="{C3380CC4-5D6E-409C-BE32-E72D297353CC}">
                <c16:uniqueId val="{0000001B-398C-4664-A6B4-F992C035FD00}"/>
              </c:ext>
            </c:extLst>
          </c:dPt>
          <c:dLbls>
            <c:dLbl>
              <c:idx val="3"/>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7-7DA5-42E8-B2E8-5F7BD8F1EFFF}"/>
                </c:ext>
              </c:extLst>
            </c:dLbl>
            <c:dLbl>
              <c:idx val="6"/>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7DA5-42E8-B2E8-5F7BD8F1EFFF}"/>
                </c:ext>
              </c:extLst>
            </c:dLbl>
            <c:dLbl>
              <c:idx val="7"/>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7DA5-42E8-B2E8-5F7BD8F1EFFF}"/>
                </c:ext>
              </c:extLst>
            </c:dLbl>
            <c:dLbl>
              <c:idx val="12"/>
              <c:tx>
                <c:rich>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fld id="{AB479C48-E9B1-4D14-8AD1-B00783C71313}" type="VALUE">
                      <a:rPr lang="en-US" b="1" u="sng"/>
                      <a:pPr>
                        <a:defRPr>
                          <a:solidFill>
                            <a:schemeClr val="bg1"/>
                          </a:solidFill>
                        </a:defRPr>
                      </a:pPr>
                      <a:t>[WARTOŚĆ]</a:t>
                    </a:fld>
                    <a:endParaRPr lang="pl-PL"/>
                  </a:p>
                </c:rich>
              </c:tx>
              <c:spPr>
                <a:noFill/>
                <a:ln w="28575">
                  <a:solidFill>
                    <a:schemeClr val="bg1">
                      <a:lumMod val="65000"/>
                    </a:schemeClr>
                  </a:solid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D6DC-4BC2-9E42-60899FEFBC2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Arkusz1!$A$2:$A$17</c:f>
              <c:strCache>
                <c:ptCount val="16"/>
                <c:pt idx="0">
                  <c:v>15-24 lat</c:v>
                </c:pt>
                <c:pt idx="1">
                  <c:v>25-34 lat</c:v>
                </c:pt>
                <c:pt idx="2">
                  <c:v>35-44 lat</c:v>
                </c:pt>
                <c:pt idx="3">
                  <c:v>45-59 lat</c:v>
                </c:pt>
                <c:pt idx="4">
                  <c:v>60 lat i więcej</c:v>
                </c:pt>
                <c:pt idx="6">
                  <c:v>podstawowe</c:v>
                </c:pt>
                <c:pt idx="7">
                  <c:v>zawodowe</c:v>
                </c:pt>
                <c:pt idx="8">
                  <c:v>średnie</c:v>
                </c:pt>
                <c:pt idx="9">
                  <c:v>wyższe</c:v>
                </c:pt>
                <c:pt idx="11">
                  <c:v>wieś</c:v>
                </c:pt>
                <c:pt idx="12">
                  <c:v>m.50 tys.</c:v>
                </c:pt>
                <c:pt idx="13">
                  <c:v>m.50-200 tys.</c:v>
                </c:pt>
                <c:pt idx="14">
                  <c:v>m.200-500 tys.</c:v>
                </c:pt>
                <c:pt idx="15">
                  <c:v>m.pow.500 tys.  </c:v>
                </c:pt>
              </c:strCache>
            </c:strRef>
          </c:cat>
          <c:val>
            <c:numRef>
              <c:f>Arkusz1!$B$2:$B$17</c:f>
              <c:numCache>
                <c:formatCode>0.0</c:formatCode>
                <c:ptCount val="16"/>
                <c:pt idx="0">
                  <c:v>34.959349593495936</c:v>
                </c:pt>
                <c:pt idx="1">
                  <c:v>38.235294117647058</c:v>
                </c:pt>
                <c:pt idx="2">
                  <c:v>47.282608695652172</c:v>
                </c:pt>
                <c:pt idx="3">
                  <c:v>52.173913043478258</c:v>
                </c:pt>
                <c:pt idx="4">
                  <c:v>47.44027303754266</c:v>
                </c:pt>
                <c:pt idx="6">
                  <c:v>54.54545454545454</c:v>
                </c:pt>
                <c:pt idx="7">
                  <c:v>49.337748344370866</c:v>
                </c:pt>
                <c:pt idx="8">
                  <c:v>44.767441860465119</c:v>
                </c:pt>
                <c:pt idx="9">
                  <c:v>37.583892617449663</c:v>
                </c:pt>
                <c:pt idx="11">
                  <c:v>43.041237113402062</c:v>
                </c:pt>
                <c:pt idx="12">
                  <c:v>53.086419753086425</c:v>
                </c:pt>
                <c:pt idx="13">
                  <c:v>44.242424242424242</c:v>
                </c:pt>
                <c:pt idx="14">
                  <c:v>39.772727272727273</c:v>
                </c:pt>
                <c:pt idx="15">
                  <c:v>43.103448275862064</c:v>
                </c:pt>
              </c:numCache>
            </c:numRef>
          </c:val>
          <c:extLst>
            <c:ext xmlns:c16="http://schemas.microsoft.com/office/drawing/2014/chart" uri="{C3380CC4-5D6E-409C-BE32-E72D297353CC}">
              <c16:uniqueId val="{0000001E-7DA5-42E8-B2E8-5F7BD8F1EFFF}"/>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12699926068149"/>
          <c:y val="1.432817583257712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CCC914"/>
            </a:solidFill>
            <a:ln>
              <a:noFill/>
            </a:ln>
            <a:effectLst/>
          </c:spPr>
          <c:invertIfNegative val="0"/>
          <c:dPt>
            <c:idx val="0"/>
            <c:invertIfNegative val="0"/>
            <c:bubble3D val="0"/>
            <c:spPr>
              <a:solidFill>
                <a:srgbClr val="E02F12"/>
              </a:solidFill>
              <a:ln>
                <a:noFill/>
              </a:ln>
              <a:effectLst/>
            </c:spPr>
            <c:extLst>
              <c:ext xmlns:c16="http://schemas.microsoft.com/office/drawing/2014/chart" uri="{C3380CC4-5D6E-409C-BE32-E72D297353CC}">
                <c16:uniqueId val="{00000001-98E4-4885-815E-3D9AF36FC32C}"/>
              </c:ext>
            </c:extLst>
          </c:dPt>
          <c:dPt>
            <c:idx val="1"/>
            <c:invertIfNegative val="0"/>
            <c:bubble3D val="0"/>
            <c:spPr>
              <a:solidFill>
                <a:srgbClr val="E02F12"/>
              </a:solidFill>
              <a:ln>
                <a:noFill/>
              </a:ln>
              <a:effectLst/>
            </c:spPr>
            <c:extLst>
              <c:ext xmlns:c16="http://schemas.microsoft.com/office/drawing/2014/chart" uri="{C3380CC4-5D6E-409C-BE32-E72D297353CC}">
                <c16:uniqueId val="{00000003-98E4-4885-815E-3D9AF36FC32C}"/>
              </c:ext>
            </c:extLst>
          </c:dPt>
          <c:dPt>
            <c:idx val="2"/>
            <c:invertIfNegative val="0"/>
            <c:bubble3D val="0"/>
            <c:spPr>
              <a:solidFill>
                <a:srgbClr val="E02F12"/>
              </a:solidFill>
              <a:ln>
                <a:noFill/>
              </a:ln>
              <a:effectLst/>
            </c:spPr>
            <c:extLst>
              <c:ext xmlns:c16="http://schemas.microsoft.com/office/drawing/2014/chart" uri="{C3380CC4-5D6E-409C-BE32-E72D297353CC}">
                <c16:uniqueId val="{00000005-98E4-4885-815E-3D9AF36FC32C}"/>
              </c:ext>
            </c:extLst>
          </c:dPt>
          <c:dPt>
            <c:idx val="3"/>
            <c:invertIfNegative val="0"/>
            <c:bubble3D val="0"/>
            <c:spPr>
              <a:solidFill>
                <a:srgbClr val="E02F12"/>
              </a:solidFill>
              <a:ln>
                <a:noFill/>
              </a:ln>
              <a:effectLst/>
            </c:spPr>
            <c:extLst>
              <c:ext xmlns:c16="http://schemas.microsoft.com/office/drawing/2014/chart" uri="{C3380CC4-5D6E-409C-BE32-E72D297353CC}">
                <c16:uniqueId val="{00000007-98E4-4885-815E-3D9AF36FC32C}"/>
              </c:ext>
            </c:extLst>
          </c:dPt>
          <c:dPt>
            <c:idx val="4"/>
            <c:invertIfNegative val="0"/>
            <c:bubble3D val="0"/>
            <c:spPr>
              <a:solidFill>
                <a:srgbClr val="E02F12"/>
              </a:solidFill>
              <a:ln>
                <a:noFill/>
              </a:ln>
              <a:effectLst/>
            </c:spPr>
            <c:extLst>
              <c:ext xmlns:c16="http://schemas.microsoft.com/office/drawing/2014/chart" uri="{C3380CC4-5D6E-409C-BE32-E72D297353CC}">
                <c16:uniqueId val="{00000009-98E4-4885-815E-3D9AF36FC32C}"/>
              </c:ext>
            </c:extLst>
          </c:dPt>
          <c:dPt>
            <c:idx val="5"/>
            <c:invertIfNegative val="0"/>
            <c:bubble3D val="0"/>
            <c:spPr>
              <a:solidFill>
                <a:srgbClr val="CCC914"/>
              </a:solidFill>
              <a:ln>
                <a:noFill/>
              </a:ln>
              <a:effectLst/>
            </c:spPr>
            <c:extLst>
              <c:ext xmlns:c16="http://schemas.microsoft.com/office/drawing/2014/chart" uri="{C3380CC4-5D6E-409C-BE32-E72D297353CC}">
                <c16:uniqueId val="{0000000B-98E4-4885-815E-3D9AF36FC32C}"/>
              </c:ext>
            </c:extLst>
          </c:dPt>
          <c:dPt>
            <c:idx val="6"/>
            <c:invertIfNegative val="0"/>
            <c:bubble3D val="0"/>
            <c:spPr>
              <a:solidFill>
                <a:srgbClr val="CCC914"/>
              </a:solidFill>
              <a:ln>
                <a:noFill/>
              </a:ln>
              <a:effectLst/>
            </c:spPr>
            <c:extLst>
              <c:ext xmlns:c16="http://schemas.microsoft.com/office/drawing/2014/chart" uri="{C3380CC4-5D6E-409C-BE32-E72D297353CC}">
                <c16:uniqueId val="{0000000D-98E4-4885-815E-3D9AF36FC32C}"/>
              </c:ext>
            </c:extLst>
          </c:dPt>
          <c:dPt>
            <c:idx val="7"/>
            <c:invertIfNegative val="0"/>
            <c:bubble3D val="0"/>
            <c:spPr>
              <a:solidFill>
                <a:srgbClr val="CCC914"/>
              </a:solidFill>
              <a:ln>
                <a:noFill/>
              </a:ln>
              <a:effectLst/>
            </c:spPr>
            <c:extLst>
              <c:ext xmlns:c16="http://schemas.microsoft.com/office/drawing/2014/chart" uri="{C3380CC4-5D6E-409C-BE32-E72D297353CC}">
                <c16:uniqueId val="{0000000F-98E4-4885-815E-3D9AF36FC32C}"/>
              </c:ext>
            </c:extLst>
          </c:dPt>
          <c:dPt>
            <c:idx val="8"/>
            <c:invertIfNegative val="0"/>
            <c:bubble3D val="0"/>
            <c:spPr>
              <a:solidFill>
                <a:srgbClr val="CCC914"/>
              </a:solidFill>
              <a:ln>
                <a:noFill/>
              </a:ln>
              <a:effectLst/>
            </c:spPr>
            <c:extLst>
              <c:ext xmlns:c16="http://schemas.microsoft.com/office/drawing/2014/chart" uri="{C3380CC4-5D6E-409C-BE32-E72D297353CC}">
                <c16:uniqueId val="{00000011-98E4-4885-815E-3D9AF36FC32C}"/>
              </c:ext>
            </c:extLst>
          </c:dPt>
          <c:dPt>
            <c:idx val="9"/>
            <c:invertIfNegative val="0"/>
            <c:bubble3D val="0"/>
            <c:spPr>
              <a:solidFill>
                <a:srgbClr val="CCC914"/>
              </a:solidFill>
              <a:ln>
                <a:noFill/>
              </a:ln>
              <a:effectLst/>
            </c:spPr>
            <c:extLst>
              <c:ext xmlns:c16="http://schemas.microsoft.com/office/drawing/2014/chart" uri="{C3380CC4-5D6E-409C-BE32-E72D297353CC}">
                <c16:uniqueId val="{00000013-98E4-4885-815E-3D9AF36FC32C}"/>
              </c:ext>
            </c:extLst>
          </c:dPt>
          <c:dPt>
            <c:idx val="11"/>
            <c:invertIfNegative val="0"/>
            <c:bubble3D val="0"/>
            <c:spPr>
              <a:solidFill>
                <a:srgbClr val="99983D"/>
              </a:solidFill>
              <a:ln>
                <a:noFill/>
              </a:ln>
              <a:effectLst/>
            </c:spPr>
            <c:extLst>
              <c:ext xmlns:c16="http://schemas.microsoft.com/office/drawing/2014/chart" uri="{C3380CC4-5D6E-409C-BE32-E72D297353CC}">
                <c16:uniqueId val="{00000015-98E4-4885-815E-3D9AF36FC32C}"/>
              </c:ext>
            </c:extLst>
          </c:dPt>
          <c:dPt>
            <c:idx val="12"/>
            <c:invertIfNegative val="0"/>
            <c:bubble3D val="0"/>
            <c:spPr>
              <a:solidFill>
                <a:srgbClr val="99983D"/>
              </a:solidFill>
              <a:ln>
                <a:noFill/>
              </a:ln>
              <a:effectLst/>
            </c:spPr>
            <c:extLst>
              <c:ext xmlns:c16="http://schemas.microsoft.com/office/drawing/2014/chart" uri="{C3380CC4-5D6E-409C-BE32-E72D297353CC}">
                <c16:uniqueId val="{00000017-98E4-4885-815E-3D9AF36FC32C}"/>
              </c:ext>
            </c:extLst>
          </c:dPt>
          <c:dPt>
            <c:idx val="13"/>
            <c:invertIfNegative val="0"/>
            <c:bubble3D val="0"/>
            <c:spPr>
              <a:solidFill>
                <a:srgbClr val="99983D"/>
              </a:solidFill>
              <a:ln>
                <a:noFill/>
              </a:ln>
              <a:effectLst/>
            </c:spPr>
            <c:extLst>
              <c:ext xmlns:c16="http://schemas.microsoft.com/office/drawing/2014/chart" uri="{C3380CC4-5D6E-409C-BE32-E72D297353CC}">
                <c16:uniqueId val="{00000019-98E4-4885-815E-3D9AF36FC32C}"/>
              </c:ext>
            </c:extLst>
          </c:dPt>
          <c:dLbls>
            <c:dLbl>
              <c:idx val="1"/>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98E4-4885-815E-3D9AF36FC32C}"/>
                </c:ext>
              </c:extLst>
            </c:dLbl>
            <c:dLbl>
              <c:idx val="9"/>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3-98E4-4885-815E-3D9AF36FC32C}"/>
                </c:ext>
              </c:extLst>
            </c:dLbl>
            <c:dLbl>
              <c:idx val="11"/>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5-98E4-4885-815E-3D9AF36FC32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 lat i więcej</c:v>
                </c:pt>
                <c:pt idx="6">
                  <c:v>podstawowe</c:v>
                </c:pt>
                <c:pt idx="7">
                  <c:v>zawodowe</c:v>
                </c:pt>
                <c:pt idx="8">
                  <c:v>średnie</c:v>
                </c:pt>
                <c:pt idx="9">
                  <c:v>wyższe</c:v>
                </c:pt>
                <c:pt idx="11">
                  <c:v>do 1500 PLN</c:v>
                </c:pt>
                <c:pt idx="12">
                  <c:v>1501 - 2500 PLN</c:v>
                </c:pt>
                <c:pt idx="13">
                  <c:v>pow.2500 PLN</c:v>
                </c:pt>
              </c:strCache>
            </c:strRef>
          </c:cat>
          <c:val>
            <c:numRef>
              <c:f>Arkusz1!$B$2:$B$15</c:f>
              <c:numCache>
                <c:formatCode>0.0</c:formatCode>
                <c:ptCount val="14"/>
                <c:pt idx="0">
                  <c:v>21.1</c:v>
                </c:pt>
                <c:pt idx="1">
                  <c:v>24.1</c:v>
                </c:pt>
                <c:pt idx="2">
                  <c:v>9.8000000000000007</c:v>
                </c:pt>
                <c:pt idx="3">
                  <c:v>12.2</c:v>
                </c:pt>
                <c:pt idx="4">
                  <c:v>18.399999999999999</c:v>
                </c:pt>
                <c:pt idx="6">
                  <c:v>12.121212121212121</c:v>
                </c:pt>
                <c:pt idx="7">
                  <c:v>13.90728476821192</c:v>
                </c:pt>
                <c:pt idx="8">
                  <c:v>16.86046511627907</c:v>
                </c:pt>
                <c:pt idx="9">
                  <c:v>22.818791946308725</c:v>
                </c:pt>
                <c:pt idx="11">
                  <c:v>26.035502958579883</c:v>
                </c:pt>
                <c:pt idx="12">
                  <c:v>13.457943925233645</c:v>
                </c:pt>
                <c:pt idx="13">
                  <c:v>17.599999999999998</c:v>
                </c:pt>
              </c:numCache>
            </c:numRef>
          </c:val>
          <c:extLst>
            <c:ext xmlns:c16="http://schemas.microsoft.com/office/drawing/2014/chart" uri="{C3380CC4-5D6E-409C-BE32-E72D297353CC}">
              <c16:uniqueId val="{0000001A-98E4-4885-815E-3D9AF36FC32C}"/>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12699926068149"/>
          <c:y val="1.432817583257712E-2"/>
          <c:w val="0.590187849912572"/>
          <c:h val="0.95276411749214174"/>
        </c:manualLayout>
      </c:layout>
      <c:barChart>
        <c:barDir val="bar"/>
        <c:grouping val="stacked"/>
        <c:varyColors val="0"/>
        <c:ser>
          <c:idx val="0"/>
          <c:order val="0"/>
          <c:tx>
            <c:strRef>
              <c:f>Arkusz1!$B$1</c:f>
              <c:strCache>
                <c:ptCount val="1"/>
                <c:pt idx="0">
                  <c:v>tak</c:v>
                </c:pt>
              </c:strCache>
            </c:strRef>
          </c:tx>
          <c:spPr>
            <a:solidFill>
              <a:srgbClr val="AB9670"/>
            </a:solidFill>
            <a:ln>
              <a:noFill/>
            </a:ln>
            <a:effectLst/>
          </c:spPr>
          <c:invertIfNegative val="0"/>
          <c:dPt>
            <c:idx val="0"/>
            <c:invertIfNegative val="0"/>
            <c:bubble3D val="0"/>
            <c:spPr>
              <a:solidFill>
                <a:srgbClr val="E02F12"/>
              </a:solidFill>
              <a:ln>
                <a:noFill/>
              </a:ln>
              <a:effectLst/>
            </c:spPr>
            <c:extLst>
              <c:ext xmlns:c16="http://schemas.microsoft.com/office/drawing/2014/chart" uri="{C3380CC4-5D6E-409C-BE32-E72D297353CC}">
                <c16:uniqueId val="{00000001-A26E-41F0-A2EC-41824A8F5544}"/>
              </c:ext>
            </c:extLst>
          </c:dPt>
          <c:dPt>
            <c:idx val="1"/>
            <c:invertIfNegative val="0"/>
            <c:bubble3D val="0"/>
            <c:spPr>
              <a:solidFill>
                <a:srgbClr val="E02F12"/>
              </a:solidFill>
              <a:ln>
                <a:noFill/>
              </a:ln>
              <a:effectLst/>
            </c:spPr>
            <c:extLst>
              <c:ext xmlns:c16="http://schemas.microsoft.com/office/drawing/2014/chart" uri="{C3380CC4-5D6E-409C-BE32-E72D297353CC}">
                <c16:uniqueId val="{00000003-A26E-41F0-A2EC-41824A8F5544}"/>
              </c:ext>
            </c:extLst>
          </c:dPt>
          <c:dPt>
            <c:idx val="2"/>
            <c:invertIfNegative val="0"/>
            <c:bubble3D val="0"/>
            <c:spPr>
              <a:solidFill>
                <a:srgbClr val="E02F12"/>
              </a:solidFill>
              <a:ln>
                <a:noFill/>
              </a:ln>
              <a:effectLst/>
            </c:spPr>
            <c:extLst>
              <c:ext xmlns:c16="http://schemas.microsoft.com/office/drawing/2014/chart" uri="{C3380CC4-5D6E-409C-BE32-E72D297353CC}">
                <c16:uniqueId val="{00000005-A26E-41F0-A2EC-41824A8F5544}"/>
              </c:ext>
            </c:extLst>
          </c:dPt>
          <c:dPt>
            <c:idx val="3"/>
            <c:invertIfNegative val="0"/>
            <c:bubble3D val="0"/>
            <c:spPr>
              <a:solidFill>
                <a:srgbClr val="E02F12"/>
              </a:solidFill>
              <a:ln>
                <a:noFill/>
              </a:ln>
              <a:effectLst/>
            </c:spPr>
            <c:extLst>
              <c:ext xmlns:c16="http://schemas.microsoft.com/office/drawing/2014/chart" uri="{C3380CC4-5D6E-409C-BE32-E72D297353CC}">
                <c16:uniqueId val="{00000007-A26E-41F0-A2EC-41824A8F5544}"/>
              </c:ext>
            </c:extLst>
          </c:dPt>
          <c:dPt>
            <c:idx val="4"/>
            <c:invertIfNegative val="0"/>
            <c:bubble3D val="0"/>
            <c:spPr>
              <a:solidFill>
                <a:srgbClr val="E02F12"/>
              </a:solidFill>
              <a:ln>
                <a:noFill/>
              </a:ln>
              <a:effectLst/>
            </c:spPr>
            <c:extLst>
              <c:ext xmlns:c16="http://schemas.microsoft.com/office/drawing/2014/chart" uri="{C3380CC4-5D6E-409C-BE32-E72D297353CC}">
                <c16:uniqueId val="{00000009-A26E-41F0-A2EC-41824A8F5544}"/>
              </c:ext>
            </c:extLst>
          </c:dPt>
          <c:dPt>
            <c:idx val="5"/>
            <c:invertIfNegative val="0"/>
            <c:bubble3D val="0"/>
            <c:spPr>
              <a:solidFill>
                <a:srgbClr val="AB9670"/>
              </a:solidFill>
              <a:ln>
                <a:noFill/>
              </a:ln>
              <a:effectLst/>
            </c:spPr>
            <c:extLst>
              <c:ext xmlns:c16="http://schemas.microsoft.com/office/drawing/2014/chart" uri="{C3380CC4-5D6E-409C-BE32-E72D297353CC}">
                <c16:uniqueId val="{0000000B-A26E-41F0-A2EC-41824A8F5544}"/>
              </c:ext>
            </c:extLst>
          </c:dPt>
          <c:dPt>
            <c:idx val="6"/>
            <c:invertIfNegative val="0"/>
            <c:bubble3D val="0"/>
            <c:spPr>
              <a:solidFill>
                <a:srgbClr val="CCC914"/>
              </a:solidFill>
              <a:ln>
                <a:noFill/>
              </a:ln>
              <a:effectLst/>
            </c:spPr>
            <c:extLst>
              <c:ext xmlns:c16="http://schemas.microsoft.com/office/drawing/2014/chart" uri="{C3380CC4-5D6E-409C-BE32-E72D297353CC}">
                <c16:uniqueId val="{0000000D-A26E-41F0-A2EC-41824A8F5544}"/>
              </c:ext>
            </c:extLst>
          </c:dPt>
          <c:dPt>
            <c:idx val="7"/>
            <c:invertIfNegative val="0"/>
            <c:bubble3D val="0"/>
            <c:spPr>
              <a:solidFill>
                <a:srgbClr val="CCC914"/>
              </a:solidFill>
              <a:ln>
                <a:noFill/>
              </a:ln>
              <a:effectLst/>
            </c:spPr>
            <c:extLst>
              <c:ext xmlns:c16="http://schemas.microsoft.com/office/drawing/2014/chart" uri="{C3380CC4-5D6E-409C-BE32-E72D297353CC}">
                <c16:uniqueId val="{0000000F-A26E-41F0-A2EC-41824A8F5544}"/>
              </c:ext>
            </c:extLst>
          </c:dPt>
          <c:dPt>
            <c:idx val="8"/>
            <c:invertIfNegative val="0"/>
            <c:bubble3D val="0"/>
            <c:spPr>
              <a:solidFill>
                <a:srgbClr val="CCC914"/>
              </a:solidFill>
              <a:ln>
                <a:noFill/>
              </a:ln>
              <a:effectLst/>
            </c:spPr>
            <c:extLst>
              <c:ext xmlns:c16="http://schemas.microsoft.com/office/drawing/2014/chart" uri="{C3380CC4-5D6E-409C-BE32-E72D297353CC}">
                <c16:uniqueId val="{00000011-A26E-41F0-A2EC-41824A8F5544}"/>
              </c:ext>
            </c:extLst>
          </c:dPt>
          <c:dPt>
            <c:idx val="9"/>
            <c:invertIfNegative val="0"/>
            <c:bubble3D val="0"/>
            <c:spPr>
              <a:solidFill>
                <a:srgbClr val="CCC914"/>
              </a:solidFill>
              <a:ln>
                <a:noFill/>
              </a:ln>
              <a:effectLst/>
            </c:spPr>
            <c:extLst>
              <c:ext xmlns:c16="http://schemas.microsoft.com/office/drawing/2014/chart" uri="{C3380CC4-5D6E-409C-BE32-E72D297353CC}">
                <c16:uniqueId val="{00000013-A26E-41F0-A2EC-41824A8F5544}"/>
              </c:ext>
            </c:extLst>
          </c:dPt>
          <c:dPt>
            <c:idx val="11"/>
            <c:invertIfNegative val="0"/>
            <c:bubble3D val="0"/>
            <c:spPr>
              <a:solidFill>
                <a:srgbClr val="99983D"/>
              </a:solidFill>
              <a:ln>
                <a:noFill/>
              </a:ln>
              <a:effectLst/>
            </c:spPr>
            <c:extLst>
              <c:ext xmlns:c16="http://schemas.microsoft.com/office/drawing/2014/chart" uri="{C3380CC4-5D6E-409C-BE32-E72D297353CC}">
                <c16:uniqueId val="{00000015-A26E-41F0-A2EC-41824A8F5544}"/>
              </c:ext>
            </c:extLst>
          </c:dPt>
          <c:dPt>
            <c:idx val="12"/>
            <c:invertIfNegative val="0"/>
            <c:bubble3D val="0"/>
            <c:spPr>
              <a:solidFill>
                <a:srgbClr val="99983D"/>
              </a:solidFill>
              <a:ln>
                <a:noFill/>
              </a:ln>
              <a:effectLst/>
            </c:spPr>
            <c:extLst>
              <c:ext xmlns:c16="http://schemas.microsoft.com/office/drawing/2014/chart" uri="{C3380CC4-5D6E-409C-BE32-E72D297353CC}">
                <c16:uniqueId val="{00000017-A26E-41F0-A2EC-41824A8F5544}"/>
              </c:ext>
            </c:extLst>
          </c:dPt>
          <c:dPt>
            <c:idx val="13"/>
            <c:invertIfNegative val="0"/>
            <c:bubble3D val="0"/>
            <c:spPr>
              <a:solidFill>
                <a:srgbClr val="99983D"/>
              </a:solidFill>
              <a:ln>
                <a:noFill/>
              </a:ln>
              <a:effectLst/>
            </c:spPr>
            <c:extLst>
              <c:ext xmlns:c16="http://schemas.microsoft.com/office/drawing/2014/chart" uri="{C3380CC4-5D6E-409C-BE32-E72D297353CC}">
                <c16:uniqueId val="{00000019-A26E-41F0-A2EC-41824A8F5544}"/>
              </c:ext>
            </c:extLst>
          </c:dPt>
          <c:dLbls>
            <c:dLbl>
              <c:idx val="9"/>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3-A26E-41F0-A2EC-41824A8F5544}"/>
                </c:ext>
              </c:extLst>
            </c:dLbl>
            <c:dLbl>
              <c:idx val="11"/>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15-A26E-41F0-A2EC-41824A8F5544}"/>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 lat i więcej</c:v>
                </c:pt>
                <c:pt idx="6">
                  <c:v>podstawowe</c:v>
                </c:pt>
                <c:pt idx="7">
                  <c:v>zawodowe</c:v>
                </c:pt>
                <c:pt idx="8">
                  <c:v>średnie</c:v>
                </c:pt>
                <c:pt idx="9">
                  <c:v>wyższe</c:v>
                </c:pt>
                <c:pt idx="11">
                  <c:v>do 1500 PLN</c:v>
                </c:pt>
                <c:pt idx="12">
                  <c:v>1501 - 2500 PLN</c:v>
                </c:pt>
                <c:pt idx="13">
                  <c:v>pow.2500 PLN</c:v>
                </c:pt>
              </c:strCache>
            </c:strRef>
          </c:cat>
          <c:val>
            <c:numRef>
              <c:f>Arkusz1!$B$2:$B$15</c:f>
              <c:numCache>
                <c:formatCode>0.0</c:formatCode>
                <c:ptCount val="14"/>
                <c:pt idx="0">
                  <c:v>16.3</c:v>
                </c:pt>
                <c:pt idx="1">
                  <c:v>20.6</c:v>
                </c:pt>
                <c:pt idx="2">
                  <c:v>12</c:v>
                </c:pt>
                <c:pt idx="3">
                  <c:v>14.3</c:v>
                </c:pt>
                <c:pt idx="4">
                  <c:v>18.8</c:v>
                </c:pt>
                <c:pt idx="6">
                  <c:v>12.121212121212121</c:v>
                </c:pt>
                <c:pt idx="7">
                  <c:v>15.231788079470199</c:v>
                </c:pt>
                <c:pt idx="8">
                  <c:v>16.279069767441861</c:v>
                </c:pt>
                <c:pt idx="9">
                  <c:v>20.80536912751678</c:v>
                </c:pt>
                <c:pt idx="11">
                  <c:v>19.526627218934912</c:v>
                </c:pt>
                <c:pt idx="12">
                  <c:v>15.887850467289718</c:v>
                </c:pt>
                <c:pt idx="13">
                  <c:v>16.400000000000002</c:v>
                </c:pt>
              </c:numCache>
            </c:numRef>
          </c:val>
          <c:extLst>
            <c:ext xmlns:c16="http://schemas.microsoft.com/office/drawing/2014/chart" uri="{C3380CC4-5D6E-409C-BE32-E72D297353CC}">
              <c16:uniqueId val="{0000001A-A26E-41F0-A2EC-41824A8F5544}"/>
            </c:ext>
          </c:extLst>
        </c:ser>
        <c:dLbls>
          <c:showLegendKey val="0"/>
          <c:showVal val="0"/>
          <c:showCatName val="0"/>
          <c:showSerName val="0"/>
          <c:showPercent val="0"/>
          <c:showBubbleSize val="0"/>
        </c:dLbls>
        <c:gapWidth val="63"/>
        <c:overlap val="100"/>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80780966432257"/>
          <c:y val="1.575746589529951E-2"/>
          <c:w val="0.58262552794040168"/>
          <c:h val="0.88942638800462814"/>
        </c:manualLayout>
      </c:layout>
      <c:barChart>
        <c:barDir val="bar"/>
        <c:grouping val="percentStacked"/>
        <c:varyColors val="0"/>
        <c:ser>
          <c:idx val="0"/>
          <c:order val="0"/>
          <c:tx>
            <c:strRef>
              <c:f>Arkusz1!$B$1</c:f>
              <c:strCache>
                <c:ptCount val="1"/>
                <c:pt idx="0">
                  <c:v>zdecydowanie tak</c:v>
                </c:pt>
              </c:strCache>
            </c:strRef>
          </c:tx>
          <c:spPr>
            <a:solidFill>
              <a:srgbClr val="FFC000"/>
            </a:solidFill>
            <a:ln>
              <a:noFill/>
            </a:ln>
            <a:effectLst/>
          </c:spPr>
          <c:invertIfNegative val="0"/>
          <c:dLbls>
            <c:dLbl>
              <c:idx val="9"/>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CE95-46C8-8159-25915E9D356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Arkusz1!$B$2:$B$15</c:f>
              <c:numCache>
                <c:formatCode>0.0</c:formatCode>
                <c:ptCount val="14"/>
                <c:pt idx="0">
                  <c:v>8.9430894308943092</c:v>
                </c:pt>
                <c:pt idx="1">
                  <c:v>10</c:v>
                </c:pt>
                <c:pt idx="2">
                  <c:v>6.5217391304347823</c:v>
                </c:pt>
                <c:pt idx="3">
                  <c:v>6.5217391304347823</c:v>
                </c:pt>
                <c:pt idx="4">
                  <c:v>9.5563139931740615</c:v>
                </c:pt>
                <c:pt idx="6">
                  <c:v>10.491071428571429</c:v>
                </c:pt>
                <c:pt idx="7">
                  <c:v>6.5217391304347823</c:v>
                </c:pt>
                <c:pt idx="9">
                  <c:v>11.340206185567011</c:v>
                </c:pt>
                <c:pt idx="10">
                  <c:v>4.1152263374485596</c:v>
                </c:pt>
                <c:pt idx="11">
                  <c:v>7.878787878787878</c:v>
                </c:pt>
                <c:pt idx="12">
                  <c:v>11.363636363636363</c:v>
                </c:pt>
                <c:pt idx="13">
                  <c:v>5.1724137931034484</c:v>
                </c:pt>
              </c:numCache>
            </c:numRef>
          </c:val>
          <c:extLst>
            <c:ext xmlns:c16="http://schemas.microsoft.com/office/drawing/2014/chart" uri="{C3380CC4-5D6E-409C-BE32-E72D297353CC}">
              <c16:uniqueId val="{00000000-DE26-4D6E-95C0-683576BB69CF}"/>
            </c:ext>
          </c:extLst>
        </c:ser>
        <c:ser>
          <c:idx val="1"/>
          <c:order val="1"/>
          <c:tx>
            <c:strRef>
              <c:f>Arkusz1!$C$1</c:f>
              <c:strCache>
                <c:ptCount val="1"/>
                <c:pt idx="0">
                  <c:v>raczej tak</c:v>
                </c:pt>
              </c:strCache>
            </c:strRef>
          </c:tx>
          <c:spPr>
            <a:solidFill>
              <a:srgbClr val="FFE175"/>
            </a:solidFill>
            <a:ln>
              <a:noFill/>
            </a:ln>
            <a:effectLst/>
          </c:spPr>
          <c:invertIfNegative val="0"/>
          <c:dLbls>
            <c:dLbl>
              <c:idx val="4"/>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1C18-405A-96C2-1C38D3265173}"/>
                </c:ext>
              </c:extLst>
            </c:dLbl>
            <c:dLbl>
              <c:idx val="6"/>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1C18-405A-96C2-1C38D3265173}"/>
                </c:ext>
              </c:extLst>
            </c:dLbl>
            <c:dLbl>
              <c:idx val="10"/>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1C18-405A-96C2-1C38D326517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Arkusz1!$C$2:$C$15</c:f>
              <c:numCache>
                <c:formatCode>0.0</c:formatCode>
                <c:ptCount val="14"/>
                <c:pt idx="0">
                  <c:v>34.959349593495936</c:v>
                </c:pt>
                <c:pt idx="1">
                  <c:v>32.941176470588232</c:v>
                </c:pt>
                <c:pt idx="2">
                  <c:v>30.978260869565215</c:v>
                </c:pt>
                <c:pt idx="3">
                  <c:v>33.478260869565219</c:v>
                </c:pt>
                <c:pt idx="4">
                  <c:v>44.027303754266214</c:v>
                </c:pt>
                <c:pt idx="6">
                  <c:v>40.848214285714285</c:v>
                </c:pt>
                <c:pt idx="7">
                  <c:v>32.427536231884055</c:v>
                </c:pt>
                <c:pt idx="9">
                  <c:v>37.628865979381445</c:v>
                </c:pt>
                <c:pt idx="10">
                  <c:v>41.975308641975303</c:v>
                </c:pt>
                <c:pt idx="11">
                  <c:v>30.303030303030305</c:v>
                </c:pt>
                <c:pt idx="12">
                  <c:v>32.954545454545453</c:v>
                </c:pt>
                <c:pt idx="13">
                  <c:v>30.172413793103448</c:v>
                </c:pt>
              </c:numCache>
            </c:numRef>
          </c:val>
          <c:extLst>
            <c:ext xmlns:c16="http://schemas.microsoft.com/office/drawing/2014/chart" uri="{C3380CC4-5D6E-409C-BE32-E72D297353CC}">
              <c16:uniqueId val="{00000001-DE26-4D6E-95C0-683576BB69CF}"/>
            </c:ext>
          </c:extLst>
        </c:ser>
        <c:ser>
          <c:idx val="2"/>
          <c:order val="2"/>
          <c:tx>
            <c:strRef>
              <c:f>Arkusz1!$D$1</c:f>
              <c:strCache>
                <c:ptCount val="1"/>
                <c:pt idx="0">
                  <c:v>ani tak, ani nie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Arkusz1!$D$2:$D$15</c:f>
              <c:numCache>
                <c:formatCode>0.0</c:formatCode>
                <c:ptCount val="14"/>
                <c:pt idx="0">
                  <c:v>23.577235772357724</c:v>
                </c:pt>
                <c:pt idx="1">
                  <c:v>25.294117647058822</c:v>
                </c:pt>
                <c:pt idx="2">
                  <c:v>31.521739130434785</c:v>
                </c:pt>
                <c:pt idx="3">
                  <c:v>28.260869565217391</c:v>
                </c:pt>
                <c:pt idx="4">
                  <c:v>22.866894197952217</c:v>
                </c:pt>
                <c:pt idx="6">
                  <c:v>23.214285714285715</c:v>
                </c:pt>
                <c:pt idx="7">
                  <c:v>28.623188405797102</c:v>
                </c:pt>
                <c:pt idx="9">
                  <c:v>21.391752577319586</c:v>
                </c:pt>
                <c:pt idx="10">
                  <c:v>25.514403292181072</c:v>
                </c:pt>
                <c:pt idx="11">
                  <c:v>29.696969696969699</c:v>
                </c:pt>
                <c:pt idx="12">
                  <c:v>35.227272727272727</c:v>
                </c:pt>
                <c:pt idx="13">
                  <c:v>31.896551724137932</c:v>
                </c:pt>
              </c:numCache>
            </c:numRef>
          </c:val>
          <c:extLst>
            <c:ext xmlns:c16="http://schemas.microsoft.com/office/drawing/2014/chart" uri="{C3380CC4-5D6E-409C-BE32-E72D297353CC}">
              <c16:uniqueId val="{00000002-DE26-4D6E-95C0-683576BB69CF}"/>
            </c:ext>
          </c:extLst>
        </c:ser>
        <c:ser>
          <c:idx val="3"/>
          <c:order val="3"/>
          <c:tx>
            <c:strRef>
              <c:f>Arkusz1!$E$1</c:f>
              <c:strCache>
                <c:ptCount val="1"/>
                <c:pt idx="0">
                  <c:v>raczej nie2</c:v>
                </c:pt>
              </c:strCache>
            </c:strRef>
          </c:tx>
          <c:spPr>
            <a:solidFill>
              <a:srgbClr val="CCC914"/>
            </a:solidFill>
            <a:ln>
              <a:noFill/>
            </a:ln>
            <a:effectLst/>
          </c:spPr>
          <c:invertIfNegative val="0"/>
          <c:dLbls>
            <c:dLbl>
              <c:idx val="2"/>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A-CE95-46C8-8159-25915E9D3564}"/>
                </c:ext>
              </c:extLst>
            </c:dLbl>
            <c:dLbl>
              <c:idx val="7"/>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1C18-405A-96C2-1C38D3265173}"/>
                </c:ext>
              </c:extLst>
            </c:dLbl>
            <c:dLbl>
              <c:idx val="13"/>
              <c:spPr>
                <a:noFill/>
                <a:ln w="28575">
                  <a:solidFill>
                    <a:schemeClr val="bg1">
                      <a:lumMod val="65000"/>
                    </a:schemeClr>
                  </a:solidFill>
                </a:ln>
                <a:effectLst/>
              </c:spPr>
              <c:txPr>
                <a:bodyPr rot="0" spcFirstLastPara="1" vertOverflow="ellipsis" vert="horz" wrap="square" anchor="ctr" anchorCtr="1"/>
                <a:lstStyle/>
                <a:p>
                  <a:pPr>
                    <a:defRPr sz="9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1C18-405A-96C2-1C38D326517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Arkusz1!$E$2:$E$15</c:f>
              <c:numCache>
                <c:formatCode>0.0</c:formatCode>
                <c:ptCount val="14"/>
                <c:pt idx="0">
                  <c:v>20.325203252032519</c:v>
                </c:pt>
                <c:pt idx="1">
                  <c:v>20</c:v>
                </c:pt>
                <c:pt idx="2">
                  <c:v>26.630434782608699</c:v>
                </c:pt>
                <c:pt idx="3">
                  <c:v>24.782608695652176</c:v>
                </c:pt>
                <c:pt idx="4">
                  <c:v>17.747440273037544</c:v>
                </c:pt>
                <c:pt idx="6">
                  <c:v>17.410714285714285</c:v>
                </c:pt>
                <c:pt idx="7">
                  <c:v>25.181159420289855</c:v>
                </c:pt>
                <c:pt idx="9">
                  <c:v>19.329896907216497</c:v>
                </c:pt>
                <c:pt idx="10">
                  <c:v>20.164609053497941</c:v>
                </c:pt>
                <c:pt idx="11">
                  <c:v>26.060606060606062</c:v>
                </c:pt>
                <c:pt idx="12">
                  <c:v>19.318181818181817</c:v>
                </c:pt>
                <c:pt idx="13">
                  <c:v>28.448275862068968</c:v>
                </c:pt>
              </c:numCache>
            </c:numRef>
          </c:val>
          <c:extLst>
            <c:ext xmlns:c16="http://schemas.microsoft.com/office/drawing/2014/chart" uri="{C3380CC4-5D6E-409C-BE32-E72D297353CC}">
              <c16:uniqueId val="{00000006-DE26-4D6E-95C0-683576BB69CF}"/>
            </c:ext>
          </c:extLst>
        </c:ser>
        <c:ser>
          <c:idx val="4"/>
          <c:order val="4"/>
          <c:tx>
            <c:strRef>
              <c:f>Arkusz1!$F$1</c:f>
              <c:strCache>
                <c:ptCount val="1"/>
                <c:pt idx="0">
                  <c:v>zdecydowanie nie</c:v>
                </c:pt>
              </c:strCache>
            </c:strRef>
          </c:tx>
          <c:spPr>
            <a:solidFill>
              <a:srgbClr val="99983D"/>
            </a:solidFill>
            <a:ln>
              <a:noFill/>
            </a:ln>
            <a:effectLst/>
          </c:spPr>
          <c:invertIfNegative val="0"/>
          <c:dLbls>
            <c:dLbl>
              <c:idx val="2"/>
              <c:layout>
                <c:manualLayout>
                  <c:x val="-8.9252938416305213E-3"/>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4950780223819315E-2"/>
                      <c:h val="4.1561924657596554E-2"/>
                    </c:manualLayout>
                  </c15:layout>
                </c:ext>
                <c:ext xmlns:c16="http://schemas.microsoft.com/office/drawing/2014/chart" uri="{C3380CC4-5D6E-409C-BE32-E72D297353CC}">
                  <c16:uniqueId val="{00000005-2C9E-4116-8231-D26BF900FC73}"/>
                </c:ext>
              </c:extLst>
            </c:dLbl>
            <c:dLbl>
              <c:idx val="12"/>
              <c:delete val="1"/>
              <c:extLst>
                <c:ext xmlns:c15="http://schemas.microsoft.com/office/drawing/2012/chart" uri="{CE6537A1-D6FC-4f65-9D91-7224C49458BB}"/>
                <c:ext xmlns:c16="http://schemas.microsoft.com/office/drawing/2014/chart" uri="{C3380CC4-5D6E-409C-BE32-E72D297353CC}">
                  <c16:uniqueId val="{00000008-CE95-46C8-8159-25915E9D356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Arkusz1!$F$2:$F$15</c:f>
              <c:numCache>
                <c:formatCode>0.0</c:formatCode>
                <c:ptCount val="14"/>
                <c:pt idx="0">
                  <c:v>4.0650406504065035</c:v>
                </c:pt>
                <c:pt idx="1">
                  <c:v>2.3529411764705883</c:v>
                </c:pt>
                <c:pt idx="2">
                  <c:v>2.1739130434782608</c:v>
                </c:pt>
                <c:pt idx="3">
                  <c:v>2.6086956521739131</c:v>
                </c:pt>
                <c:pt idx="4">
                  <c:v>1.7064846416382253</c:v>
                </c:pt>
                <c:pt idx="6">
                  <c:v>2.4553571428571428</c:v>
                </c:pt>
                <c:pt idx="7">
                  <c:v>2.3550724637681162</c:v>
                </c:pt>
                <c:pt idx="9">
                  <c:v>2.8350515463917527</c:v>
                </c:pt>
                <c:pt idx="10">
                  <c:v>1.6460905349794239</c:v>
                </c:pt>
                <c:pt idx="11">
                  <c:v>2.4242424242424243</c:v>
                </c:pt>
                <c:pt idx="12">
                  <c:v>0</c:v>
                </c:pt>
                <c:pt idx="13">
                  <c:v>4.3103448275862073</c:v>
                </c:pt>
              </c:numCache>
            </c:numRef>
          </c:val>
          <c:extLst>
            <c:ext xmlns:c16="http://schemas.microsoft.com/office/drawing/2014/chart" uri="{C3380CC4-5D6E-409C-BE32-E72D297353CC}">
              <c16:uniqueId val="{00000000-13B5-4D68-9421-BC9C745A3213}"/>
            </c:ext>
          </c:extLst>
        </c:ser>
        <c:ser>
          <c:idx val="5"/>
          <c:order val="5"/>
          <c:tx>
            <c:strRef>
              <c:f>Arkusz1!$G$1</c:f>
              <c:strCache>
                <c:ptCount val="1"/>
                <c:pt idx="0">
                  <c:v>trudno powiedzieć</c:v>
                </c:pt>
              </c:strCache>
            </c:strRef>
          </c:tx>
          <c:spPr>
            <a:solidFill>
              <a:srgbClr val="B2B2B2"/>
            </a:solidFill>
            <a:ln>
              <a:noFill/>
            </a:ln>
            <a:effectLst/>
          </c:spPr>
          <c:invertIfNegative val="0"/>
          <c:dLbls>
            <c:dLbl>
              <c:idx val="0"/>
              <c:layout>
                <c:manualLayout>
                  <c:x val="2.4617501629883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9E-4116-8231-D26BF900FC73}"/>
                </c:ext>
              </c:extLst>
            </c:dLbl>
            <c:dLbl>
              <c:idx val="1"/>
              <c:layout>
                <c:manualLayout>
                  <c:x val="3.27843698015630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9E-4116-8231-D26BF900FC73}"/>
                </c:ext>
              </c:extLst>
            </c:dLbl>
            <c:dLbl>
              <c:idx val="3"/>
              <c:layout>
                <c:manualLayout>
                  <c:x val="3.5635581795066471E-2"/>
                  <c:y val="-2.715466202771855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9E-4116-8231-D26BF900FC73}"/>
                </c:ext>
              </c:extLst>
            </c:dLbl>
            <c:dLbl>
              <c:idx val="4"/>
              <c:layout>
                <c:manualLayout>
                  <c:x val="3.637046405811965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9E-4116-8231-D26BF900FC73}"/>
                </c:ext>
              </c:extLst>
            </c:dLbl>
            <c:dLbl>
              <c:idx val="6"/>
              <c:layout>
                <c:manualLayout>
                  <c:x val="3.2045036546161122E-2"/>
                  <c:y val="5.430932405543711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E95-46C8-8159-25915E9D3564}"/>
                </c:ext>
              </c:extLst>
            </c:dLbl>
            <c:dLbl>
              <c:idx val="7"/>
              <c:layout>
                <c:manualLayout>
                  <c:x val="3.4052434095444735E-2"/>
                  <c:y val="5.430932405543711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E95-46C8-8159-25915E9D3564}"/>
                </c:ext>
              </c:extLst>
            </c:dLbl>
            <c:dLbl>
              <c:idx val="9"/>
              <c:layout>
                <c:manualLayout>
                  <c:x val="3.84284623625257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E95-46C8-8159-25915E9D3564}"/>
                </c:ext>
              </c:extLst>
            </c:dLbl>
            <c:dLbl>
              <c:idx val="11"/>
              <c:layout>
                <c:manualLayout>
                  <c:x val="3.770810439029487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9E-4116-8231-D26BF900FC73}"/>
                </c:ext>
              </c:extLst>
            </c:dLbl>
            <c:dLbl>
              <c:idx val="13"/>
              <c:delete val="1"/>
              <c:extLst>
                <c:ext xmlns:c15="http://schemas.microsoft.com/office/drawing/2012/chart" uri="{CE6537A1-D6FC-4f65-9D91-7224C49458BB}"/>
                <c:ext xmlns:c16="http://schemas.microsoft.com/office/drawing/2014/chart" uri="{C3380CC4-5D6E-409C-BE32-E72D297353CC}">
                  <c16:uniqueId val="{00000009-CE95-46C8-8159-25915E9D3564}"/>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15-24 lat</c:v>
                </c:pt>
                <c:pt idx="1">
                  <c:v>25-34 lat</c:v>
                </c:pt>
                <c:pt idx="2">
                  <c:v>35-44 lat</c:v>
                </c:pt>
                <c:pt idx="3">
                  <c:v>45-59 lat</c:v>
                </c:pt>
                <c:pt idx="4">
                  <c:v>60-75 lat</c:v>
                </c:pt>
                <c:pt idx="6">
                  <c:v>dom jedno-dwurodzinny </c:v>
                </c:pt>
                <c:pt idx="7">
                  <c:v>dom wielorodzinny</c:v>
                </c:pt>
                <c:pt idx="9">
                  <c:v>wieś</c:v>
                </c:pt>
                <c:pt idx="10">
                  <c:v>m.do 50 tys.</c:v>
                </c:pt>
                <c:pt idx="11">
                  <c:v>m.50-200 tys.</c:v>
                </c:pt>
                <c:pt idx="12">
                  <c:v>m.200-500 tys.</c:v>
                </c:pt>
                <c:pt idx="13">
                  <c:v>m.pow.500 tys.</c:v>
                </c:pt>
              </c:strCache>
            </c:strRef>
          </c:cat>
          <c:val>
            <c:numRef>
              <c:f>Arkusz1!$G$2:$G$15</c:f>
              <c:numCache>
                <c:formatCode>0.0</c:formatCode>
                <c:ptCount val="14"/>
                <c:pt idx="0">
                  <c:v>8.1300813008130071</c:v>
                </c:pt>
                <c:pt idx="1">
                  <c:v>9.4117647058823533</c:v>
                </c:pt>
                <c:pt idx="2">
                  <c:v>2.1739130434782608</c:v>
                </c:pt>
                <c:pt idx="3">
                  <c:v>4.3478260869565215</c:v>
                </c:pt>
                <c:pt idx="4">
                  <c:v>4.0955631399317403</c:v>
                </c:pt>
                <c:pt idx="6">
                  <c:v>5.5803571428571432</c:v>
                </c:pt>
                <c:pt idx="7">
                  <c:v>4.8913043478260869</c:v>
                </c:pt>
                <c:pt idx="9">
                  <c:v>7.4742268041237114</c:v>
                </c:pt>
                <c:pt idx="10">
                  <c:v>6.5843621399176957</c:v>
                </c:pt>
                <c:pt idx="11">
                  <c:v>3.6363636363636362</c:v>
                </c:pt>
                <c:pt idx="12">
                  <c:v>1.1363636363636365</c:v>
                </c:pt>
                <c:pt idx="13">
                  <c:v>0</c:v>
                </c:pt>
              </c:numCache>
            </c:numRef>
          </c:val>
          <c:extLst>
            <c:ext xmlns:c16="http://schemas.microsoft.com/office/drawing/2014/chart" uri="{C3380CC4-5D6E-409C-BE32-E72D297353CC}">
              <c16:uniqueId val="{00000001-13B5-4D68-9421-BC9C745A3213}"/>
            </c:ext>
          </c:extLst>
        </c:ser>
        <c:dLbls>
          <c:dLblPos val="ctr"/>
          <c:showLegendKey val="0"/>
          <c:showVal val="1"/>
          <c:showCatName val="0"/>
          <c:showSerName val="0"/>
          <c:showPercent val="0"/>
          <c:showBubbleSize val="0"/>
        </c:dLbls>
        <c:gapWidth val="50"/>
        <c:overlap val="100"/>
        <c:axId val="339627904"/>
        <c:axId val="339627120"/>
      </c:barChart>
      <c:catAx>
        <c:axId val="33962790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339627120"/>
        <c:crosses val="autoZero"/>
        <c:auto val="1"/>
        <c:lblAlgn val="ctr"/>
        <c:lblOffset val="100"/>
        <c:noMultiLvlLbl val="0"/>
      </c:catAx>
      <c:valAx>
        <c:axId val="339627120"/>
        <c:scaling>
          <c:orientation val="minMax"/>
        </c:scaling>
        <c:delete val="1"/>
        <c:axPos val="t"/>
        <c:numFmt formatCode="0%" sourceLinked="1"/>
        <c:majorTickMark val="none"/>
        <c:minorTickMark val="none"/>
        <c:tickLblPos val="nextTo"/>
        <c:crossAx val="33962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23632753797754"/>
          <c:y val="6.1923374684316121E-2"/>
          <c:w val="0.62639869138187554"/>
          <c:h val="0.69057878616198975"/>
        </c:manualLayout>
      </c:layout>
      <c:doughnutChart>
        <c:varyColors val="1"/>
        <c:ser>
          <c:idx val="0"/>
          <c:order val="0"/>
          <c:tx>
            <c:strRef>
              <c:f>Arkusz1!$B$1</c:f>
              <c:strCache>
                <c:ptCount val="1"/>
                <c:pt idx="0">
                  <c:v>Kolumna1</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F543-43CE-9B9B-FA809399897F}"/>
              </c:ext>
            </c:extLst>
          </c:dPt>
          <c:dPt>
            <c:idx val="1"/>
            <c:bubble3D val="0"/>
            <c:spPr>
              <a:solidFill>
                <a:srgbClr val="FFE175"/>
              </a:solidFill>
              <a:ln w="19050">
                <a:solidFill>
                  <a:schemeClr val="lt1"/>
                </a:solidFill>
              </a:ln>
              <a:effectLst/>
            </c:spPr>
            <c:extLst>
              <c:ext xmlns:c16="http://schemas.microsoft.com/office/drawing/2014/chart" uri="{C3380CC4-5D6E-409C-BE32-E72D297353CC}">
                <c16:uniqueId val="{00000003-F543-43CE-9B9B-FA809399897F}"/>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F543-43CE-9B9B-FA809399897F}"/>
              </c:ext>
            </c:extLst>
          </c:dPt>
          <c:dPt>
            <c:idx val="3"/>
            <c:bubble3D val="0"/>
            <c:spPr>
              <a:solidFill>
                <a:srgbClr val="CCC914"/>
              </a:solidFill>
              <a:ln w="19050">
                <a:solidFill>
                  <a:schemeClr val="lt1"/>
                </a:solidFill>
              </a:ln>
              <a:effectLst/>
            </c:spPr>
            <c:extLst>
              <c:ext xmlns:c16="http://schemas.microsoft.com/office/drawing/2014/chart" uri="{C3380CC4-5D6E-409C-BE32-E72D297353CC}">
                <c16:uniqueId val="{00000007-F543-43CE-9B9B-FA809399897F}"/>
              </c:ext>
            </c:extLst>
          </c:dPt>
          <c:dPt>
            <c:idx val="4"/>
            <c:bubble3D val="0"/>
            <c:spPr>
              <a:solidFill>
                <a:srgbClr val="99983D"/>
              </a:solidFill>
              <a:ln w="19050">
                <a:solidFill>
                  <a:schemeClr val="lt1"/>
                </a:solidFill>
              </a:ln>
              <a:effectLst/>
            </c:spPr>
            <c:extLst>
              <c:ext xmlns:c16="http://schemas.microsoft.com/office/drawing/2014/chart" uri="{C3380CC4-5D6E-409C-BE32-E72D297353CC}">
                <c16:uniqueId val="{00000009-6205-48F6-B306-840CB5159293}"/>
              </c:ext>
            </c:extLst>
          </c:dPt>
          <c:dPt>
            <c:idx val="5"/>
            <c:bubble3D val="0"/>
            <c:spPr>
              <a:solidFill>
                <a:srgbClr val="B2B2B2"/>
              </a:solidFill>
              <a:ln w="19050">
                <a:solidFill>
                  <a:schemeClr val="lt1"/>
                </a:solidFill>
              </a:ln>
              <a:effectLst/>
            </c:spPr>
            <c:extLst>
              <c:ext xmlns:c16="http://schemas.microsoft.com/office/drawing/2014/chart" uri="{C3380CC4-5D6E-409C-BE32-E72D297353CC}">
                <c16:uniqueId val="{00000008-6205-48F6-B306-840CB5159293}"/>
              </c:ext>
            </c:extLst>
          </c:dPt>
          <c:dLbls>
            <c:dLbl>
              <c:idx val="5"/>
              <c:layout>
                <c:manualLayout>
                  <c:x val="-7.4764726590693144E-3"/>
                  <c:y val="-3.7386197787705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205-48F6-B306-840CB515929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Arkusz1!$A$2:$A$7</c:f>
              <c:strCache>
                <c:ptCount val="6"/>
                <c:pt idx="0">
                  <c:v>zdecydowanie tak</c:v>
                </c:pt>
                <c:pt idx="1">
                  <c:v>raczej tak</c:v>
                </c:pt>
                <c:pt idx="2">
                  <c:v>ani tak,ani nie</c:v>
                </c:pt>
                <c:pt idx="3">
                  <c:v>raczej nie</c:v>
                </c:pt>
                <c:pt idx="4">
                  <c:v>zdecydowanie nie</c:v>
                </c:pt>
                <c:pt idx="5">
                  <c:v>trudno powiedzieć</c:v>
                </c:pt>
              </c:strCache>
            </c:strRef>
          </c:cat>
          <c:val>
            <c:numRef>
              <c:f>Arkusz1!$B$2:$B$7</c:f>
              <c:numCache>
                <c:formatCode>0.0</c:formatCode>
                <c:ptCount val="6"/>
                <c:pt idx="0">
                  <c:v>8.3000000000000007</c:v>
                </c:pt>
                <c:pt idx="1">
                  <c:v>36.199999999999996</c:v>
                </c:pt>
                <c:pt idx="2">
                  <c:v>26.200000000000003</c:v>
                </c:pt>
                <c:pt idx="3">
                  <c:v>21.7</c:v>
                </c:pt>
                <c:pt idx="4">
                  <c:v>2.4</c:v>
                </c:pt>
                <c:pt idx="5">
                  <c:v>5.2</c:v>
                </c:pt>
              </c:numCache>
            </c:numRef>
          </c:val>
          <c:extLst>
            <c:ext xmlns:c16="http://schemas.microsoft.com/office/drawing/2014/chart" uri="{C3380CC4-5D6E-409C-BE32-E72D297353CC}">
              <c16:uniqueId val="{0000000C-F543-43CE-9B9B-FA809399897F}"/>
            </c:ext>
          </c:extLst>
        </c:ser>
        <c:dLbls>
          <c:showLegendKey val="0"/>
          <c:showVal val="1"/>
          <c:showCatName val="0"/>
          <c:showSerName val="0"/>
          <c:showPercent val="0"/>
          <c:showBubbleSize val="0"/>
          <c:showLeaderLines val="1"/>
        </c:dLbls>
        <c:firstSliceAng val="0"/>
        <c:holeSize val="53"/>
      </c:doughnutChart>
      <c:spPr>
        <a:noFill/>
        <a:ln>
          <a:noFill/>
        </a:ln>
        <a:effectLst/>
      </c:spPr>
    </c:plotArea>
    <c:legend>
      <c:legendPos val="b"/>
      <c:layout>
        <c:manualLayout>
          <c:xMode val="edge"/>
          <c:yMode val="edge"/>
          <c:x val="0.26211653057480488"/>
          <c:y val="0.74795719551652495"/>
          <c:w val="0.44369084894641408"/>
          <c:h val="0.234268638557204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69489473025709E-2"/>
          <c:y val="9.1943038753628858E-2"/>
          <c:w val="0.96486712315934342"/>
          <c:h val="0.81611392249274228"/>
        </c:manualLayout>
      </c:layout>
      <c:barChart>
        <c:barDir val="bar"/>
        <c:grouping val="percentStacked"/>
        <c:varyColors val="0"/>
        <c:ser>
          <c:idx val="0"/>
          <c:order val="0"/>
          <c:tx>
            <c:strRef>
              <c:f>Arkusz1!$B$1</c:f>
              <c:strCache>
                <c:ptCount val="1"/>
                <c:pt idx="0">
                  <c:v>tak, dlatego korzystam z torby wielokrotnego użytku</c:v>
                </c:pt>
              </c:strCache>
            </c:strRef>
          </c:tx>
          <c:spPr>
            <a:solidFill>
              <a:srgbClr val="FFC000"/>
            </a:solidFill>
            <a:ln>
              <a:noFill/>
            </a:ln>
            <a:effectLst/>
          </c:spPr>
          <c:invertIfNegative val="0"/>
          <c:dLbls>
            <c:dLbl>
              <c:idx val="0"/>
              <c:tx>
                <c:rich>
                  <a:bodyPr/>
                  <a:lstStyle/>
                  <a:p>
                    <a:r>
                      <a:rPr lang="en-US"/>
                      <a:t>16,7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5F-4C86-8CEB-810A888DDA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Arkusz1!$B$2</c:f>
              <c:numCache>
                <c:formatCode>0.0</c:formatCode>
                <c:ptCount val="1"/>
                <c:pt idx="0">
                  <c:v>16.7</c:v>
                </c:pt>
              </c:numCache>
            </c:numRef>
          </c:val>
          <c:extLst>
            <c:ext xmlns:c16="http://schemas.microsoft.com/office/drawing/2014/chart" uri="{C3380CC4-5D6E-409C-BE32-E72D297353CC}">
              <c16:uniqueId val="{00000000-6AF2-4560-A025-838AB9D350FB}"/>
            </c:ext>
          </c:extLst>
        </c:ser>
        <c:ser>
          <c:idx val="1"/>
          <c:order val="1"/>
          <c:tx>
            <c:strRef>
              <c:f>Arkusz1!$C$1</c:f>
              <c:strCache>
                <c:ptCount val="1"/>
                <c:pt idx="0">
                  <c:v>tak, ale czasem nie mam wyboru </c:v>
                </c:pt>
              </c:strCache>
            </c:strRef>
          </c:tx>
          <c:spPr>
            <a:solidFill>
              <a:srgbClr val="F5D073"/>
            </a:solidFill>
            <a:ln>
              <a:noFill/>
            </a:ln>
            <a:effectLst/>
          </c:spPr>
          <c:invertIfNegative val="0"/>
          <c:dPt>
            <c:idx val="0"/>
            <c:invertIfNegative val="0"/>
            <c:bubble3D val="0"/>
            <c:spPr>
              <a:solidFill>
                <a:srgbClr val="FFE175"/>
              </a:solidFill>
              <a:ln>
                <a:noFill/>
              </a:ln>
              <a:effectLst/>
            </c:spPr>
            <c:extLst>
              <c:ext xmlns:c16="http://schemas.microsoft.com/office/drawing/2014/chart" uri="{C3380CC4-5D6E-409C-BE32-E72D297353CC}">
                <c16:uniqueId val="{00000001-B85F-4C86-8CEB-810A888DDA0F}"/>
              </c:ext>
            </c:extLst>
          </c:dPt>
          <c:dLbls>
            <c:dLbl>
              <c:idx val="0"/>
              <c:tx>
                <c:rich>
                  <a:bodyPr/>
                  <a:lstStyle/>
                  <a:p>
                    <a:r>
                      <a:rPr lang="en-US"/>
                      <a:t>23,4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5F-4C86-8CEB-810A888DDA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Arkusz1!$C$2</c:f>
              <c:numCache>
                <c:formatCode>0.0</c:formatCode>
                <c:ptCount val="1"/>
                <c:pt idx="0">
                  <c:v>23.4</c:v>
                </c:pt>
              </c:numCache>
            </c:numRef>
          </c:val>
          <c:extLst>
            <c:ext xmlns:c16="http://schemas.microsoft.com/office/drawing/2014/chart" uri="{C3380CC4-5D6E-409C-BE32-E72D297353CC}">
              <c16:uniqueId val="{00000001-6AF2-4560-A025-838AB9D350FB}"/>
            </c:ext>
          </c:extLst>
        </c:ser>
        <c:ser>
          <c:idx val="2"/>
          <c:order val="2"/>
          <c:tx>
            <c:strRef>
              <c:f>Arkusz1!$D$1</c:f>
              <c:strCache>
                <c:ptCount val="1"/>
                <c:pt idx="0">
                  <c:v>nie, ale kupuje ich mniej niż wcześniej</c:v>
                </c:pt>
              </c:strCache>
            </c:strRef>
          </c:tx>
          <c:spPr>
            <a:solidFill>
              <a:srgbClr val="5BB7EF"/>
            </a:solidFill>
            <a:ln>
              <a:noFill/>
            </a:ln>
            <a:effectLst/>
          </c:spPr>
          <c:invertIfNegative val="0"/>
          <c:dLbls>
            <c:dLbl>
              <c:idx val="0"/>
              <c:tx>
                <c:rich>
                  <a:bodyPr/>
                  <a:lstStyle/>
                  <a:p>
                    <a:r>
                      <a:rPr lang="en-US"/>
                      <a:t>33,7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5F-4C86-8CEB-810A888DDA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Arkusz1!$D$2</c:f>
              <c:numCache>
                <c:formatCode>0.0</c:formatCode>
                <c:ptCount val="1"/>
                <c:pt idx="0">
                  <c:v>33.700000000000003</c:v>
                </c:pt>
              </c:numCache>
            </c:numRef>
          </c:val>
          <c:extLst>
            <c:ext xmlns:c16="http://schemas.microsoft.com/office/drawing/2014/chart" uri="{C3380CC4-5D6E-409C-BE32-E72D297353CC}">
              <c16:uniqueId val="{00000002-6AF2-4560-A025-838AB9D350FB}"/>
            </c:ext>
          </c:extLst>
        </c:ser>
        <c:ser>
          <c:idx val="3"/>
          <c:order val="3"/>
          <c:tx>
            <c:strRef>
              <c:f>Arkusz1!$E$1</c:f>
              <c:strCache>
                <c:ptCount val="1"/>
                <c:pt idx="0">
                  <c:v>nie, kupuję tyle samo toreb foliowych co wcześniej</c:v>
                </c:pt>
              </c:strCache>
            </c:strRef>
          </c:tx>
          <c:spPr>
            <a:solidFill>
              <a:srgbClr val="1486CC"/>
            </a:solidFill>
            <a:ln>
              <a:noFill/>
            </a:ln>
            <a:effectLst/>
          </c:spPr>
          <c:invertIfNegative val="0"/>
          <c:dLbls>
            <c:dLbl>
              <c:idx val="0"/>
              <c:tx>
                <c:rich>
                  <a:bodyPr/>
                  <a:lstStyle/>
                  <a:p>
                    <a:r>
                      <a:rPr lang="en-US"/>
                      <a:t>19,6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5F-4C86-8CEB-810A888DDA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Arkusz1!$E$2</c:f>
              <c:numCache>
                <c:formatCode>0.0</c:formatCode>
                <c:ptCount val="1"/>
                <c:pt idx="0">
                  <c:v>19.600000000000001</c:v>
                </c:pt>
              </c:numCache>
            </c:numRef>
          </c:val>
          <c:extLst>
            <c:ext xmlns:c16="http://schemas.microsoft.com/office/drawing/2014/chart" uri="{C3380CC4-5D6E-409C-BE32-E72D297353CC}">
              <c16:uniqueId val="{00000003-6AF2-4560-A025-838AB9D350FB}"/>
            </c:ext>
          </c:extLst>
        </c:ser>
        <c:ser>
          <c:idx val="4"/>
          <c:order val="4"/>
          <c:tx>
            <c:strRef>
              <c:f>Arkusz1!$F$1</c:f>
              <c:strCache>
                <c:ptCount val="1"/>
                <c:pt idx="0">
                  <c:v>nie wiem, trudno powiedziec</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Kategoria 1</c:v>
                </c:pt>
              </c:strCache>
            </c:strRef>
          </c:cat>
          <c:val>
            <c:numRef>
              <c:f>Arkusz1!$F$2</c:f>
              <c:numCache>
                <c:formatCode>0.0</c:formatCode>
                <c:ptCount val="1"/>
                <c:pt idx="0">
                  <c:v>6.6</c:v>
                </c:pt>
              </c:numCache>
            </c:numRef>
          </c:val>
          <c:extLst>
            <c:ext xmlns:c16="http://schemas.microsoft.com/office/drawing/2014/chart" uri="{C3380CC4-5D6E-409C-BE32-E72D297353CC}">
              <c16:uniqueId val="{00000000-5DD7-4B49-9210-1264A4464D0C}"/>
            </c:ext>
          </c:extLst>
        </c:ser>
        <c:dLbls>
          <c:showLegendKey val="0"/>
          <c:showVal val="0"/>
          <c:showCatName val="0"/>
          <c:showSerName val="0"/>
          <c:showPercent val="0"/>
          <c:showBubbleSize val="0"/>
        </c:dLbls>
        <c:gapWidth val="150"/>
        <c:overlap val="100"/>
        <c:axId val="680649320"/>
        <c:axId val="680649648"/>
      </c:barChart>
      <c:catAx>
        <c:axId val="680649320"/>
        <c:scaling>
          <c:orientation val="minMax"/>
        </c:scaling>
        <c:delete val="1"/>
        <c:axPos val="l"/>
        <c:numFmt formatCode="General" sourceLinked="1"/>
        <c:majorTickMark val="none"/>
        <c:minorTickMark val="none"/>
        <c:tickLblPos val="nextTo"/>
        <c:crossAx val="680649648"/>
        <c:crosses val="autoZero"/>
        <c:auto val="1"/>
        <c:lblAlgn val="ctr"/>
        <c:lblOffset val="100"/>
        <c:noMultiLvlLbl val="0"/>
      </c:catAx>
      <c:valAx>
        <c:axId val="680649648"/>
        <c:scaling>
          <c:orientation val="minMax"/>
        </c:scaling>
        <c:delete val="1"/>
        <c:axPos val="b"/>
        <c:numFmt formatCode="0%" sourceLinked="1"/>
        <c:majorTickMark val="none"/>
        <c:minorTickMark val="none"/>
        <c:tickLblPos val="nextTo"/>
        <c:crossAx val="680649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entury Gothic" panose="020B0502020202020204" pitchFamily="34" charset="0"/>
        </a:defRPr>
      </a:pPr>
      <a:endParaRPr lang="pl-P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0122600522176"/>
          <c:y val="2.4608452524342746E-2"/>
          <c:w val="0.58503965035595207"/>
          <c:h val="0.91646498949596922"/>
        </c:manualLayout>
      </c:layout>
      <c:barChart>
        <c:barDir val="bar"/>
        <c:grouping val="percentStacked"/>
        <c:varyColors val="0"/>
        <c:ser>
          <c:idx val="0"/>
          <c:order val="0"/>
          <c:tx>
            <c:strRef>
              <c:f>Arkusz1!$B$1</c:f>
              <c:strCache>
                <c:ptCount val="1"/>
                <c:pt idx="0">
                  <c:v>tak, dlatego korzystam z torby wielokrotnego użytku</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4BF4-412F-9F43-A7796651BEBB}"/>
              </c:ext>
            </c:extLst>
          </c:dPt>
          <c:dLbls>
            <c:dLbl>
              <c:idx val="0"/>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4BF4-412F-9F43-A7796651BEBB}"/>
                </c:ext>
              </c:extLst>
            </c:dLbl>
            <c:dLbl>
              <c:idx val="4"/>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4-F9D7-40D0-93CD-DD185DC81110}"/>
                </c:ext>
              </c:extLst>
            </c:dLbl>
            <c:dLbl>
              <c:idx val="12"/>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6-F9D7-40D0-93CD-DD185DC811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kobieta</c:v>
                </c:pt>
                <c:pt idx="1">
                  <c:v>mężczyzna</c:v>
                </c:pt>
                <c:pt idx="3">
                  <c:v>15-25 lat</c:v>
                </c:pt>
                <c:pt idx="4">
                  <c:v>26-34 lat</c:v>
                </c:pt>
                <c:pt idx="5">
                  <c:v>35-44 lat</c:v>
                </c:pt>
                <c:pt idx="6">
                  <c:v>45-59 lat</c:v>
                </c:pt>
                <c:pt idx="7">
                  <c:v>60 lat +</c:v>
                </c:pt>
                <c:pt idx="9">
                  <c:v>podstawowe</c:v>
                </c:pt>
                <c:pt idx="10">
                  <c:v>zawodowe</c:v>
                </c:pt>
                <c:pt idx="11">
                  <c:v>średnie</c:v>
                </c:pt>
                <c:pt idx="12">
                  <c:v>wyższe</c:v>
                </c:pt>
              </c:strCache>
            </c:strRef>
          </c:cat>
          <c:val>
            <c:numRef>
              <c:f>Arkusz1!$B$2:$B$14</c:f>
              <c:numCache>
                <c:formatCode>0.0</c:formatCode>
                <c:ptCount val="13"/>
                <c:pt idx="0">
                  <c:v>20.841300191204589</c:v>
                </c:pt>
                <c:pt idx="1">
                  <c:v>12.159329140461216</c:v>
                </c:pt>
                <c:pt idx="3">
                  <c:v>22.76422764227642</c:v>
                </c:pt>
                <c:pt idx="4">
                  <c:v>23.52941176470588</c:v>
                </c:pt>
                <c:pt idx="5">
                  <c:v>11.413043478260869</c:v>
                </c:pt>
                <c:pt idx="6">
                  <c:v>9.5652173913043477</c:v>
                </c:pt>
                <c:pt idx="7">
                  <c:v>19.112627986348123</c:v>
                </c:pt>
                <c:pt idx="9">
                  <c:v>12.121212121212121</c:v>
                </c:pt>
                <c:pt idx="10">
                  <c:v>14.23841059602649</c:v>
                </c:pt>
                <c:pt idx="11">
                  <c:v>15.503875968992247</c:v>
                </c:pt>
                <c:pt idx="12">
                  <c:v>26.845637583892618</c:v>
                </c:pt>
              </c:numCache>
            </c:numRef>
          </c:val>
          <c:extLst>
            <c:ext xmlns:c16="http://schemas.microsoft.com/office/drawing/2014/chart" uri="{C3380CC4-5D6E-409C-BE32-E72D297353CC}">
              <c16:uniqueId val="{00000002-4BF4-412F-9F43-A7796651BEBB}"/>
            </c:ext>
          </c:extLst>
        </c:ser>
        <c:ser>
          <c:idx val="1"/>
          <c:order val="1"/>
          <c:tx>
            <c:strRef>
              <c:f>Arkusz1!$C$1</c:f>
              <c:strCache>
                <c:ptCount val="1"/>
                <c:pt idx="0">
                  <c:v>tak, ale czasem nie mam wyboru </c:v>
                </c:pt>
              </c:strCache>
            </c:strRef>
          </c:tx>
          <c:spPr>
            <a:solidFill>
              <a:srgbClr val="FFE175"/>
            </a:solidFill>
            <a:ln>
              <a:noFill/>
            </a:ln>
            <a:effectLst/>
          </c:spPr>
          <c:invertIfNegative val="0"/>
          <c:dLbls>
            <c:dLbl>
              <c:idx val="1"/>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3-F9D7-40D0-93CD-DD185DC81110}"/>
                </c:ext>
              </c:extLst>
            </c:dLbl>
            <c:dLbl>
              <c:idx val="12"/>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7-F9D7-40D0-93CD-DD185DC811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kobieta</c:v>
                </c:pt>
                <c:pt idx="1">
                  <c:v>mężczyzna</c:v>
                </c:pt>
                <c:pt idx="3">
                  <c:v>15-25 lat</c:v>
                </c:pt>
                <c:pt idx="4">
                  <c:v>26-34 lat</c:v>
                </c:pt>
                <c:pt idx="5">
                  <c:v>35-44 lat</c:v>
                </c:pt>
                <c:pt idx="6">
                  <c:v>45-59 lat</c:v>
                </c:pt>
                <c:pt idx="7">
                  <c:v>60 lat +</c:v>
                </c:pt>
                <c:pt idx="9">
                  <c:v>podstawowe</c:v>
                </c:pt>
                <c:pt idx="10">
                  <c:v>zawodowe</c:v>
                </c:pt>
                <c:pt idx="11">
                  <c:v>średnie</c:v>
                </c:pt>
                <c:pt idx="12">
                  <c:v>wyższe</c:v>
                </c:pt>
              </c:strCache>
            </c:strRef>
          </c:cat>
          <c:val>
            <c:numRef>
              <c:f>Arkusz1!$C$2:$C$14</c:f>
              <c:numCache>
                <c:formatCode>0.0</c:formatCode>
                <c:ptCount val="13"/>
                <c:pt idx="0">
                  <c:v>19.885277246653921</c:v>
                </c:pt>
                <c:pt idx="1">
                  <c:v>27.253668763102723</c:v>
                </c:pt>
                <c:pt idx="3">
                  <c:v>21.138211382113823</c:v>
                </c:pt>
                <c:pt idx="4">
                  <c:v>25.294117647058822</c:v>
                </c:pt>
                <c:pt idx="5">
                  <c:v>28.260869565217391</c:v>
                </c:pt>
                <c:pt idx="6">
                  <c:v>22.608695652173914</c:v>
                </c:pt>
                <c:pt idx="7">
                  <c:v>20.819112627986346</c:v>
                </c:pt>
                <c:pt idx="9">
                  <c:v>27.27272727272727</c:v>
                </c:pt>
                <c:pt idx="10">
                  <c:v>16.887417218543046</c:v>
                </c:pt>
                <c:pt idx="11">
                  <c:v>24.806201550387598</c:v>
                </c:pt>
                <c:pt idx="12">
                  <c:v>30.872483221476511</c:v>
                </c:pt>
              </c:numCache>
            </c:numRef>
          </c:val>
          <c:extLst>
            <c:ext xmlns:c16="http://schemas.microsoft.com/office/drawing/2014/chart" uri="{C3380CC4-5D6E-409C-BE32-E72D297353CC}">
              <c16:uniqueId val="{00000003-4BF4-412F-9F43-A7796651BEBB}"/>
            </c:ext>
          </c:extLst>
        </c:ser>
        <c:ser>
          <c:idx val="2"/>
          <c:order val="2"/>
          <c:tx>
            <c:strRef>
              <c:f>Arkusz1!$D$1</c:f>
              <c:strCache>
                <c:ptCount val="1"/>
                <c:pt idx="0">
                  <c:v>nie, ale kupuje ich mniej niż wcześniej</c:v>
                </c:pt>
              </c:strCache>
            </c:strRef>
          </c:tx>
          <c:spPr>
            <a:solidFill>
              <a:srgbClr val="5BB7EF"/>
            </a:solidFill>
            <a:ln>
              <a:noFill/>
            </a:ln>
            <a:effectLst/>
          </c:spPr>
          <c:invertIfNegative val="0"/>
          <c:dLbls>
            <c:dLbl>
              <c:idx val="1"/>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F9D7-40D0-93CD-DD185DC81110}"/>
                </c:ext>
              </c:extLst>
            </c:dLbl>
            <c:dLbl>
              <c:idx val="6"/>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5-F9D7-40D0-93CD-DD185DC81110}"/>
                </c:ext>
              </c:extLst>
            </c:dLbl>
            <c:dLbl>
              <c:idx val="10"/>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9-F9D7-40D0-93CD-DD185DC8111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kobieta</c:v>
                </c:pt>
                <c:pt idx="1">
                  <c:v>mężczyzna</c:v>
                </c:pt>
                <c:pt idx="3">
                  <c:v>15-25 lat</c:v>
                </c:pt>
                <c:pt idx="4">
                  <c:v>26-34 lat</c:v>
                </c:pt>
                <c:pt idx="5">
                  <c:v>35-44 lat</c:v>
                </c:pt>
                <c:pt idx="6">
                  <c:v>45-59 lat</c:v>
                </c:pt>
                <c:pt idx="7">
                  <c:v>60 lat +</c:v>
                </c:pt>
                <c:pt idx="9">
                  <c:v>podstawowe</c:v>
                </c:pt>
                <c:pt idx="10">
                  <c:v>zawodowe</c:v>
                </c:pt>
                <c:pt idx="11">
                  <c:v>średnie</c:v>
                </c:pt>
                <c:pt idx="12">
                  <c:v>wyższe</c:v>
                </c:pt>
              </c:strCache>
            </c:strRef>
          </c:cat>
          <c:val>
            <c:numRef>
              <c:f>Arkusz1!$D$2:$D$14</c:f>
              <c:numCache>
                <c:formatCode>0.0</c:formatCode>
                <c:ptCount val="13"/>
                <c:pt idx="0">
                  <c:v>29.827915869980881</c:v>
                </c:pt>
                <c:pt idx="1">
                  <c:v>37.945492662473796</c:v>
                </c:pt>
                <c:pt idx="3">
                  <c:v>33.333333333333329</c:v>
                </c:pt>
                <c:pt idx="4">
                  <c:v>25.294117647058822</c:v>
                </c:pt>
                <c:pt idx="5">
                  <c:v>36.413043478260867</c:v>
                </c:pt>
                <c:pt idx="6">
                  <c:v>38.695652173913039</c:v>
                </c:pt>
                <c:pt idx="7">
                  <c:v>33.105802047781566</c:v>
                </c:pt>
                <c:pt idx="9">
                  <c:v>33.333333333333329</c:v>
                </c:pt>
                <c:pt idx="10">
                  <c:v>37.086092715231786</c:v>
                </c:pt>
                <c:pt idx="11">
                  <c:v>34.496124031007753</c:v>
                </c:pt>
                <c:pt idx="12">
                  <c:v>24.161073825503358</c:v>
                </c:pt>
              </c:numCache>
            </c:numRef>
          </c:val>
          <c:extLst>
            <c:ext xmlns:c16="http://schemas.microsoft.com/office/drawing/2014/chart" uri="{C3380CC4-5D6E-409C-BE32-E72D297353CC}">
              <c16:uniqueId val="{00000004-4BF4-412F-9F43-A7796651BEBB}"/>
            </c:ext>
          </c:extLst>
        </c:ser>
        <c:ser>
          <c:idx val="3"/>
          <c:order val="3"/>
          <c:tx>
            <c:strRef>
              <c:f>Arkusz1!$E$1</c:f>
              <c:strCache>
                <c:ptCount val="1"/>
                <c:pt idx="0">
                  <c:v>nie, kupuję tyle samo toreb foliowych co wcześniej</c:v>
                </c:pt>
              </c:strCache>
            </c:strRef>
          </c:tx>
          <c:spPr>
            <a:solidFill>
              <a:srgbClr val="148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kobieta</c:v>
                </c:pt>
                <c:pt idx="1">
                  <c:v>mężczyzna</c:v>
                </c:pt>
                <c:pt idx="3">
                  <c:v>15-25 lat</c:v>
                </c:pt>
                <c:pt idx="4">
                  <c:v>26-34 lat</c:v>
                </c:pt>
                <c:pt idx="5">
                  <c:v>35-44 lat</c:v>
                </c:pt>
                <c:pt idx="6">
                  <c:v>45-59 lat</c:v>
                </c:pt>
                <c:pt idx="7">
                  <c:v>60 lat +</c:v>
                </c:pt>
                <c:pt idx="9">
                  <c:v>podstawowe</c:v>
                </c:pt>
                <c:pt idx="10">
                  <c:v>zawodowe</c:v>
                </c:pt>
                <c:pt idx="11">
                  <c:v>średnie</c:v>
                </c:pt>
                <c:pt idx="12">
                  <c:v>wyższe</c:v>
                </c:pt>
              </c:strCache>
            </c:strRef>
          </c:cat>
          <c:val>
            <c:numRef>
              <c:f>Arkusz1!$E$2:$E$14</c:f>
              <c:numCache>
                <c:formatCode>0.0</c:formatCode>
                <c:ptCount val="13"/>
                <c:pt idx="0">
                  <c:v>21.606118546845124</c:v>
                </c:pt>
                <c:pt idx="1">
                  <c:v>17.40041928721174</c:v>
                </c:pt>
                <c:pt idx="3">
                  <c:v>17.073170731707318</c:v>
                </c:pt>
                <c:pt idx="4">
                  <c:v>21.176470588235293</c:v>
                </c:pt>
                <c:pt idx="5">
                  <c:v>20.108695652173914</c:v>
                </c:pt>
                <c:pt idx="6">
                  <c:v>20.869565217391305</c:v>
                </c:pt>
                <c:pt idx="7">
                  <c:v>18.430034129692832</c:v>
                </c:pt>
                <c:pt idx="9">
                  <c:v>21.212121212121211</c:v>
                </c:pt>
                <c:pt idx="10">
                  <c:v>21.85430463576159</c:v>
                </c:pt>
                <c:pt idx="11">
                  <c:v>19.961240310077518</c:v>
                </c:pt>
                <c:pt idx="12">
                  <c:v>13.422818791946309</c:v>
                </c:pt>
              </c:numCache>
            </c:numRef>
          </c:val>
          <c:extLst>
            <c:ext xmlns:c16="http://schemas.microsoft.com/office/drawing/2014/chart" uri="{C3380CC4-5D6E-409C-BE32-E72D297353CC}">
              <c16:uniqueId val="{00000005-4BF4-412F-9F43-A7796651BEBB}"/>
            </c:ext>
          </c:extLst>
        </c:ser>
        <c:ser>
          <c:idx val="4"/>
          <c:order val="4"/>
          <c:tx>
            <c:strRef>
              <c:f>Arkusz1!$F$1</c:f>
              <c:strCache>
                <c:ptCount val="1"/>
                <c:pt idx="0">
                  <c:v>nie wiem, trudno powiedzieć</c:v>
                </c:pt>
              </c:strCache>
            </c:strRef>
          </c:tx>
          <c:spPr>
            <a:solidFill>
              <a:schemeClr val="bg1">
                <a:lumMod val="85000"/>
              </a:schemeClr>
            </a:solidFill>
            <a:ln>
              <a:noFill/>
            </a:ln>
            <a:effectLst/>
          </c:spPr>
          <c:invertIfNegative val="0"/>
          <c:dLbls>
            <c:dLbl>
              <c:idx val="1"/>
              <c:layout>
                <c:manualLayout>
                  <c:x val="1.180952354384274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CF-41FD-B3A1-208761CE81BB}"/>
                </c:ext>
              </c:extLst>
            </c:dLbl>
            <c:dLbl>
              <c:idx val="4"/>
              <c:layout>
                <c:manualLayout>
                  <c:x val="5.904761771921370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CF-41FD-B3A1-208761CE81BB}"/>
                </c:ext>
              </c:extLst>
            </c:dLbl>
            <c:dLbl>
              <c:idx val="5"/>
              <c:layout>
                <c:manualLayout>
                  <c:x val="1.476190442980331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CF-41FD-B3A1-208761CE81BB}"/>
                </c:ext>
              </c:extLst>
            </c:dLbl>
            <c:dLbl>
              <c:idx val="9"/>
              <c:layout>
                <c:manualLayout>
                  <c:x val="1.180952354384284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CF-41FD-B3A1-208761CE81BB}"/>
                </c:ext>
              </c:extLst>
            </c:dLbl>
            <c:dLbl>
              <c:idx val="10"/>
              <c:layout>
                <c:manualLayout>
                  <c:x val="2.9523808859606851E-3"/>
                  <c:y val="3.20384666646162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CF-41FD-B3A1-208761CE81BB}"/>
                </c:ext>
              </c:extLst>
            </c:dLbl>
            <c:dLbl>
              <c:idx val="12"/>
              <c:layout>
                <c:manualLayout>
                  <c:x val="8.857142657882054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CF-41FD-B3A1-208761CE81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kobieta</c:v>
                </c:pt>
                <c:pt idx="1">
                  <c:v>mężczyzna</c:v>
                </c:pt>
                <c:pt idx="3">
                  <c:v>15-25 lat</c:v>
                </c:pt>
                <c:pt idx="4">
                  <c:v>26-34 lat</c:v>
                </c:pt>
                <c:pt idx="5">
                  <c:v>35-44 lat</c:v>
                </c:pt>
                <c:pt idx="6">
                  <c:v>45-59 lat</c:v>
                </c:pt>
                <c:pt idx="7">
                  <c:v>60 lat +</c:v>
                </c:pt>
                <c:pt idx="9">
                  <c:v>podstawowe</c:v>
                </c:pt>
                <c:pt idx="10">
                  <c:v>zawodowe</c:v>
                </c:pt>
                <c:pt idx="11">
                  <c:v>średnie</c:v>
                </c:pt>
                <c:pt idx="12">
                  <c:v>wyższe</c:v>
                </c:pt>
              </c:strCache>
            </c:strRef>
          </c:cat>
          <c:val>
            <c:numRef>
              <c:f>Arkusz1!$F$2:$F$14</c:f>
              <c:numCache>
                <c:formatCode>0.0</c:formatCode>
                <c:ptCount val="13"/>
                <c:pt idx="0">
                  <c:v>7.8</c:v>
                </c:pt>
                <c:pt idx="1">
                  <c:v>5.2</c:v>
                </c:pt>
                <c:pt idx="3">
                  <c:v>5.6910569105691025</c:v>
                </c:pt>
                <c:pt idx="4">
                  <c:v>4.7058823529411882</c:v>
                </c:pt>
                <c:pt idx="5">
                  <c:v>3.8043478260869676</c:v>
                </c:pt>
                <c:pt idx="6">
                  <c:v>8.2608695652173765</c:v>
                </c:pt>
                <c:pt idx="7">
                  <c:v>8.5324232081911333</c:v>
                </c:pt>
                <c:pt idx="9">
                  <c:v>6.0606060606060623</c:v>
                </c:pt>
                <c:pt idx="10">
                  <c:v>9.933774834437088</c:v>
                </c:pt>
                <c:pt idx="11">
                  <c:v>5.2325581395348877</c:v>
                </c:pt>
                <c:pt idx="12">
                  <c:v>4.6979865771811973</c:v>
                </c:pt>
              </c:numCache>
            </c:numRef>
          </c:val>
          <c:extLst>
            <c:ext xmlns:c16="http://schemas.microsoft.com/office/drawing/2014/chart" uri="{C3380CC4-5D6E-409C-BE32-E72D297353CC}">
              <c16:uniqueId val="{00000002-A4CF-41FD-B3A1-208761CE81BB}"/>
            </c:ext>
          </c:extLst>
        </c:ser>
        <c:dLbls>
          <c:dLblPos val="ctr"/>
          <c:showLegendKey val="0"/>
          <c:showVal val="1"/>
          <c:showCatName val="0"/>
          <c:showSerName val="0"/>
          <c:showPercent val="0"/>
          <c:showBubbleSize val="0"/>
        </c:dLbls>
        <c:gapWidth val="60"/>
        <c:overlap val="100"/>
        <c:axId val="298682744"/>
        <c:axId val="298683136"/>
      </c:barChart>
      <c:catAx>
        <c:axId val="298682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8683136"/>
        <c:crosses val="autoZero"/>
        <c:auto val="1"/>
        <c:lblAlgn val="ctr"/>
        <c:lblOffset val="100"/>
        <c:noMultiLvlLbl val="0"/>
      </c:catAx>
      <c:valAx>
        <c:axId val="298683136"/>
        <c:scaling>
          <c:orientation val="minMax"/>
          <c:min val="0"/>
        </c:scaling>
        <c:delete val="1"/>
        <c:axPos val="t"/>
        <c:numFmt formatCode="0%" sourceLinked="1"/>
        <c:majorTickMark val="out"/>
        <c:minorTickMark val="none"/>
        <c:tickLblPos val="nextTo"/>
        <c:crossAx val="29868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615108109580089E-2"/>
          <c:y val="4.8090835552584386E-2"/>
          <c:w val="0.61654819566904984"/>
          <c:h val="0.91646498949596922"/>
        </c:manualLayout>
      </c:layout>
      <c:barChart>
        <c:barDir val="bar"/>
        <c:grouping val="percentStacked"/>
        <c:varyColors val="0"/>
        <c:ser>
          <c:idx val="0"/>
          <c:order val="0"/>
          <c:tx>
            <c:strRef>
              <c:f>Arkusz1!$B$1</c:f>
              <c:strCache>
                <c:ptCount val="1"/>
                <c:pt idx="0">
                  <c:v>tak, dlatego korzystam z torby wielokrotnego użytku</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m.do 50 tys. </c:v>
                </c:pt>
                <c:pt idx="2">
                  <c:v>m.50-200 tys. </c:v>
                </c:pt>
                <c:pt idx="3">
                  <c:v>m.200-500 tys. </c:v>
                </c:pt>
                <c:pt idx="4">
                  <c:v>m.pow.500 tys. </c:v>
                </c:pt>
                <c:pt idx="6">
                  <c:v>do 1500 PLN</c:v>
                </c:pt>
                <c:pt idx="7">
                  <c:v>1501 - 2500 PLN</c:v>
                </c:pt>
                <c:pt idx="8">
                  <c:v>pow.2500 PLN</c:v>
                </c:pt>
              </c:strCache>
            </c:strRef>
          </c:cat>
          <c:val>
            <c:numRef>
              <c:f>Arkusz1!$B$2:$B$10</c:f>
              <c:numCache>
                <c:formatCode>0.0</c:formatCode>
                <c:ptCount val="9"/>
                <c:pt idx="0">
                  <c:v>15.206185567010309</c:v>
                </c:pt>
                <c:pt idx="1">
                  <c:v>17.695473251028808</c:v>
                </c:pt>
                <c:pt idx="2">
                  <c:v>18.787878787878785</c:v>
                </c:pt>
                <c:pt idx="3">
                  <c:v>21.59090909090909</c:v>
                </c:pt>
                <c:pt idx="4">
                  <c:v>12.931034482758621</c:v>
                </c:pt>
                <c:pt idx="6">
                  <c:v>18.34319526627219</c:v>
                </c:pt>
                <c:pt idx="7">
                  <c:v>15.700934579439252</c:v>
                </c:pt>
                <c:pt idx="8">
                  <c:v>17.2</c:v>
                </c:pt>
              </c:numCache>
            </c:numRef>
          </c:val>
          <c:extLst>
            <c:ext xmlns:c16="http://schemas.microsoft.com/office/drawing/2014/chart" uri="{C3380CC4-5D6E-409C-BE32-E72D297353CC}">
              <c16:uniqueId val="{00000000-675F-4ABB-9ECF-8E3A1884680E}"/>
            </c:ext>
          </c:extLst>
        </c:ser>
        <c:ser>
          <c:idx val="1"/>
          <c:order val="1"/>
          <c:tx>
            <c:strRef>
              <c:f>Arkusz1!$C$1</c:f>
              <c:strCache>
                <c:ptCount val="1"/>
                <c:pt idx="0">
                  <c:v>tak, ale czasem nie mam wyboru </c:v>
                </c:pt>
              </c:strCache>
            </c:strRef>
          </c:tx>
          <c:spPr>
            <a:solidFill>
              <a:srgbClr val="FFE175"/>
            </a:solidFill>
            <a:ln>
              <a:noFill/>
            </a:ln>
            <a:effectLst/>
          </c:spPr>
          <c:invertIfNegative val="0"/>
          <c:dLbls>
            <c:dLbl>
              <c:idx val="4"/>
              <c:spPr>
                <a:noFill/>
                <a:ln w="28575">
                  <a:solidFill>
                    <a:schemeClr val="bg1">
                      <a:lumMod val="65000"/>
                    </a:schemeClr>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1-05ED-4D1A-9245-B8A7BC20B3FB}"/>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m.do 50 tys. </c:v>
                </c:pt>
                <c:pt idx="2">
                  <c:v>m.50-200 tys. </c:v>
                </c:pt>
                <c:pt idx="3">
                  <c:v>m.200-500 tys. </c:v>
                </c:pt>
                <c:pt idx="4">
                  <c:v>m.pow.500 tys. </c:v>
                </c:pt>
                <c:pt idx="6">
                  <c:v>do 1500 PLN</c:v>
                </c:pt>
                <c:pt idx="7">
                  <c:v>1501 - 2500 PLN</c:v>
                </c:pt>
                <c:pt idx="8">
                  <c:v>pow.2500 PLN</c:v>
                </c:pt>
              </c:strCache>
            </c:strRef>
          </c:cat>
          <c:val>
            <c:numRef>
              <c:f>Arkusz1!$C$2:$C$10</c:f>
              <c:numCache>
                <c:formatCode>0.0</c:formatCode>
                <c:ptCount val="9"/>
                <c:pt idx="0">
                  <c:v>21.907216494845361</c:v>
                </c:pt>
                <c:pt idx="1">
                  <c:v>23.456790123456788</c:v>
                </c:pt>
                <c:pt idx="2">
                  <c:v>18.181818181818183</c:v>
                </c:pt>
                <c:pt idx="3">
                  <c:v>20.454545454545457</c:v>
                </c:pt>
                <c:pt idx="4">
                  <c:v>37.931034482758619</c:v>
                </c:pt>
                <c:pt idx="6">
                  <c:v>23.668639053254438</c:v>
                </c:pt>
                <c:pt idx="7">
                  <c:v>22.616822429906541</c:v>
                </c:pt>
                <c:pt idx="8">
                  <c:v>26.400000000000002</c:v>
                </c:pt>
              </c:numCache>
            </c:numRef>
          </c:val>
          <c:extLst>
            <c:ext xmlns:c16="http://schemas.microsoft.com/office/drawing/2014/chart" uri="{C3380CC4-5D6E-409C-BE32-E72D297353CC}">
              <c16:uniqueId val="{00000001-675F-4ABB-9ECF-8E3A1884680E}"/>
            </c:ext>
          </c:extLst>
        </c:ser>
        <c:ser>
          <c:idx val="2"/>
          <c:order val="2"/>
          <c:tx>
            <c:strRef>
              <c:f>Arkusz1!$D$1</c:f>
              <c:strCache>
                <c:ptCount val="1"/>
                <c:pt idx="0">
                  <c:v>nie, ale kupuje ich mniej niż wcześniej</c:v>
                </c:pt>
              </c:strCache>
            </c:strRef>
          </c:tx>
          <c:spPr>
            <a:solidFill>
              <a:srgbClr val="5BB7EF"/>
            </a:solidFill>
            <a:ln>
              <a:noFill/>
            </a:ln>
            <a:effectLst/>
          </c:spPr>
          <c:invertIfNegative val="0"/>
          <c:dLbls>
            <c:dLbl>
              <c:idx val="2"/>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0-05ED-4D1A-9245-B8A7BC20B3FB}"/>
                </c:ext>
              </c:extLst>
            </c:dLbl>
            <c:dLbl>
              <c:idx val="6"/>
              <c:spPr>
                <a:noFill/>
                <a:ln w="28575">
                  <a:solidFill>
                    <a:schemeClr val="bg1">
                      <a:lumMod val="65000"/>
                    </a:schemeClr>
                  </a:solidFill>
                </a:ln>
                <a:effectLst/>
              </c:spPr>
              <c:txPr>
                <a:bodyPr rot="0" spcFirstLastPara="1" vertOverflow="ellipsis" vert="horz" wrap="square" lIns="38100" tIns="19050" rIns="38100" bIns="19050" anchor="ctr" anchorCtr="1">
                  <a:spAutoFit/>
                </a:bodyPr>
                <a:lstStyle/>
                <a:p>
                  <a:pPr>
                    <a:defRPr sz="1000" b="1" i="0" u="sng"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extLst>
                <c:ext xmlns:c16="http://schemas.microsoft.com/office/drawing/2014/chart" uri="{C3380CC4-5D6E-409C-BE32-E72D297353CC}">
                  <c16:uniqueId val="{00000002-05ED-4D1A-9245-B8A7BC20B3F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m.do 50 tys. </c:v>
                </c:pt>
                <c:pt idx="2">
                  <c:v>m.50-200 tys. </c:v>
                </c:pt>
                <c:pt idx="3">
                  <c:v>m.200-500 tys. </c:v>
                </c:pt>
                <c:pt idx="4">
                  <c:v>m.pow.500 tys. </c:v>
                </c:pt>
                <c:pt idx="6">
                  <c:v>do 1500 PLN</c:v>
                </c:pt>
                <c:pt idx="7">
                  <c:v>1501 - 2500 PLN</c:v>
                </c:pt>
                <c:pt idx="8">
                  <c:v>pow.2500 PLN</c:v>
                </c:pt>
              </c:strCache>
            </c:strRef>
          </c:cat>
          <c:val>
            <c:numRef>
              <c:f>Arkusz1!$D$2:$D$10</c:f>
              <c:numCache>
                <c:formatCode>0.0</c:formatCode>
                <c:ptCount val="9"/>
                <c:pt idx="0">
                  <c:v>34.27835051546392</c:v>
                </c:pt>
                <c:pt idx="1">
                  <c:v>27.160493827160494</c:v>
                </c:pt>
                <c:pt idx="2">
                  <c:v>40.606060606060609</c:v>
                </c:pt>
                <c:pt idx="3">
                  <c:v>34.090909090909086</c:v>
                </c:pt>
                <c:pt idx="4">
                  <c:v>35.344827586206897</c:v>
                </c:pt>
                <c:pt idx="6">
                  <c:v>38.461538461538467</c:v>
                </c:pt>
                <c:pt idx="7">
                  <c:v>36.261682242990659</c:v>
                </c:pt>
                <c:pt idx="8">
                  <c:v>26</c:v>
                </c:pt>
              </c:numCache>
            </c:numRef>
          </c:val>
          <c:extLst>
            <c:ext xmlns:c16="http://schemas.microsoft.com/office/drawing/2014/chart" uri="{C3380CC4-5D6E-409C-BE32-E72D297353CC}">
              <c16:uniqueId val="{00000002-675F-4ABB-9ECF-8E3A1884680E}"/>
            </c:ext>
          </c:extLst>
        </c:ser>
        <c:ser>
          <c:idx val="3"/>
          <c:order val="3"/>
          <c:tx>
            <c:strRef>
              <c:f>Arkusz1!$E$1</c:f>
              <c:strCache>
                <c:ptCount val="1"/>
                <c:pt idx="0">
                  <c:v>nie, kupuję tyle samo toreb foliowych co wcześniej</c:v>
                </c:pt>
              </c:strCache>
            </c:strRef>
          </c:tx>
          <c:spPr>
            <a:solidFill>
              <a:srgbClr val="1486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m.do 50 tys. </c:v>
                </c:pt>
                <c:pt idx="2">
                  <c:v>m.50-200 tys. </c:v>
                </c:pt>
                <c:pt idx="3">
                  <c:v>m.200-500 tys. </c:v>
                </c:pt>
                <c:pt idx="4">
                  <c:v>m.pow.500 tys. </c:v>
                </c:pt>
                <c:pt idx="6">
                  <c:v>do 1500 PLN</c:v>
                </c:pt>
                <c:pt idx="7">
                  <c:v>1501 - 2500 PLN</c:v>
                </c:pt>
                <c:pt idx="8">
                  <c:v>pow.2500 PLN</c:v>
                </c:pt>
              </c:strCache>
            </c:strRef>
          </c:cat>
          <c:val>
            <c:numRef>
              <c:f>Arkusz1!$E$2:$E$10</c:f>
              <c:numCache>
                <c:formatCode>0.0</c:formatCode>
                <c:ptCount val="9"/>
                <c:pt idx="0">
                  <c:v>20.36082474226804</c:v>
                </c:pt>
                <c:pt idx="1">
                  <c:v>23.868312757201647</c:v>
                </c:pt>
                <c:pt idx="2">
                  <c:v>17.575757575757574</c:v>
                </c:pt>
                <c:pt idx="3">
                  <c:v>17.045454545454543</c:v>
                </c:pt>
                <c:pt idx="4">
                  <c:v>12.931034482758621</c:v>
                </c:pt>
                <c:pt idx="6">
                  <c:v>16.568047337278109</c:v>
                </c:pt>
                <c:pt idx="7">
                  <c:v>18.878504672897193</c:v>
                </c:pt>
                <c:pt idx="8">
                  <c:v>22</c:v>
                </c:pt>
              </c:numCache>
            </c:numRef>
          </c:val>
          <c:extLst>
            <c:ext xmlns:c16="http://schemas.microsoft.com/office/drawing/2014/chart" uri="{C3380CC4-5D6E-409C-BE32-E72D297353CC}">
              <c16:uniqueId val="{00000003-675F-4ABB-9ECF-8E3A1884680E}"/>
            </c:ext>
          </c:extLst>
        </c:ser>
        <c:ser>
          <c:idx val="4"/>
          <c:order val="4"/>
          <c:tx>
            <c:strRef>
              <c:f>Arkusz1!$F$1</c:f>
              <c:strCache>
                <c:ptCount val="1"/>
                <c:pt idx="0">
                  <c:v>nie wiem, trudno powiedzieć</c:v>
                </c:pt>
              </c:strCache>
            </c:strRef>
          </c:tx>
          <c:spPr>
            <a:solidFill>
              <a:schemeClr val="bg1">
                <a:lumMod val="85000"/>
              </a:schemeClr>
            </a:solidFill>
            <a:ln>
              <a:noFill/>
            </a:ln>
            <a:effectLst/>
          </c:spPr>
          <c:invertIfNegative val="0"/>
          <c:dLbls>
            <c:dLbl>
              <c:idx val="2"/>
              <c:layout>
                <c:manualLayout>
                  <c:x val="9.452539197645533E-3"/>
                  <c:y val="3.83712562714029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2A-4E39-8F47-2619733FB7B9}"/>
                </c:ext>
              </c:extLst>
            </c:dLbl>
            <c:dLbl>
              <c:idx val="4"/>
              <c:layout>
                <c:manualLayout>
                  <c:x val="2.2055924794506396E-2"/>
                  <c:y val="3.29606581584221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2A-4E39-8F47-2619733FB7B9}"/>
                </c:ext>
              </c:extLst>
            </c:dLbl>
            <c:dLbl>
              <c:idx val="6"/>
              <c:layout>
                <c:manualLayout>
                  <c:x val="2.2055924794506396E-2"/>
                  <c:y val="4.186662799282698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2A-4E39-8F47-2619733FB7B9}"/>
                </c:ext>
              </c:extLst>
            </c:dLbl>
            <c:dLbl>
              <c:idx val="8"/>
              <c:layout>
                <c:manualLayout>
                  <c:x val="1.2603385596860748E-2"/>
                  <c:y val="3.296065815842210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2A-4E39-8F47-2619733FB7B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Arkusz1!$A$2:$A$10</c:f>
              <c:strCache>
                <c:ptCount val="9"/>
                <c:pt idx="0">
                  <c:v>wieś</c:v>
                </c:pt>
                <c:pt idx="1">
                  <c:v>m.do 50 tys. </c:v>
                </c:pt>
                <c:pt idx="2">
                  <c:v>m.50-200 tys. </c:v>
                </c:pt>
                <c:pt idx="3">
                  <c:v>m.200-500 tys. </c:v>
                </c:pt>
                <c:pt idx="4">
                  <c:v>m.pow.500 tys. </c:v>
                </c:pt>
                <c:pt idx="6">
                  <c:v>do 1500 PLN</c:v>
                </c:pt>
                <c:pt idx="7">
                  <c:v>1501 - 2500 PLN</c:v>
                </c:pt>
                <c:pt idx="8">
                  <c:v>pow.2500 PLN</c:v>
                </c:pt>
              </c:strCache>
            </c:strRef>
          </c:cat>
          <c:val>
            <c:numRef>
              <c:f>Arkusz1!$F$2:$F$10</c:f>
              <c:numCache>
                <c:formatCode>0.0</c:formatCode>
                <c:ptCount val="9"/>
                <c:pt idx="0">
                  <c:v>8.2474226804123845</c:v>
                </c:pt>
                <c:pt idx="1">
                  <c:v>7.8189300411522566</c:v>
                </c:pt>
                <c:pt idx="2">
                  <c:v>4.8484848484848442</c:v>
                </c:pt>
                <c:pt idx="3">
                  <c:v>6.8181818181818272</c:v>
                </c:pt>
                <c:pt idx="4">
                  <c:v>0.86206896551725265</c:v>
                </c:pt>
                <c:pt idx="6">
                  <c:v>2.9585798816567888</c:v>
                </c:pt>
                <c:pt idx="7">
                  <c:v>6.5420560747663501</c:v>
                </c:pt>
                <c:pt idx="8">
                  <c:v>8.4000000000000057</c:v>
                </c:pt>
              </c:numCache>
            </c:numRef>
          </c:val>
          <c:extLst>
            <c:ext xmlns:c16="http://schemas.microsoft.com/office/drawing/2014/chart" uri="{C3380CC4-5D6E-409C-BE32-E72D297353CC}">
              <c16:uniqueId val="{00000000-832A-4E39-8F47-2619733FB7B9}"/>
            </c:ext>
          </c:extLst>
        </c:ser>
        <c:dLbls>
          <c:dLblPos val="ctr"/>
          <c:showLegendKey val="0"/>
          <c:showVal val="1"/>
          <c:showCatName val="0"/>
          <c:showSerName val="0"/>
          <c:showPercent val="0"/>
          <c:showBubbleSize val="0"/>
        </c:dLbls>
        <c:gapWidth val="60"/>
        <c:overlap val="100"/>
        <c:axId val="299960680"/>
        <c:axId val="299961072"/>
      </c:barChart>
      <c:catAx>
        <c:axId val="29996068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299961072"/>
        <c:crosses val="autoZero"/>
        <c:auto val="1"/>
        <c:lblAlgn val="ctr"/>
        <c:lblOffset val="100"/>
        <c:noMultiLvlLbl val="0"/>
      </c:catAx>
      <c:valAx>
        <c:axId val="299961072"/>
        <c:scaling>
          <c:orientation val="minMax"/>
          <c:min val="0"/>
        </c:scaling>
        <c:delete val="1"/>
        <c:axPos val="t"/>
        <c:numFmt formatCode="0%" sourceLinked="1"/>
        <c:majorTickMark val="out"/>
        <c:minorTickMark val="none"/>
        <c:tickLblPos val="nextTo"/>
        <c:crossAx val="299960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a:latin typeface="Century Gothic" panose="020B0502020202020204" pitchFamily="34" charset="0"/>
        </a:defRPr>
      </a:pPr>
      <a:endParaRPr lang="pl-P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23533465569368"/>
          <c:y val="5.0417158818865972E-2"/>
          <c:w val="0.47032117008346092"/>
          <c:h val="0.89528811563307231"/>
        </c:manualLayout>
      </c:layout>
      <c:barChart>
        <c:barDir val="col"/>
        <c:grouping val="percentStacked"/>
        <c:varyColors val="0"/>
        <c:ser>
          <c:idx val="6"/>
          <c:order val="0"/>
          <c:tx>
            <c:strRef>
              <c:f>Arkusz1!$A$8</c:f>
              <c:strCache>
                <c:ptCount val="1"/>
                <c:pt idx="0">
                  <c:v>trudno powiedzieć</c:v>
                </c:pt>
              </c:strCache>
            </c:strRef>
          </c:tx>
          <c:spPr>
            <a:solidFill>
              <a:schemeClr val="bg1">
                <a:lumMod val="65000"/>
              </a:schemeClr>
            </a:solidFill>
            <a:ln w="19050">
              <a:noFill/>
            </a:ln>
            <a:effectLst/>
          </c:spPr>
          <c:invertIfNegative val="0"/>
          <c:dPt>
            <c:idx val="0"/>
            <c:invertIfNegative val="0"/>
            <c:bubble3D val="0"/>
            <c:spPr>
              <a:solidFill>
                <a:schemeClr val="bg1">
                  <a:lumMod val="65000"/>
                </a:schemeClr>
              </a:solidFill>
              <a:ln w="19050">
                <a:noFill/>
              </a:ln>
              <a:effectLst/>
            </c:spPr>
            <c:extLst>
              <c:ext xmlns:c16="http://schemas.microsoft.com/office/drawing/2014/chart" uri="{C3380CC4-5D6E-409C-BE32-E72D297353CC}">
                <c16:uniqueId val="{00000015-0BC3-49EA-B629-E12B0E134112}"/>
              </c:ext>
            </c:extLst>
          </c:dPt>
          <c:dLbls>
            <c:dLbl>
              <c:idx val="0"/>
              <c:layout>
                <c:manualLayout>
                  <c:x val="-5.7041978179872372E-3"/>
                  <c:y val="2.2330001871578461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BC3-49EA-B629-E12B0E13411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Arkusz1!$B$8</c:f>
              <c:numCache>
                <c:formatCode>0.0%</c:formatCode>
                <c:ptCount val="1"/>
                <c:pt idx="0">
                  <c:v>3.0000000000000001E-3</c:v>
                </c:pt>
              </c:numCache>
            </c:numRef>
          </c:val>
          <c:extLst>
            <c:ext xmlns:c16="http://schemas.microsoft.com/office/drawing/2014/chart" uri="{C3380CC4-5D6E-409C-BE32-E72D297353CC}">
              <c16:uniqueId val="{00000013-0BC3-49EA-B629-E12B0E134112}"/>
            </c:ext>
          </c:extLst>
        </c:ser>
        <c:ser>
          <c:idx val="0"/>
          <c:order val="1"/>
          <c:tx>
            <c:strRef>
              <c:f>Arkusz1!$A$2</c:f>
              <c:strCache>
                <c:ptCount val="1"/>
                <c:pt idx="0">
                  <c:v>do 10 gr</c:v>
                </c:pt>
              </c:strCache>
            </c:strRef>
          </c:tx>
          <c:spPr>
            <a:solidFill>
              <a:srgbClr val="A4D7F6"/>
            </a:solidFill>
            <a:ln w="19050">
              <a:noFill/>
            </a:ln>
            <a:effectLst/>
          </c:spPr>
          <c:invertIfNegative val="0"/>
          <c:dPt>
            <c:idx val="0"/>
            <c:invertIfNegative val="0"/>
            <c:bubble3D val="0"/>
            <c:spPr>
              <a:solidFill>
                <a:srgbClr val="A4D7F6"/>
              </a:solidFill>
              <a:ln w="19050">
                <a:noFill/>
              </a:ln>
              <a:effectLst/>
            </c:spPr>
            <c:extLst>
              <c:ext xmlns:c16="http://schemas.microsoft.com/office/drawing/2014/chart" uri="{C3380CC4-5D6E-409C-BE32-E72D297353CC}">
                <c16:uniqueId val="{00000001-E2BE-43F5-94F2-8EDFB5488D5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Arkusz1!$B$2</c:f>
              <c:numCache>
                <c:formatCode>0.0%</c:formatCode>
                <c:ptCount val="1"/>
                <c:pt idx="0">
                  <c:v>0.12</c:v>
                </c:pt>
              </c:numCache>
            </c:numRef>
          </c:val>
          <c:extLst>
            <c:ext xmlns:c16="http://schemas.microsoft.com/office/drawing/2014/chart" uri="{C3380CC4-5D6E-409C-BE32-E72D297353CC}">
              <c16:uniqueId val="{0000000A-E2BE-43F5-94F2-8EDFB5488D57}"/>
            </c:ext>
          </c:extLst>
        </c:ser>
        <c:ser>
          <c:idx val="1"/>
          <c:order val="2"/>
          <c:tx>
            <c:strRef>
              <c:f>Arkusz1!$A$3</c:f>
              <c:strCache>
                <c:ptCount val="1"/>
                <c:pt idx="0">
                  <c:v>10 gr - 50 gr</c:v>
                </c:pt>
              </c:strCache>
            </c:strRef>
          </c:tx>
          <c:spPr>
            <a:solidFill>
              <a:srgbClr val="7EC6F2"/>
            </a:solidFill>
            <a:ln w="19050">
              <a:noFill/>
            </a:ln>
            <a:effectLst/>
          </c:spPr>
          <c:invertIfNegative val="0"/>
          <c:dPt>
            <c:idx val="0"/>
            <c:invertIfNegative val="0"/>
            <c:bubble3D val="0"/>
            <c:spPr>
              <a:solidFill>
                <a:srgbClr val="7EC6F2"/>
              </a:solidFill>
              <a:ln w="19050">
                <a:noFill/>
              </a:ln>
              <a:effectLst/>
            </c:spPr>
            <c:extLst>
              <c:ext xmlns:c16="http://schemas.microsoft.com/office/drawing/2014/chart" uri="{C3380CC4-5D6E-409C-BE32-E72D297353CC}">
                <c16:uniqueId val="{00000005-AB7F-4062-BB65-A93EF14B44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Arkusz1!$B$3</c:f>
              <c:numCache>
                <c:formatCode>0.0%</c:formatCode>
                <c:ptCount val="1"/>
                <c:pt idx="0">
                  <c:v>0.17899999999999999</c:v>
                </c:pt>
              </c:numCache>
            </c:numRef>
          </c:val>
          <c:extLst>
            <c:ext xmlns:c16="http://schemas.microsoft.com/office/drawing/2014/chart" uri="{C3380CC4-5D6E-409C-BE32-E72D297353CC}">
              <c16:uniqueId val="{0000000E-0BC3-49EA-B629-E12B0E134112}"/>
            </c:ext>
          </c:extLst>
        </c:ser>
        <c:ser>
          <c:idx val="2"/>
          <c:order val="3"/>
          <c:tx>
            <c:strRef>
              <c:f>Arkusz1!$A$4</c:f>
              <c:strCache>
                <c:ptCount val="1"/>
                <c:pt idx="0">
                  <c:v>50gr - 70 gr</c:v>
                </c:pt>
              </c:strCache>
            </c:strRef>
          </c:tx>
          <c:spPr>
            <a:solidFill>
              <a:srgbClr val="3DA9EB"/>
            </a:solidFill>
            <a:ln w="19050">
              <a:noFill/>
            </a:ln>
            <a:effectLst/>
          </c:spPr>
          <c:invertIfNegative val="0"/>
          <c:dPt>
            <c:idx val="0"/>
            <c:invertIfNegative val="0"/>
            <c:bubble3D val="0"/>
            <c:spPr>
              <a:solidFill>
                <a:srgbClr val="3DA9EB"/>
              </a:solidFill>
              <a:ln w="19050">
                <a:noFill/>
              </a:ln>
              <a:effectLst/>
            </c:spPr>
            <c:extLst>
              <c:ext xmlns:c16="http://schemas.microsoft.com/office/drawing/2014/chart" uri="{C3380CC4-5D6E-409C-BE32-E72D297353CC}">
                <c16:uniqueId val="{00000007-AB7F-4062-BB65-A93EF14B44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Arkusz1!$B$4</c:f>
              <c:numCache>
                <c:formatCode>0.0%</c:formatCode>
                <c:ptCount val="1"/>
                <c:pt idx="0">
                  <c:v>0.19900000000000001</c:v>
                </c:pt>
              </c:numCache>
            </c:numRef>
          </c:val>
          <c:extLst>
            <c:ext xmlns:c16="http://schemas.microsoft.com/office/drawing/2014/chart" uri="{C3380CC4-5D6E-409C-BE32-E72D297353CC}">
              <c16:uniqueId val="{0000000F-0BC3-49EA-B629-E12B0E134112}"/>
            </c:ext>
          </c:extLst>
        </c:ser>
        <c:ser>
          <c:idx val="3"/>
          <c:order val="4"/>
          <c:tx>
            <c:strRef>
              <c:f>Arkusz1!$A$5</c:f>
              <c:strCache>
                <c:ptCount val="1"/>
                <c:pt idx="0">
                  <c:v>70 gr - 1 zł</c:v>
                </c:pt>
              </c:strCache>
            </c:strRef>
          </c:tx>
          <c:spPr>
            <a:solidFill>
              <a:srgbClr val="1486CC"/>
            </a:solidFill>
            <a:ln w="19050">
              <a:noFill/>
            </a:ln>
            <a:effectLst/>
          </c:spPr>
          <c:invertIfNegative val="0"/>
          <c:dPt>
            <c:idx val="0"/>
            <c:invertIfNegative val="0"/>
            <c:bubble3D val="0"/>
            <c:spPr>
              <a:solidFill>
                <a:srgbClr val="1486CC"/>
              </a:solidFill>
              <a:ln w="19050">
                <a:noFill/>
              </a:ln>
              <a:effectLst/>
            </c:spPr>
            <c:extLst>
              <c:ext xmlns:c16="http://schemas.microsoft.com/office/drawing/2014/chart" uri="{C3380CC4-5D6E-409C-BE32-E72D297353CC}">
                <c16:uniqueId val="{00000009-AB7F-4062-BB65-A93EF14B44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Arkusz1!$B$5</c:f>
              <c:numCache>
                <c:formatCode>0.0%</c:formatCode>
                <c:ptCount val="1"/>
                <c:pt idx="0">
                  <c:v>0.193</c:v>
                </c:pt>
              </c:numCache>
            </c:numRef>
          </c:val>
          <c:extLst>
            <c:ext xmlns:c16="http://schemas.microsoft.com/office/drawing/2014/chart" uri="{C3380CC4-5D6E-409C-BE32-E72D297353CC}">
              <c16:uniqueId val="{00000010-0BC3-49EA-B629-E12B0E134112}"/>
            </c:ext>
          </c:extLst>
        </c:ser>
        <c:ser>
          <c:idx val="4"/>
          <c:order val="5"/>
          <c:tx>
            <c:strRef>
              <c:f>Arkusz1!$A$6</c:f>
              <c:strCache>
                <c:ptCount val="1"/>
                <c:pt idx="0">
                  <c:v>1 zł - 2 zł</c:v>
                </c:pt>
              </c:strCache>
            </c:strRef>
          </c:tx>
          <c:spPr>
            <a:solidFill>
              <a:srgbClr val="1069A0"/>
            </a:solidFill>
            <a:ln w="19050">
              <a:noFill/>
            </a:ln>
            <a:effectLst/>
          </c:spPr>
          <c:invertIfNegative val="0"/>
          <c:dPt>
            <c:idx val="0"/>
            <c:invertIfNegative val="0"/>
            <c:bubble3D val="0"/>
            <c:spPr>
              <a:solidFill>
                <a:srgbClr val="1069A0"/>
              </a:solidFill>
              <a:ln w="19050">
                <a:noFill/>
              </a:ln>
              <a:effectLst/>
            </c:spPr>
            <c:extLst>
              <c:ext xmlns:c16="http://schemas.microsoft.com/office/drawing/2014/chart" uri="{C3380CC4-5D6E-409C-BE32-E72D297353CC}">
                <c16:uniqueId val="{0000000B-AB7F-4062-BB65-A93EF14B44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Arkusz1!$B$6</c:f>
              <c:numCache>
                <c:formatCode>0.0%</c:formatCode>
                <c:ptCount val="1"/>
                <c:pt idx="0">
                  <c:v>0.14099999999999999</c:v>
                </c:pt>
              </c:numCache>
            </c:numRef>
          </c:val>
          <c:extLst>
            <c:ext xmlns:c16="http://schemas.microsoft.com/office/drawing/2014/chart" uri="{C3380CC4-5D6E-409C-BE32-E72D297353CC}">
              <c16:uniqueId val="{00000011-0BC3-49EA-B629-E12B0E134112}"/>
            </c:ext>
          </c:extLst>
        </c:ser>
        <c:ser>
          <c:idx val="5"/>
          <c:order val="6"/>
          <c:tx>
            <c:strRef>
              <c:f>Arkusz1!$A$7</c:f>
              <c:strCache>
                <c:ptCount val="1"/>
                <c:pt idx="0">
                  <c:v>powyżej 2 zł</c:v>
                </c:pt>
              </c:strCache>
            </c:strRef>
          </c:tx>
          <c:spPr>
            <a:solidFill>
              <a:srgbClr val="0B496F"/>
            </a:solidFill>
            <a:ln w="19050">
              <a:noFill/>
            </a:ln>
            <a:effectLst/>
          </c:spPr>
          <c:invertIfNegative val="0"/>
          <c:dPt>
            <c:idx val="0"/>
            <c:invertIfNegative val="0"/>
            <c:bubble3D val="0"/>
            <c:spPr>
              <a:solidFill>
                <a:srgbClr val="0B496F"/>
              </a:solidFill>
              <a:ln w="19050">
                <a:noFill/>
              </a:ln>
              <a:effectLst/>
            </c:spPr>
            <c:extLst>
              <c:ext xmlns:c16="http://schemas.microsoft.com/office/drawing/2014/chart" uri="{C3380CC4-5D6E-409C-BE32-E72D297353CC}">
                <c16:uniqueId val="{0000000D-AB7F-4062-BB65-A93EF14B44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Arkusz1!$B$1</c:f>
              <c:strCache>
                <c:ptCount val="1"/>
                <c:pt idx="0">
                  <c:v>Sprzedaż</c:v>
                </c:pt>
              </c:strCache>
            </c:strRef>
          </c:cat>
          <c:val>
            <c:numRef>
              <c:f>Arkusz1!$B$7</c:f>
              <c:numCache>
                <c:formatCode>0.0%</c:formatCode>
                <c:ptCount val="1"/>
                <c:pt idx="0">
                  <c:v>0.16500000000000001</c:v>
                </c:pt>
              </c:numCache>
            </c:numRef>
          </c:val>
          <c:extLst>
            <c:ext xmlns:c16="http://schemas.microsoft.com/office/drawing/2014/chart" uri="{C3380CC4-5D6E-409C-BE32-E72D297353CC}">
              <c16:uniqueId val="{00000012-0BC3-49EA-B629-E12B0E134112}"/>
            </c:ext>
          </c:extLst>
        </c:ser>
        <c:dLbls>
          <c:showLegendKey val="0"/>
          <c:showVal val="0"/>
          <c:showCatName val="0"/>
          <c:showSerName val="0"/>
          <c:showPercent val="0"/>
          <c:showBubbleSize val="0"/>
        </c:dLbls>
        <c:gapWidth val="100"/>
        <c:overlap val="100"/>
        <c:axId val="923863104"/>
        <c:axId val="923867040"/>
      </c:barChart>
      <c:catAx>
        <c:axId val="923863104"/>
        <c:scaling>
          <c:orientation val="minMax"/>
        </c:scaling>
        <c:delete val="1"/>
        <c:axPos val="b"/>
        <c:numFmt formatCode="General" sourceLinked="1"/>
        <c:majorTickMark val="out"/>
        <c:minorTickMark val="none"/>
        <c:tickLblPos val="nextTo"/>
        <c:crossAx val="923867040"/>
        <c:crosses val="autoZero"/>
        <c:auto val="1"/>
        <c:lblAlgn val="ctr"/>
        <c:lblOffset val="100"/>
        <c:noMultiLvlLbl val="0"/>
      </c:catAx>
      <c:valAx>
        <c:axId val="923867040"/>
        <c:scaling>
          <c:orientation val="minMax"/>
        </c:scaling>
        <c:delete val="1"/>
        <c:axPos val="l"/>
        <c:numFmt formatCode="0%" sourceLinked="1"/>
        <c:majorTickMark val="out"/>
        <c:minorTickMark val="none"/>
        <c:tickLblPos val="nextTo"/>
        <c:crossAx val="923863104"/>
        <c:crosses val="autoZero"/>
        <c:crossBetween val="between"/>
      </c:valAx>
      <c:spPr>
        <a:noFill/>
        <a:ln>
          <a:noFill/>
        </a:ln>
        <a:effectLst/>
      </c:spPr>
    </c:plotArea>
    <c:legend>
      <c:legendPos val="l"/>
      <c:layout>
        <c:manualLayout>
          <c:xMode val="edge"/>
          <c:yMode val="edge"/>
          <c:x val="0.12632555882625782"/>
          <c:y val="0.350468304877396"/>
          <c:w val="0.30722517500546276"/>
          <c:h val="0.308987835521465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16036377181932E-2"/>
          <c:y val="0.13644302144003098"/>
          <c:w val="0.95856792724563611"/>
          <c:h val="0.6079696213294693"/>
        </c:manualLayout>
      </c:layout>
      <c:barChart>
        <c:barDir val="bar"/>
        <c:grouping val="percentStacked"/>
        <c:varyColors val="0"/>
        <c:ser>
          <c:idx val="5"/>
          <c:order val="0"/>
          <c:tx>
            <c:strRef>
              <c:f>Arkusz1!$B$1</c:f>
              <c:strCache>
                <c:ptCount val="1"/>
                <c:pt idx="0">
                  <c:v>zdecydowanie tak</c:v>
                </c:pt>
              </c:strCache>
            </c:strRef>
          </c:tx>
          <c:spPr>
            <a:solidFill>
              <a:srgbClr val="FFCB0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Arkusz1!$B$2</c:f>
              <c:numCache>
                <c:formatCode>0.0</c:formatCode>
                <c:ptCount val="1"/>
                <c:pt idx="0">
                  <c:v>16.3</c:v>
                </c:pt>
              </c:numCache>
            </c:numRef>
          </c:val>
          <c:extLst xmlns:c15="http://schemas.microsoft.com/office/drawing/2012/chart">
            <c:ext xmlns:c16="http://schemas.microsoft.com/office/drawing/2014/chart" uri="{C3380CC4-5D6E-409C-BE32-E72D297353CC}">
              <c16:uniqueId val="{00000000-2D68-476C-BDCB-96973C3C682D}"/>
            </c:ext>
          </c:extLst>
        </c:ser>
        <c:ser>
          <c:idx val="4"/>
          <c:order val="1"/>
          <c:tx>
            <c:strRef>
              <c:f>Arkusz1!$C$1</c:f>
              <c:strCache>
                <c:ptCount val="1"/>
                <c:pt idx="0">
                  <c:v>raczej tak</c:v>
                </c:pt>
              </c:strCache>
            </c:strRef>
          </c:tx>
          <c:spPr>
            <a:solidFill>
              <a:srgbClr val="FFF68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Arkusz1!$C$2</c:f>
              <c:numCache>
                <c:formatCode>0.0</c:formatCode>
                <c:ptCount val="1"/>
                <c:pt idx="0">
                  <c:v>39.6</c:v>
                </c:pt>
              </c:numCache>
            </c:numRef>
          </c:val>
          <c:extLst xmlns:c15="http://schemas.microsoft.com/office/drawing/2012/chart">
            <c:ext xmlns:c16="http://schemas.microsoft.com/office/drawing/2014/chart" uri="{C3380CC4-5D6E-409C-BE32-E72D297353CC}">
              <c16:uniqueId val="{00000001-2D68-476C-BDCB-96973C3C682D}"/>
            </c:ext>
          </c:extLst>
        </c:ser>
        <c:ser>
          <c:idx val="3"/>
          <c:order val="2"/>
          <c:tx>
            <c:strRef>
              <c:f>Arkusz1!$D$1</c:f>
              <c:strCache>
                <c:ptCount val="1"/>
                <c:pt idx="0">
                  <c:v>raczej nie</c:v>
                </c:pt>
              </c:strCache>
            </c:strRef>
          </c:tx>
          <c:spPr>
            <a:solidFill>
              <a:srgbClr val="A28E6A"/>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Arkusz1!$D$2</c:f>
              <c:numCache>
                <c:formatCode>0.0</c:formatCode>
                <c:ptCount val="1"/>
                <c:pt idx="0">
                  <c:v>34</c:v>
                </c:pt>
              </c:numCache>
            </c:numRef>
          </c:val>
          <c:extLst>
            <c:ext xmlns:c16="http://schemas.microsoft.com/office/drawing/2014/chart" uri="{C3380CC4-5D6E-409C-BE32-E72D297353CC}">
              <c16:uniqueId val="{00000002-2D68-476C-BDCB-96973C3C682D}"/>
            </c:ext>
          </c:extLst>
        </c:ser>
        <c:ser>
          <c:idx val="2"/>
          <c:order val="3"/>
          <c:tx>
            <c:strRef>
              <c:f>Arkusz1!$E$1</c:f>
              <c:strCache>
                <c:ptCount val="1"/>
                <c:pt idx="0">
                  <c:v>zdecydowanie nie</c:v>
                </c:pt>
              </c:strCache>
            </c:strRef>
          </c:tx>
          <c:spPr>
            <a:solidFill>
              <a:srgbClr val="4D3535"/>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Arkusz1!$E$2</c:f>
              <c:numCache>
                <c:formatCode>0.0</c:formatCode>
                <c:ptCount val="1"/>
                <c:pt idx="0">
                  <c:v>8.1</c:v>
                </c:pt>
              </c:numCache>
            </c:numRef>
          </c:val>
          <c:extLst>
            <c:ext xmlns:c16="http://schemas.microsoft.com/office/drawing/2014/chart" uri="{C3380CC4-5D6E-409C-BE32-E72D297353CC}">
              <c16:uniqueId val="{00000003-2D68-476C-BDCB-96973C3C682D}"/>
            </c:ext>
          </c:extLst>
        </c:ser>
        <c:ser>
          <c:idx val="1"/>
          <c:order val="4"/>
          <c:tx>
            <c:strRef>
              <c:f>Arkusz1!$F$1</c:f>
              <c:strCache>
                <c:ptCount val="1"/>
                <c:pt idx="0">
                  <c:v>nie wiem/trudno powiedzieć</c:v>
                </c:pt>
              </c:strCache>
            </c:strRef>
          </c:tx>
          <c:spPr>
            <a:solidFill>
              <a:schemeClr val="bg1">
                <a:lumMod val="75000"/>
              </a:schemeClr>
            </a:solidFill>
            <a:ln>
              <a:noFill/>
            </a:ln>
            <a:effectLst/>
          </c:spPr>
          <c:invertIfNegative val="0"/>
          <c:dLbls>
            <c:dLbl>
              <c:idx val="0"/>
              <c:layout>
                <c:manualLayout>
                  <c:x val="7.533104137156927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68-476C-BDCB-96973C3C682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c:f>
              <c:strCache>
                <c:ptCount val="1"/>
                <c:pt idx="0">
                  <c:v>P1.  Czy podejmuje Pan(i) działania mające na celu zmniejszenie ilości generowanych przez siebie w domu odpadów?</c:v>
                </c:pt>
              </c:strCache>
            </c:strRef>
          </c:cat>
          <c:val>
            <c:numRef>
              <c:f>Arkusz1!$F$2</c:f>
              <c:numCache>
                <c:formatCode>0.0</c:formatCode>
                <c:ptCount val="1"/>
                <c:pt idx="0">
                  <c:v>2</c:v>
                </c:pt>
              </c:numCache>
            </c:numRef>
          </c:val>
          <c:extLst>
            <c:ext xmlns:c16="http://schemas.microsoft.com/office/drawing/2014/chart" uri="{C3380CC4-5D6E-409C-BE32-E72D297353CC}">
              <c16:uniqueId val="{00000005-2D68-476C-BDCB-96973C3C682D}"/>
            </c:ext>
          </c:extLst>
        </c:ser>
        <c:dLbls>
          <c:showLegendKey val="0"/>
          <c:showVal val="0"/>
          <c:showCatName val="0"/>
          <c:showSerName val="0"/>
          <c:showPercent val="0"/>
          <c:showBubbleSize val="0"/>
        </c:dLbls>
        <c:gapWidth val="150"/>
        <c:overlap val="100"/>
        <c:axId val="345806632"/>
        <c:axId val="345807024"/>
        <c:extLst/>
      </c:barChart>
      <c:catAx>
        <c:axId val="345806632"/>
        <c:scaling>
          <c:orientation val="minMax"/>
        </c:scaling>
        <c:delete val="1"/>
        <c:axPos val="l"/>
        <c:numFmt formatCode="General" sourceLinked="1"/>
        <c:majorTickMark val="none"/>
        <c:minorTickMark val="none"/>
        <c:tickLblPos val="nextTo"/>
        <c:crossAx val="345807024"/>
        <c:crosses val="autoZero"/>
        <c:auto val="1"/>
        <c:lblAlgn val="ctr"/>
        <c:lblOffset val="100"/>
        <c:noMultiLvlLbl val="0"/>
      </c:catAx>
      <c:valAx>
        <c:axId val="345807024"/>
        <c:scaling>
          <c:orientation val="minMax"/>
        </c:scaling>
        <c:delete val="1"/>
        <c:axPos val="b"/>
        <c:numFmt formatCode="0%" sourceLinked="1"/>
        <c:majorTickMark val="none"/>
        <c:minorTickMark val="none"/>
        <c:tickLblPos val="nextTo"/>
        <c:crossAx val="345806632"/>
        <c:crosses val="autoZero"/>
        <c:crossBetween val="between"/>
      </c:valAx>
      <c:spPr>
        <a:noFill/>
        <a:ln>
          <a:noFill/>
        </a:ln>
        <a:effectLst/>
      </c:spPr>
    </c:plotArea>
    <c:legend>
      <c:legendPos val="t"/>
      <c:layout>
        <c:manualLayout>
          <c:xMode val="edge"/>
          <c:yMode val="edge"/>
          <c:x val="6.8591865964800613E-3"/>
          <c:y val="4.7922629480718688E-2"/>
          <c:w val="0.98455599399914584"/>
          <c:h val="0.151546825503140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Century Gothic" panose="020B0502020202020204" pitchFamily="34" charset="0"/>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chemeClr val="accent1"/>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ECF9-4A51-BAE2-27F6B70B66EC}"/>
              </c:ext>
            </c:extLst>
          </c:dPt>
          <c:dPt>
            <c:idx val="2"/>
            <c:invertIfNegative val="0"/>
            <c:bubble3D val="0"/>
            <c:spPr>
              <a:solidFill>
                <a:srgbClr val="C1280F"/>
              </a:solidFill>
              <a:ln>
                <a:noFill/>
              </a:ln>
              <a:effectLst/>
            </c:spPr>
            <c:extLst>
              <c:ext xmlns:c16="http://schemas.microsoft.com/office/drawing/2014/chart" uri="{C3380CC4-5D6E-409C-BE32-E72D297353CC}">
                <c16:uniqueId val="{00000005-ECF9-4A51-BAE2-27F6B70B66EC}"/>
              </c:ext>
            </c:extLst>
          </c:dPt>
          <c:dPt>
            <c:idx val="3"/>
            <c:invertIfNegative val="0"/>
            <c:bubble3D val="0"/>
            <c:spPr>
              <a:solidFill>
                <a:srgbClr val="C1280F"/>
              </a:solidFill>
              <a:ln>
                <a:noFill/>
              </a:ln>
              <a:effectLst/>
            </c:spPr>
            <c:extLst>
              <c:ext xmlns:c16="http://schemas.microsoft.com/office/drawing/2014/chart" uri="{C3380CC4-5D6E-409C-BE32-E72D297353CC}">
                <c16:uniqueId val="{00000007-ECF9-4A51-BAE2-27F6B70B66EC}"/>
              </c:ext>
            </c:extLst>
          </c:dPt>
          <c:dPt>
            <c:idx val="4"/>
            <c:invertIfNegative val="0"/>
            <c:bubble3D val="0"/>
            <c:spPr>
              <a:solidFill>
                <a:srgbClr val="C1280F"/>
              </a:solidFill>
              <a:ln>
                <a:noFill/>
              </a:ln>
              <a:effectLst/>
            </c:spPr>
            <c:extLst>
              <c:ext xmlns:c16="http://schemas.microsoft.com/office/drawing/2014/chart" uri="{C3380CC4-5D6E-409C-BE32-E72D297353CC}">
                <c16:uniqueId val="{00000009-ECF9-4A51-BAE2-27F6B70B66EC}"/>
              </c:ext>
            </c:extLst>
          </c:dPt>
          <c:dPt>
            <c:idx val="6"/>
            <c:invertIfNegative val="0"/>
            <c:bubble3D val="0"/>
            <c:spPr>
              <a:solidFill>
                <a:srgbClr val="FFCB06"/>
              </a:solidFill>
              <a:ln>
                <a:noFill/>
              </a:ln>
              <a:effectLst/>
            </c:spPr>
            <c:extLst>
              <c:ext xmlns:c16="http://schemas.microsoft.com/office/drawing/2014/chart" uri="{C3380CC4-5D6E-409C-BE32-E72D297353CC}">
                <c16:uniqueId val="{0000000D-ECF9-4A51-BAE2-27F6B70B66EC}"/>
              </c:ext>
            </c:extLst>
          </c:dPt>
          <c:dPt>
            <c:idx val="7"/>
            <c:invertIfNegative val="0"/>
            <c:bubble3D val="0"/>
            <c:spPr>
              <a:solidFill>
                <a:srgbClr val="FFCB06"/>
              </a:solidFill>
              <a:ln>
                <a:noFill/>
              </a:ln>
              <a:effectLst/>
            </c:spPr>
            <c:extLst>
              <c:ext xmlns:c16="http://schemas.microsoft.com/office/drawing/2014/chart" uri="{C3380CC4-5D6E-409C-BE32-E72D297353CC}">
                <c16:uniqueId val="{0000000F-ECF9-4A51-BAE2-27F6B70B66EC}"/>
              </c:ext>
            </c:extLst>
          </c:dPt>
          <c:dPt>
            <c:idx val="8"/>
            <c:invertIfNegative val="0"/>
            <c:bubble3D val="0"/>
            <c:spPr>
              <a:solidFill>
                <a:srgbClr val="3A4877"/>
              </a:solidFill>
              <a:ln>
                <a:noFill/>
              </a:ln>
              <a:effectLst/>
            </c:spPr>
            <c:extLst>
              <c:ext xmlns:c16="http://schemas.microsoft.com/office/drawing/2014/chart" uri="{C3380CC4-5D6E-409C-BE32-E72D297353CC}">
                <c16:uniqueId val="{00000011-ECF9-4A51-BAE2-27F6B70B66EC}"/>
              </c:ext>
            </c:extLst>
          </c:dPt>
          <c:dPt>
            <c:idx val="9"/>
            <c:invertIfNegative val="0"/>
            <c:bubble3D val="0"/>
            <c:spPr>
              <a:solidFill>
                <a:srgbClr val="855D5D"/>
              </a:solidFill>
              <a:ln>
                <a:noFill/>
              </a:ln>
              <a:effectLst/>
            </c:spPr>
            <c:extLst>
              <c:ext xmlns:c16="http://schemas.microsoft.com/office/drawing/2014/chart" uri="{C3380CC4-5D6E-409C-BE32-E72D297353CC}">
                <c16:uniqueId val="{0000000F-B348-43C9-8668-F0254F4F8192}"/>
              </c:ext>
            </c:extLst>
          </c:dPt>
          <c:dPt>
            <c:idx val="10"/>
            <c:invertIfNegative val="0"/>
            <c:bubble3D val="0"/>
            <c:spPr>
              <a:solidFill>
                <a:srgbClr val="855D5D"/>
              </a:solidFill>
              <a:ln>
                <a:noFill/>
              </a:ln>
              <a:effectLst/>
            </c:spPr>
            <c:extLst>
              <c:ext xmlns:c16="http://schemas.microsoft.com/office/drawing/2014/chart" uri="{C3380CC4-5D6E-409C-BE32-E72D297353CC}">
                <c16:uniqueId val="{00000015-ECF9-4A51-BAE2-27F6B70B66EC}"/>
              </c:ext>
            </c:extLst>
          </c:dPt>
          <c:dPt>
            <c:idx val="11"/>
            <c:invertIfNegative val="0"/>
            <c:bubble3D val="0"/>
            <c:spPr>
              <a:solidFill>
                <a:srgbClr val="855D5D"/>
              </a:solidFill>
              <a:ln>
                <a:noFill/>
              </a:ln>
              <a:effectLst/>
            </c:spPr>
            <c:extLst>
              <c:ext xmlns:c16="http://schemas.microsoft.com/office/drawing/2014/chart" uri="{C3380CC4-5D6E-409C-BE32-E72D297353CC}">
                <c16:uniqueId val="{00000017-ECF9-4A51-BAE2-27F6B70B66EC}"/>
              </c:ext>
            </c:extLst>
          </c:dPt>
          <c:dPt>
            <c:idx val="12"/>
            <c:invertIfNegative val="0"/>
            <c:bubble3D val="0"/>
            <c:spPr>
              <a:solidFill>
                <a:srgbClr val="855D5D"/>
              </a:solidFill>
              <a:ln>
                <a:noFill/>
              </a:ln>
              <a:effectLst/>
            </c:spPr>
            <c:extLst>
              <c:ext xmlns:c16="http://schemas.microsoft.com/office/drawing/2014/chart" uri="{C3380CC4-5D6E-409C-BE32-E72D297353CC}">
                <c16:uniqueId val="{00000017-892D-4DE4-80B0-8C4D6A142D87}"/>
              </c:ext>
            </c:extLst>
          </c:dPt>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ECF9-4A51-BAE2-27F6B70B66EC}"/>
                </c:ext>
              </c:extLst>
            </c:dLbl>
            <c:dLbl>
              <c:idx val="7"/>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ECF9-4A51-BAE2-27F6B70B66EC}"/>
                </c:ext>
              </c:extLst>
            </c:dLbl>
            <c:dLbl>
              <c:idx val="1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7-892D-4DE4-80B0-8C4D6A142D87}"/>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Arkusz1!$A$2:$A$14</c:f>
              <c:strCache>
                <c:ptCount val="13"/>
                <c:pt idx="0">
                  <c:v>ogółem</c:v>
                </c:pt>
                <c:pt idx="2">
                  <c:v>do 1500 PLN</c:v>
                </c:pt>
                <c:pt idx="3">
                  <c:v>1501 - 2500 PLN</c:v>
                </c:pt>
                <c:pt idx="4">
                  <c:v>pow.2500 PLN</c:v>
                </c:pt>
                <c:pt idx="6">
                  <c:v>kobieta</c:v>
                </c:pt>
                <c:pt idx="7">
                  <c:v>mężczyzna</c:v>
                </c:pt>
                <c:pt idx="9">
                  <c:v>podstawowe </c:v>
                </c:pt>
                <c:pt idx="10">
                  <c:v>zasadnicze</c:v>
                </c:pt>
                <c:pt idx="11">
                  <c:v>średnie</c:v>
                </c:pt>
                <c:pt idx="12">
                  <c:v>wyższe</c:v>
                </c:pt>
              </c:strCache>
            </c:strRef>
          </c:cat>
          <c:val>
            <c:numRef>
              <c:f>Arkusz1!$B$2:$B$14</c:f>
              <c:numCache>
                <c:formatCode>General</c:formatCode>
                <c:ptCount val="13"/>
                <c:pt idx="0" formatCode="0.0">
                  <c:v>23.1</c:v>
                </c:pt>
                <c:pt idx="2" formatCode="0.0">
                  <c:v>31.168831168831169</c:v>
                </c:pt>
                <c:pt idx="3" formatCode="0.0">
                  <c:v>24</c:v>
                </c:pt>
                <c:pt idx="4" formatCode="0.0">
                  <c:v>19.318181818181817</c:v>
                </c:pt>
                <c:pt idx="6" formatCode="0.0">
                  <c:v>19.066147859922179</c:v>
                </c:pt>
                <c:pt idx="7" formatCode="0.0">
                  <c:v>28.804347826086957</c:v>
                </c:pt>
                <c:pt idx="9" formatCode="0.0">
                  <c:v>15</c:v>
                </c:pt>
                <c:pt idx="10" formatCode="0.0">
                  <c:v>23.076923076923077</c:v>
                </c:pt>
                <c:pt idx="11" formatCode="0.0">
                  <c:v>22.966507177033492</c:v>
                </c:pt>
                <c:pt idx="12" formatCode="0.0">
                  <c:v>27.906976744186046</c:v>
                </c:pt>
              </c:numCache>
            </c:numRef>
          </c:val>
          <c:extLst>
            <c:ext xmlns:c16="http://schemas.microsoft.com/office/drawing/2014/chart" uri="{C3380CC4-5D6E-409C-BE32-E72D297353CC}">
              <c16:uniqueId val="{0000001E-ECF9-4A51-BAE2-27F6B70B66EC}"/>
            </c:ext>
          </c:extLst>
        </c:ser>
        <c:dLbls>
          <c:showLegendKey val="0"/>
          <c:showVal val="0"/>
          <c:showCatName val="0"/>
          <c:showSerName val="0"/>
          <c:showPercent val="0"/>
          <c:showBubbleSize val="0"/>
        </c:dLbls>
        <c:gapWidth val="47"/>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chemeClr val="accent1"/>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AC4D-414B-9D27-738799ADC1D6}"/>
              </c:ext>
            </c:extLst>
          </c:dPt>
          <c:dPt>
            <c:idx val="1"/>
            <c:invertIfNegative val="0"/>
            <c:bubble3D val="0"/>
            <c:spPr>
              <a:solidFill>
                <a:srgbClr val="A6A6A6"/>
              </a:solidFill>
              <a:ln>
                <a:noFill/>
              </a:ln>
              <a:effectLst/>
            </c:spPr>
            <c:extLst>
              <c:ext xmlns:c16="http://schemas.microsoft.com/office/drawing/2014/chart" uri="{C3380CC4-5D6E-409C-BE32-E72D297353CC}">
                <c16:uniqueId val="{00000003-AC4D-414B-9D27-738799ADC1D6}"/>
              </c:ext>
            </c:extLst>
          </c:dPt>
          <c:dPt>
            <c:idx val="2"/>
            <c:invertIfNegative val="0"/>
            <c:bubble3D val="0"/>
            <c:spPr>
              <a:solidFill>
                <a:srgbClr val="C1280F"/>
              </a:solidFill>
              <a:ln>
                <a:noFill/>
              </a:ln>
              <a:effectLst/>
            </c:spPr>
            <c:extLst>
              <c:ext xmlns:c16="http://schemas.microsoft.com/office/drawing/2014/chart" uri="{C3380CC4-5D6E-409C-BE32-E72D297353CC}">
                <c16:uniqueId val="{00000005-AC4D-414B-9D27-738799ADC1D6}"/>
              </c:ext>
            </c:extLst>
          </c:dPt>
          <c:dPt>
            <c:idx val="3"/>
            <c:invertIfNegative val="0"/>
            <c:bubble3D val="0"/>
            <c:spPr>
              <a:solidFill>
                <a:srgbClr val="C1280F"/>
              </a:solidFill>
              <a:ln>
                <a:noFill/>
              </a:ln>
              <a:effectLst/>
            </c:spPr>
            <c:extLst>
              <c:ext xmlns:c16="http://schemas.microsoft.com/office/drawing/2014/chart" uri="{C3380CC4-5D6E-409C-BE32-E72D297353CC}">
                <c16:uniqueId val="{00000007-AC4D-414B-9D27-738799ADC1D6}"/>
              </c:ext>
            </c:extLst>
          </c:dPt>
          <c:dPt>
            <c:idx val="4"/>
            <c:invertIfNegative val="0"/>
            <c:bubble3D val="0"/>
            <c:spPr>
              <a:solidFill>
                <a:srgbClr val="C1280F"/>
              </a:solidFill>
              <a:ln>
                <a:noFill/>
              </a:ln>
              <a:effectLst/>
            </c:spPr>
            <c:extLst>
              <c:ext xmlns:c16="http://schemas.microsoft.com/office/drawing/2014/chart" uri="{C3380CC4-5D6E-409C-BE32-E72D297353CC}">
                <c16:uniqueId val="{00000009-AC4D-414B-9D27-738799ADC1D6}"/>
              </c:ext>
            </c:extLst>
          </c:dPt>
          <c:dPt>
            <c:idx val="5"/>
            <c:invertIfNegative val="0"/>
            <c:bubble3D val="0"/>
            <c:spPr>
              <a:solidFill>
                <a:srgbClr val="3A4877"/>
              </a:solidFill>
              <a:ln>
                <a:noFill/>
              </a:ln>
              <a:effectLst/>
            </c:spPr>
            <c:extLst>
              <c:ext xmlns:c16="http://schemas.microsoft.com/office/drawing/2014/chart" uri="{C3380CC4-5D6E-409C-BE32-E72D297353CC}">
                <c16:uniqueId val="{0000000B-AC4D-414B-9D27-738799ADC1D6}"/>
              </c:ext>
            </c:extLst>
          </c:dPt>
          <c:dPt>
            <c:idx val="6"/>
            <c:invertIfNegative val="0"/>
            <c:bubble3D val="0"/>
            <c:spPr>
              <a:solidFill>
                <a:srgbClr val="FFCB06"/>
              </a:solidFill>
              <a:ln>
                <a:noFill/>
              </a:ln>
              <a:effectLst/>
            </c:spPr>
            <c:extLst>
              <c:ext xmlns:c16="http://schemas.microsoft.com/office/drawing/2014/chart" uri="{C3380CC4-5D6E-409C-BE32-E72D297353CC}">
                <c16:uniqueId val="{0000000D-AC4D-414B-9D27-738799ADC1D6}"/>
              </c:ext>
            </c:extLst>
          </c:dPt>
          <c:dPt>
            <c:idx val="7"/>
            <c:invertIfNegative val="0"/>
            <c:bubble3D val="0"/>
            <c:spPr>
              <a:solidFill>
                <a:srgbClr val="FFCB06"/>
              </a:solidFill>
              <a:ln>
                <a:noFill/>
              </a:ln>
              <a:effectLst/>
            </c:spPr>
            <c:extLst>
              <c:ext xmlns:c16="http://schemas.microsoft.com/office/drawing/2014/chart" uri="{C3380CC4-5D6E-409C-BE32-E72D297353CC}">
                <c16:uniqueId val="{0000000F-AC4D-414B-9D27-738799ADC1D6}"/>
              </c:ext>
            </c:extLst>
          </c:dPt>
          <c:dPt>
            <c:idx val="9"/>
            <c:invertIfNegative val="0"/>
            <c:bubble3D val="0"/>
            <c:spPr>
              <a:solidFill>
                <a:srgbClr val="A28E6A"/>
              </a:solidFill>
              <a:ln>
                <a:noFill/>
              </a:ln>
              <a:effectLst/>
            </c:spPr>
            <c:extLst>
              <c:ext xmlns:c16="http://schemas.microsoft.com/office/drawing/2014/chart" uri="{C3380CC4-5D6E-409C-BE32-E72D297353CC}">
                <c16:uniqueId val="{00000013-AC4D-414B-9D27-738799ADC1D6}"/>
              </c:ext>
            </c:extLst>
          </c:dPt>
          <c:dPt>
            <c:idx val="10"/>
            <c:invertIfNegative val="0"/>
            <c:bubble3D val="0"/>
            <c:spPr>
              <a:solidFill>
                <a:srgbClr val="A28E6A"/>
              </a:solidFill>
              <a:ln>
                <a:noFill/>
              </a:ln>
              <a:effectLst/>
            </c:spPr>
            <c:extLst>
              <c:ext xmlns:c16="http://schemas.microsoft.com/office/drawing/2014/chart" uri="{C3380CC4-5D6E-409C-BE32-E72D297353CC}">
                <c16:uniqueId val="{00000015-AC4D-414B-9D27-738799ADC1D6}"/>
              </c:ext>
            </c:extLst>
          </c:dPt>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AC4D-414B-9D27-738799ADC1D6}"/>
                </c:ext>
              </c:extLst>
            </c:dLbl>
            <c:dLbl>
              <c:idx val="7"/>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AC4D-414B-9D27-738799ADC1D6}"/>
                </c:ext>
              </c:extLst>
            </c:dLbl>
            <c:dLbl>
              <c:idx val="9"/>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3-AC4D-414B-9D27-738799ADC1D6}"/>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ogółem</c:v>
                </c:pt>
                <c:pt idx="2">
                  <c:v>do 1500 PLN</c:v>
                </c:pt>
                <c:pt idx="3">
                  <c:v>1501-2500 PLN</c:v>
                </c:pt>
                <c:pt idx="4">
                  <c:v>pow.2500 PLN</c:v>
                </c:pt>
                <c:pt idx="6">
                  <c:v>kobieta</c:v>
                </c:pt>
                <c:pt idx="7">
                  <c:v>mężczyzna</c:v>
                </c:pt>
                <c:pt idx="9">
                  <c:v>dom jedno-dwurodzinny </c:v>
                </c:pt>
                <c:pt idx="10">
                  <c:v>dom wielorodzinny</c:v>
                </c:pt>
              </c:strCache>
            </c:strRef>
          </c:cat>
          <c:val>
            <c:numRef>
              <c:f>Arkusz1!$B$2:$B$12</c:f>
              <c:numCache>
                <c:formatCode>General</c:formatCode>
                <c:ptCount val="11"/>
                <c:pt idx="0" formatCode="0.0">
                  <c:v>33.299999999999997</c:v>
                </c:pt>
                <c:pt idx="2" formatCode="0.0">
                  <c:v>41.558441558441558</c:v>
                </c:pt>
                <c:pt idx="3" formatCode="0.0">
                  <c:v>33.6</c:v>
                </c:pt>
                <c:pt idx="4" formatCode="0.0">
                  <c:v>27.27272727272727</c:v>
                </c:pt>
                <c:pt idx="6" formatCode="0.0">
                  <c:v>28.404669260700388</c:v>
                </c:pt>
                <c:pt idx="7" formatCode="0.0">
                  <c:v>40.217391304347828</c:v>
                </c:pt>
                <c:pt idx="9" formatCode="0.0">
                  <c:v>39.682539682539684</c:v>
                </c:pt>
                <c:pt idx="10" formatCode="0.0">
                  <c:v>28.571428571428569</c:v>
                </c:pt>
              </c:numCache>
            </c:numRef>
          </c:val>
          <c:extLst>
            <c:ext xmlns:c16="http://schemas.microsoft.com/office/drawing/2014/chart" uri="{C3380CC4-5D6E-409C-BE32-E72D297353CC}">
              <c16:uniqueId val="{0000001E-AC4D-414B-9D27-738799ADC1D6}"/>
            </c:ext>
          </c:extLst>
        </c:ser>
        <c:dLbls>
          <c:showLegendKey val="0"/>
          <c:showVal val="0"/>
          <c:showCatName val="0"/>
          <c:showSerName val="0"/>
          <c:showPercent val="0"/>
          <c:showBubbleSize val="0"/>
        </c:dLbls>
        <c:gapWidth val="63"/>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Arkusz1!$B$1</c:f>
              <c:strCache>
                <c:ptCount val="1"/>
                <c:pt idx="0">
                  <c:v>Seria 1</c:v>
                </c:pt>
              </c:strCache>
            </c:strRef>
          </c:tx>
          <c:spPr>
            <a:solidFill>
              <a:schemeClr val="accent1"/>
            </a:solidFill>
            <a:ln>
              <a:noFill/>
            </a:ln>
            <a:effectLst/>
          </c:spPr>
          <c:invertIfNegative val="0"/>
          <c:dPt>
            <c:idx val="0"/>
            <c:invertIfNegative val="0"/>
            <c:bubble3D val="0"/>
            <c:spPr>
              <a:pattFill prst="wdUpDiag">
                <a:fgClr>
                  <a:srgbClr val="4D3535"/>
                </a:fgClr>
                <a:bgClr>
                  <a:schemeClr val="bg1"/>
                </a:bgClr>
              </a:pattFill>
              <a:ln>
                <a:noFill/>
              </a:ln>
              <a:effectLst/>
            </c:spPr>
            <c:extLst>
              <c:ext xmlns:c16="http://schemas.microsoft.com/office/drawing/2014/chart" uri="{C3380CC4-5D6E-409C-BE32-E72D297353CC}">
                <c16:uniqueId val="{00000001-562F-44C1-B0DD-B24E07F2AA54}"/>
              </c:ext>
            </c:extLst>
          </c:dPt>
          <c:dPt>
            <c:idx val="1"/>
            <c:invertIfNegative val="0"/>
            <c:bubble3D val="0"/>
            <c:spPr>
              <a:solidFill>
                <a:srgbClr val="A6A6A6"/>
              </a:solidFill>
              <a:ln>
                <a:noFill/>
              </a:ln>
              <a:effectLst/>
            </c:spPr>
            <c:extLst>
              <c:ext xmlns:c16="http://schemas.microsoft.com/office/drawing/2014/chart" uri="{C3380CC4-5D6E-409C-BE32-E72D297353CC}">
                <c16:uniqueId val="{00000003-562F-44C1-B0DD-B24E07F2AA54}"/>
              </c:ext>
            </c:extLst>
          </c:dPt>
          <c:dPt>
            <c:idx val="2"/>
            <c:invertIfNegative val="0"/>
            <c:bubble3D val="0"/>
            <c:spPr>
              <a:solidFill>
                <a:srgbClr val="C1280F"/>
              </a:solidFill>
              <a:ln>
                <a:noFill/>
              </a:ln>
              <a:effectLst/>
            </c:spPr>
            <c:extLst>
              <c:ext xmlns:c16="http://schemas.microsoft.com/office/drawing/2014/chart" uri="{C3380CC4-5D6E-409C-BE32-E72D297353CC}">
                <c16:uniqueId val="{00000005-562F-44C1-B0DD-B24E07F2AA54}"/>
              </c:ext>
            </c:extLst>
          </c:dPt>
          <c:dPt>
            <c:idx val="3"/>
            <c:invertIfNegative val="0"/>
            <c:bubble3D val="0"/>
            <c:spPr>
              <a:solidFill>
                <a:srgbClr val="C1280F"/>
              </a:solidFill>
              <a:ln>
                <a:noFill/>
              </a:ln>
              <a:effectLst/>
            </c:spPr>
            <c:extLst>
              <c:ext xmlns:c16="http://schemas.microsoft.com/office/drawing/2014/chart" uri="{C3380CC4-5D6E-409C-BE32-E72D297353CC}">
                <c16:uniqueId val="{00000007-562F-44C1-B0DD-B24E07F2AA54}"/>
              </c:ext>
            </c:extLst>
          </c:dPt>
          <c:dPt>
            <c:idx val="4"/>
            <c:invertIfNegative val="0"/>
            <c:bubble3D val="0"/>
            <c:spPr>
              <a:solidFill>
                <a:srgbClr val="C1280F"/>
              </a:solidFill>
              <a:ln>
                <a:noFill/>
              </a:ln>
              <a:effectLst/>
            </c:spPr>
            <c:extLst>
              <c:ext xmlns:c16="http://schemas.microsoft.com/office/drawing/2014/chart" uri="{C3380CC4-5D6E-409C-BE32-E72D297353CC}">
                <c16:uniqueId val="{00000009-562F-44C1-B0DD-B24E07F2AA54}"/>
              </c:ext>
            </c:extLst>
          </c:dPt>
          <c:dPt>
            <c:idx val="5"/>
            <c:invertIfNegative val="0"/>
            <c:bubble3D val="0"/>
            <c:spPr>
              <a:solidFill>
                <a:srgbClr val="3A4877"/>
              </a:solidFill>
              <a:ln>
                <a:noFill/>
              </a:ln>
              <a:effectLst/>
            </c:spPr>
            <c:extLst>
              <c:ext xmlns:c16="http://schemas.microsoft.com/office/drawing/2014/chart" uri="{C3380CC4-5D6E-409C-BE32-E72D297353CC}">
                <c16:uniqueId val="{0000000B-562F-44C1-B0DD-B24E07F2AA54}"/>
              </c:ext>
            </c:extLst>
          </c:dPt>
          <c:dPt>
            <c:idx val="6"/>
            <c:invertIfNegative val="0"/>
            <c:bubble3D val="0"/>
            <c:spPr>
              <a:solidFill>
                <a:srgbClr val="FFCB06"/>
              </a:solidFill>
              <a:ln>
                <a:noFill/>
              </a:ln>
              <a:effectLst/>
            </c:spPr>
            <c:extLst>
              <c:ext xmlns:c16="http://schemas.microsoft.com/office/drawing/2014/chart" uri="{C3380CC4-5D6E-409C-BE32-E72D297353CC}">
                <c16:uniqueId val="{0000000D-562F-44C1-B0DD-B24E07F2AA54}"/>
              </c:ext>
            </c:extLst>
          </c:dPt>
          <c:dPt>
            <c:idx val="7"/>
            <c:invertIfNegative val="0"/>
            <c:bubble3D val="0"/>
            <c:spPr>
              <a:solidFill>
                <a:srgbClr val="FFCB06"/>
              </a:solidFill>
              <a:ln>
                <a:noFill/>
              </a:ln>
              <a:effectLst/>
            </c:spPr>
            <c:extLst>
              <c:ext xmlns:c16="http://schemas.microsoft.com/office/drawing/2014/chart" uri="{C3380CC4-5D6E-409C-BE32-E72D297353CC}">
                <c16:uniqueId val="{0000000F-562F-44C1-B0DD-B24E07F2AA54}"/>
              </c:ext>
            </c:extLst>
          </c:dPt>
          <c:dPt>
            <c:idx val="9"/>
            <c:invertIfNegative val="0"/>
            <c:bubble3D val="0"/>
            <c:spPr>
              <a:solidFill>
                <a:srgbClr val="A28E6A"/>
              </a:solidFill>
              <a:ln>
                <a:noFill/>
              </a:ln>
              <a:effectLst/>
            </c:spPr>
            <c:extLst>
              <c:ext xmlns:c16="http://schemas.microsoft.com/office/drawing/2014/chart" uri="{C3380CC4-5D6E-409C-BE32-E72D297353CC}">
                <c16:uniqueId val="{00000011-562F-44C1-B0DD-B24E07F2AA54}"/>
              </c:ext>
            </c:extLst>
          </c:dPt>
          <c:dPt>
            <c:idx val="10"/>
            <c:invertIfNegative val="0"/>
            <c:bubble3D val="0"/>
            <c:spPr>
              <a:solidFill>
                <a:srgbClr val="A28E6A"/>
              </a:solidFill>
              <a:ln>
                <a:noFill/>
              </a:ln>
              <a:effectLst/>
            </c:spPr>
            <c:extLst>
              <c:ext xmlns:c16="http://schemas.microsoft.com/office/drawing/2014/chart" uri="{C3380CC4-5D6E-409C-BE32-E72D297353CC}">
                <c16:uniqueId val="{00000013-562F-44C1-B0DD-B24E07F2AA54}"/>
              </c:ext>
            </c:extLst>
          </c:dPt>
          <c:dLbls>
            <c:dLbl>
              <c:idx val="2"/>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5-562F-44C1-B0DD-B24E07F2AA54}"/>
                </c:ext>
              </c:extLst>
            </c:dLbl>
            <c:dLbl>
              <c:idx val="6"/>
              <c:spPr>
                <a:noFill/>
                <a:ln w="28575">
                  <a:solidFill>
                    <a:srgbClr val="BFBFBF"/>
                  </a:solidFill>
                </a:ln>
                <a:effectLst/>
              </c:spPr>
              <c:txPr>
                <a:bodyPr rot="0" spcFirstLastPara="1" vertOverflow="ellipsis" vert="horz" wrap="square" anchor="ctr" anchorCtr="1"/>
                <a:lstStyle/>
                <a:p>
                  <a:pPr>
                    <a:defRPr sz="1000" b="1" i="0" u="sng"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D-562F-44C1-B0DD-B24E07F2AA54}"/>
                </c:ext>
              </c:extLst>
            </c:dLbl>
            <c:dLbl>
              <c:idx val="7"/>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0F-562F-44C1-B0DD-B24E07F2AA54}"/>
                </c:ext>
              </c:extLst>
            </c:dLbl>
            <c:dLbl>
              <c:idx val="9"/>
              <c:spPr>
                <a:noFill/>
                <a:ln w="28575">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562F-44C1-B0DD-B24E07F2AA54}"/>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Century Gothic" panose="020B0502020202020204" pitchFamily="34" charset="0"/>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Arkusz1!$A$2:$A$12</c:f>
              <c:strCache>
                <c:ptCount val="11"/>
                <c:pt idx="0">
                  <c:v>ogółem</c:v>
                </c:pt>
                <c:pt idx="2">
                  <c:v>do 1500 PLN</c:v>
                </c:pt>
                <c:pt idx="3">
                  <c:v>1501-2500 PLN</c:v>
                </c:pt>
                <c:pt idx="4">
                  <c:v>pow.2500 PLN</c:v>
                </c:pt>
                <c:pt idx="6">
                  <c:v>kobieta</c:v>
                </c:pt>
                <c:pt idx="7">
                  <c:v>mężczyzna</c:v>
                </c:pt>
                <c:pt idx="9">
                  <c:v>dom jedno-dwurodzinny </c:v>
                </c:pt>
                <c:pt idx="10">
                  <c:v>dom wielorodzinny</c:v>
                </c:pt>
              </c:strCache>
            </c:strRef>
          </c:cat>
          <c:val>
            <c:numRef>
              <c:f>Arkusz1!$B$2:$B$12</c:f>
              <c:numCache>
                <c:formatCode>General</c:formatCode>
                <c:ptCount val="11"/>
                <c:pt idx="0" formatCode="0.0">
                  <c:v>27.7</c:v>
                </c:pt>
                <c:pt idx="2" formatCode="0.0">
                  <c:v>10.38961038961039</c:v>
                </c:pt>
                <c:pt idx="3" formatCode="0.0">
                  <c:v>29.2</c:v>
                </c:pt>
                <c:pt idx="4" formatCode="0.0">
                  <c:v>29.545454545454547</c:v>
                </c:pt>
                <c:pt idx="6" formatCode="0.0">
                  <c:v>33.463035019455248</c:v>
                </c:pt>
                <c:pt idx="7" formatCode="0.0">
                  <c:v>19.565217391304348</c:v>
                </c:pt>
                <c:pt idx="9" formatCode="0.0">
                  <c:v>23.280423280423278</c:v>
                </c:pt>
                <c:pt idx="10" formatCode="0.0">
                  <c:v>30.952380952380953</c:v>
                </c:pt>
              </c:numCache>
            </c:numRef>
          </c:val>
          <c:extLst>
            <c:ext xmlns:c16="http://schemas.microsoft.com/office/drawing/2014/chart" uri="{C3380CC4-5D6E-409C-BE32-E72D297353CC}">
              <c16:uniqueId val="{00000014-562F-44C1-B0DD-B24E07F2AA54}"/>
            </c:ext>
          </c:extLst>
        </c:ser>
        <c:dLbls>
          <c:showLegendKey val="0"/>
          <c:showVal val="0"/>
          <c:showCatName val="0"/>
          <c:showSerName val="0"/>
          <c:showPercent val="0"/>
          <c:showBubbleSize val="0"/>
        </c:dLbls>
        <c:gapWidth val="63"/>
        <c:axId val="158927328"/>
        <c:axId val="158926936"/>
      </c:barChart>
      <c:catAx>
        <c:axId val="158927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pl-PL"/>
          </a:p>
        </c:txPr>
        <c:crossAx val="158926936"/>
        <c:crosses val="autoZero"/>
        <c:auto val="1"/>
        <c:lblAlgn val="ctr"/>
        <c:lblOffset val="100"/>
        <c:noMultiLvlLbl val="0"/>
      </c:catAx>
      <c:valAx>
        <c:axId val="158926936"/>
        <c:scaling>
          <c:orientation val="minMax"/>
          <c:max val="100"/>
        </c:scaling>
        <c:delete val="1"/>
        <c:axPos val="t"/>
        <c:numFmt formatCode="0.0" sourceLinked="1"/>
        <c:majorTickMark val="out"/>
        <c:minorTickMark val="none"/>
        <c:tickLblPos val="nextTo"/>
        <c:crossAx val="158927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entury Gothic" panose="020B0502020202020204" pitchFamily="34" charset="0"/>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84.svg"/><Relationship Id="rId1" Type="http://schemas.openxmlformats.org/officeDocument/2006/relationships/image" Target="../media/image83.png"/></Relationships>
</file>

<file path=ppt/drawings/drawing1.xml><?xml version="1.0" encoding="utf-8"?>
<c:userShapes xmlns:c="http://schemas.openxmlformats.org/drawingml/2006/chart">
  <cdr:relSizeAnchor xmlns:cdr="http://schemas.openxmlformats.org/drawingml/2006/chartDrawing">
    <cdr:from>
      <cdr:x>0.50212</cdr:x>
      <cdr:y>0.44677</cdr:y>
    </cdr:from>
    <cdr:to>
      <cdr:x>0.54348</cdr:x>
      <cdr:y>0.52197</cdr:y>
    </cdr:to>
    <cdr:pic>
      <cdr:nvPicPr>
        <cdr:cNvPr id="3" name="Grafika 2" descr="Monety">
          <a:extLst xmlns:a="http://schemas.openxmlformats.org/drawingml/2006/main">
            <a:ext uri="{FF2B5EF4-FFF2-40B4-BE49-F238E27FC236}">
              <a16:creationId xmlns:a16="http://schemas.microsoft.com/office/drawing/2014/main" id="{6BCF187D-49FC-454B-ADEB-CD4AEBCB8EE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287385" y="2098376"/>
          <a:ext cx="353151" cy="35320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4AE7BEE-49B1-4009-BFE5-EAD403AF3B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7B90B79E-37A6-4B6F-A658-5BF4A9FAEA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FACA98-299E-4CDC-8585-18D0F0A17D20}" type="datetimeFigureOut">
              <a:rPr lang="pl-PL" smtClean="0"/>
              <a:t>19.12.2019</a:t>
            </a:fld>
            <a:endParaRPr lang="pl-PL"/>
          </a:p>
        </p:txBody>
      </p:sp>
      <p:sp>
        <p:nvSpPr>
          <p:cNvPr id="4" name="Symbol zastępczy stopki 3">
            <a:extLst>
              <a:ext uri="{FF2B5EF4-FFF2-40B4-BE49-F238E27FC236}">
                <a16:creationId xmlns:a16="http://schemas.microsoft.com/office/drawing/2014/main" id="{B75037FA-0B43-419D-98AC-16AA7A7652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CDF5012A-FACE-4F64-9069-ADAE8D122A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6363A-BEB2-4FCF-90EB-21A83D41EAEF}" type="slidenum">
              <a:rPr lang="pl-PL" smtClean="0"/>
              <a:t>‹#›</a:t>
            </a:fld>
            <a:endParaRPr lang="pl-PL"/>
          </a:p>
        </p:txBody>
      </p:sp>
    </p:spTree>
    <p:extLst>
      <p:ext uri="{BB962C8B-B14F-4D97-AF65-F5344CB8AC3E}">
        <p14:creationId xmlns:p14="http://schemas.microsoft.com/office/powerpoint/2010/main" val="2023659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C7A93-FA39-4AAF-8CA0-3AC107956426}" type="datetimeFigureOut">
              <a:rPr lang="pl-PL" smtClean="0"/>
              <a:t>19.12.2019</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FF2D5-1546-4DD8-B0F0-5565E0A5010E}" type="slidenum">
              <a:rPr lang="pl-PL" smtClean="0"/>
              <a:t>‹#›</a:t>
            </a:fld>
            <a:endParaRPr lang="pl-PL"/>
          </a:p>
        </p:txBody>
      </p:sp>
    </p:spTree>
    <p:extLst>
      <p:ext uri="{BB962C8B-B14F-4D97-AF65-F5344CB8AC3E}">
        <p14:creationId xmlns:p14="http://schemas.microsoft.com/office/powerpoint/2010/main" val="21141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18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135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65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12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98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5FF2D5-1546-4DD8-B0F0-5565E0A5010E}" type="slidenum">
              <a:rPr lang="pl-PL" smtClean="0"/>
              <a:t>19</a:t>
            </a:fld>
            <a:endParaRPr lang="pl-PL" dirty="0"/>
          </a:p>
        </p:txBody>
      </p:sp>
    </p:spTree>
    <p:extLst>
      <p:ext uri="{BB962C8B-B14F-4D97-AF65-F5344CB8AC3E}">
        <p14:creationId xmlns:p14="http://schemas.microsoft.com/office/powerpoint/2010/main" val="176884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18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40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535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BC0994-7969-4466-AD6D-496854D6077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21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D77766A3-C08D-4BB9-9355-F4221DCBA982}" type="datetime1">
              <a:rPr lang="pl-PL" smtClean="0"/>
              <a:t>19.12.2019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809930" y="6356350"/>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98267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4D5A90-7B60-463C-8A2E-89C8D688805D}" type="datetime1">
              <a:rPr lang="pl-PL" smtClean="0"/>
              <a:t>19.12.2019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397843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8919EF2-D399-458B-BC1C-AD8B17B72D9F}" type="datetime1">
              <a:rPr lang="pl-PL" smtClean="0"/>
              <a:t>19.12.2019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432225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główek sekcji">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D54C2476-0432-4E30-9808-8473FEB2085A}"/>
              </a:ext>
            </a:extLst>
          </p:cNvPr>
          <p:cNvSpPr>
            <a:spLocks noGrp="1"/>
          </p:cNvSpPr>
          <p:nvPr>
            <p:ph type="sldNum" sz="quarter" idx="12"/>
          </p:nvPr>
        </p:nvSpPr>
        <p:spPr>
          <a:xfrm>
            <a:off x="6809930" y="6356350"/>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5888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ajd tytuł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56820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974">
          <p15:clr>
            <a:srgbClr val="FBAE40"/>
          </p15:clr>
        </p15:guide>
        <p15:guide id="3" orient="horz" pos="459">
          <p15:clr>
            <a:srgbClr val="FBAE40"/>
          </p15:clr>
        </p15:guide>
        <p15:guide id="4" orient="horz" pos="3067">
          <p15:clr>
            <a:srgbClr val="FBAE40"/>
          </p15:clr>
        </p15:guide>
        <p15:guide id="5" orient="horz" pos="1253">
          <p15:clr>
            <a:srgbClr val="FBAE40"/>
          </p15:clr>
        </p15:guide>
        <p15:guide id="6" pos="2880">
          <p15:clr>
            <a:srgbClr val="FBAE40"/>
          </p15:clr>
        </p15:guide>
        <p15:guide id="7" pos="5602">
          <p15:clr>
            <a:srgbClr val="FBAE40"/>
          </p15:clr>
        </p15:guide>
        <p15:guide id="8" pos="15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ylko tytu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86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252A4D9-627E-45EF-BA68-A17143176A41}" type="datetime1">
              <a:rPr lang="pl-PL" smtClean="0"/>
              <a:t>19.12.2019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6805942" y="6356351"/>
            <a:ext cx="2057400" cy="365125"/>
          </a:xfrm>
        </p:spPr>
        <p:txBody>
          <a:bodyPr/>
          <a:lstStyle>
            <a:lvl1pPr>
              <a:defRPr sz="1400" b="1">
                <a:latin typeface="Century Gothic" panose="020B0502020202020204" pitchFamily="34" charset="0"/>
              </a:defRPr>
            </a:lvl1pPr>
          </a:lstStyle>
          <a:p>
            <a:fld id="{63495140-8AF3-44B3-8E8F-973C040A3C95}" type="slidenum">
              <a:rPr lang="pl-PL" smtClean="0"/>
              <a:pPr/>
              <a:t>‹#›</a:t>
            </a:fld>
            <a:endParaRPr lang="pl-PL" dirty="0"/>
          </a:p>
        </p:txBody>
      </p:sp>
    </p:spTree>
    <p:extLst>
      <p:ext uri="{BB962C8B-B14F-4D97-AF65-F5344CB8AC3E}">
        <p14:creationId xmlns:p14="http://schemas.microsoft.com/office/powerpoint/2010/main" val="11197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C021E2C-8DF9-45E1-8AD3-00567ECF8B82}" type="datetime1">
              <a:rPr lang="pl-PL" smtClean="0"/>
              <a:t>19.12.2019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214129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BA94127-691F-43AC-8269-4C3BD0870807}" type="datetime1">
              <a:rPr lang="pl-PL" smtClean="0"/>
              <a:t>19.12.2019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144961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534BD8A-3155-47AC-AE11-F8337F384798}" type="datetime1">
              <a:rPr lang="pl-PL" smtClean="0"/>
              <a:t>19.12.2019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327231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CCF6100-0566-4F9A-9483-AD5904E9FFEA}" type="datetime1">
              <a:rPr lang="pl-PL" smtClean="0"/>
              <a:t>19.12.2019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322579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BB5F-B5AD-42F3-8E00-03CE21720471}" type="datetime1">
              <a:rPr lang="pl-PL" smtClean="0"/>
              <a:t>19.12.2019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108413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DFB88094-F516-4A4B-984D-216D03D2F45A}" type="datetime1">
              <a:rPr lang="pl-PL" smtClean="0"/>
              <a:t>19.12.2019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86947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ECCC538-DFAB-4764-BBBD-9266BDCFC617}" type="datetime1">
              <a:rPr lang="pl-PL" smtClean="0"/>
              <a:t>19.12.2019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3495140-8AF3-44B3-8E8F-973C040A3C95}" type="slidenum">
              <a:rPr lang="pl-PL" smtClean="0"/>
              <a:t>‹#›</a:t>
            </a:fld>
            <a:endParaRPr lang="pl-PL"/>
          </a:p>
        </p:txBody>
      </p:sp>
    </p:spTree>
    <p:extLst>
      <p:ext uri="{BB962C8B-B14F-4D97-AF65-F5344CB8AC3E}">
        <p14:creationId xmlns:p14="http://schemas.microsoft.com/office/powerpoint/2010/main" val="213822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E1888-F5CF-483A-B565-89B7979B336F}" type="datetime1">
              <a:rPr lang="pl-PL" smtClean="0"/>
              <a:t>19.12.2019</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95140-8AF3-44B3-8E8F-973C040A3C95}" type="slidenum">
              <a:rPr lang="pl-PL" smtClean="0"/>
              <a:t>‹#›</a:t>
            </a:fld>
            <a:endParaRPr lang="pl-PL"/>
          </a:p>
        </p:txBody>
      </p:sp>
      <p:pic>
        <p:nvPicPr>
          <p:cNvPr id="8" name="Obraz 7">
            <a:extLst>
              <a:ext uri="{FF2B5EF4-FFF2-40B4-BE49-F238E27FC236}">
                <a16:creationId xmlns:a16="http://schemas.microsoft.com/office/drawing/2014/main" id="{CED5E2CB-6393-4C92-BF27-D80A29F758E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7470" b="12681"/>
          <a:stretch/>
        </p:blipFill>
        <p:spPr>
          <a:xfrm>
            <a:off x="897467" y="6152211"/>
            <a:ext cx="7246833" cy="681325"/>
          </a:xfrm>
          <a:prstGeom prst="rect">
            <a:avLst/>
          </a:prstGeom>
        </p:spPr>
      </p:pic>
      <p:sp>
        <p:nvSpPr>
          <p:cNvPr id="16" name="Prostokąt 15">
            <a:extLst>
              <a:ext uri="{FF2B5EF4-FFF2-40B4-BE49-F238E27FC236}">
                <a16:creationId xmlns:a16="http://schemas.microsoft.com/office/drawing/2014/main" id="{CEDC4D35-07BC-4E8F-A306-D294A1C1316D}"/>
              </a:ext>
            </a:extLst>
          </p:cNvPr>
          <p:cNvSpPr/>
          <p:nvPr userDrawn="1"/>
        </p:nvSpPr>
        <p:spPr>
          <a:xfrm>
            <a:off x="-803305" y="2802370"/>
            <a:ext cx="393107" cy="487110"/>
          </a:xfrm>
          <a:prstGeom prst="rect">
            <a:avLst/>
          </a:prstGeom>
          <a:solidFill>
            <a:srgbClr val="4D3535"/>
          </a:solidFill>
          <a:ln>
            <a:solidFill>
              <a:srgbClr val="4D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extLst>
              <a:ext uri="{FF2B5EF4-FFF2-40B4-BE49-F238E27FC236}">
                <a16:creationId xmlns:a16="http://schemas.microsoft.com/office/drawing/2014/main" id="{280A284B-1CD6-4861-B607-7B87475DAD47}"/>
              </a:ext>
            </a:extLst>
          </p:cNvPr>
          <p:cNvSpPr/>
          <p:nvPr userDrawn="1"/>
        </p:nvSpPr>
        <p:spPr>
          <a:xfrm>
            <a:off x="-803306" y="3382075"/>
            <a:ext cx="393107" cy="487110"/>
          </a:xfrm>
          <a:prstGeom prst="rect">
            <a:avLst/>
          </a:prstGeom>
          <a:solidFill>
            <a:srgbClr val="855D5D"/>
          </a:solidFill>
          <a:ln>
            <a:solidFill>
              <a:srgbClr val="85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5E18F8B3-C664-4A79-8926-7E26E6C1012A}"/>
              </a:ext>
            </a:extLst>
          </p:cNvPr>
          <p:cNvSpPr/>
          <p:nvPr userDrawn="1"/>
        </p:nvSpPr>
        <p:spPr>
          <a:xfrm>
            <a:off x="-803307" y="3961780"/>
            <a:ext cx="393107" cy="487110"/>
          </a:xfrm>
          <a:prstGeom prst="rect">
            <a:avLst/>
          </a:prstGeom>
          <a:solidFill>
            <a:srgbClr val="B08E8E"/>
          </a:solidFill>
          <a:ln>
            <a:solidFill>
              <a:srgbClr val="B0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rostokąt 18">
            <a:extLst>
              <a:ext uri="{FF2B5EF4-FFF2-40B4-BE49-F238E27FC236}">
                <a16:creationId xmlns:a16="http://schemas.microsoft.com/office/drawing/2014/main" id="{2CD9EEEB-CD22-4917-BBD8-535C6694A810}"/>
              </a:ext>
            </a:extLst>
          </p:cNvPr>
          <p:cNvSpPr/>
          <p:nvPr userDrawn="1"/>
        </p:nvSpPr>
        <p:spPr>
          <a:xfrm>
            <a:off x="-803307" y="4541485"/>
            <a:ext cx="393107" cy="487110"/>
          </a:xfrm>
          <a:prstGeom prst="rect">
            <a:avLst/>
          </a:prstGeom>
          <a:solidFill>
            <a:srgbClr val="659CFF"/>
          </a:solidFill>
          <a:ln>
            <a:solidFill>
              <a:srgbClr val="659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EF516D6C-DB2D-4E30-892E-33208CF62F55}"/>
              </a:ext>
            </a:extLst>
          </p:cNvPr>
          <p:cNvSpPr/>
          <p:nvPr userDrawn="1"/>
        </p:nvSpPr>
        <p:spPr>
          <a:xfrm>
            <a:off x="-1343115" y="2222665"/>
            <a:ext cx="393107" cy="487110"/>
          </a:xfrm>
          <a:prstGeom prst="rect">
            <a:avLst/>
          </a:prstGeom>
          <a:solidFill>
            <a:srgbClr val="EEAF10"/>
          </a:solidFill>
          <a:ln>
            <a:solidFill>
              <a:srgbClr val="EEA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20">
            <a:extLst>
              <a:ext uri="{FF2B5EF4-FFF2-40B4-BE49-F238E27FC236}">
                <a16:creationId xmlns:a16="http://schemas.microsoft.com/office/drawing/2014/main" id="{EEABC1E7-0D8D-4A47-8353-5C3A9389110E}"/>
              </a:ext>
            </a:extLst>
          </p:cNvPr>
          <p:cNvSpPr/>
          <p:nvPr userDrawn="1"/>
        </p:nvSpPr>
        <p:spPr>
          <a:xfrm>
            <a:off x="-1343115" y="2802370"/>
            <a:ext cx="393107" cy="487110"/>
          </a:xfrm>
          <a:prstGeom prst="rect">
            <a:avLst/>
          </a:prstGeom>
          <a:solidFill>
            <a:srgbClr val="F5D073"/>
          </a:solidFill>
          <a:ln>
            <a:solidFill>
              <a:srgbClr val="F5D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a:extLst>
              <a:ext uri="{FF2B5EF4-FFF2-40B4-BE49-F238E27FC236}">
                <a16:creationId xmlns:a16="http://schemas.microsoft.com/office/drawing/2014/main" id="{FF6AC607-4426-4EBB-9732-ABD522F5A5AE}"/>
              </a:ext>
            </a:extLst>
          </p:cNvPr>
          <p:cNvSpPr/>
          <p:nvPr userDrawn="1"/>
        </p:nvSpPr>
        <p:spPr>
          <a:xfrm>
            <a:off x="-1347873" y="3961780"/>
            <a:ext cx="393107" cy="487110"/>
          </a:xfrm>
          <a:prstGeom prst="rect">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a:extLst>
              <a:ext uri="{FF2B5EF4-FFF2-40B4-BE49-F238E27FC236}">
                <a16:creationId xmlns:a16="http://schemas.microsoft.com/office/drawing/2014/main" id="{9806188B-7ED4-4FDB-809B-18DFF0370AD0}"/>
              </a:ext>
            </a:extLst>
          </p:cNvPr>
          <p:cNvSpPr/>
          <p:nvPr userDrawn="1"/>
        </p:nvSpPr>
        <p:spPr>
          <a:xfrm>
            <a:off x="-803307" y="2222665"/>
            <a:ext cx="393107" cy="487110"/>
          </a:xfrm>
          <a:prstGeom prst="rect">
            <a:avLst/>
          </a:prstGeom>
          <a:solidFill>
            <a:srgbClr val="A28E6A"/>
          </a:solidFill>
          <a:ln>
            <a:solidFill>
              <a:srgbClr val="A28E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a:extLst>
              <a:ext uri="{FF2B5EF4-FFF2-40B4-BE49-F238E27FC236}">
                <a16:creationId xmlns:a16="http://schemas.microsoft.com/office/drawing/2014/main" id="{0C6B80F9-6F8C-40E7-976F-8CF529C58B50}"/>
              </a:ext>
            </a:extLst>
          </p:cNvPr>
          <p:cNvSpPr/>
          <p:nvPr userDrawn="1"/>
        </p:nvSpPr>
        <p:spPr>
          <a:xfrm>
            <a:off x="-1347873" y="3375680"/>
            <a:ext cx="393107" cy="487110"/>
          </a:xfrm>
          <a:prstGeom prst="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a:extLst>
              <a:ext uri="{FF2B5EF4-FFF2-40B4-BE49-F238E27FC236}">
                <a16:creationId xmlns:a16="http://schemas.microsoft.com/office/drawing/2014/main" id="{ABE5225F-5570-4A80-8CDD-2B1D94264231}"/>
              </a:ext>
            </a:extLst>
          </p:cNvPr>
          <p:cNvSpPr/>
          <p:nvPr userDrawn="1"/>
        </p:nvSpPr>
        <p:spPr>
          <a:xfrm>
            <a:off x="-1347874" y="4541485"/>
            <a:ext cx="393107" cy="487110"/>
          </a:xfrm>
          <a:prstGeom prst="rect">
            <a:avLst/>
          </a:prstGeom>
          <a:solidFill>
            <a:srgbClr val="99983D"/>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26">
            <a:extLst>
              <a:ext uri="{FF2B5EF4-FFF2-40B4-BE49-F238E27FC236}">
                <a16:creationId xmlns:a16="http://schemas.microsoft.com/office/drawing/2014/main" id="{2AF6C322-D2B9-4CE4-8AAE-E1AEED5698CB}"/>
              </a:ext>
            </a:extLst>
          </p:cNvPr>
          <p:cNvSpPr/>
          <p:nvPr userDrawn="1"/>
        </p:nvSpPr>
        <p:spPr>
          <a:xfrm>
            <a:off x="-1347874" y="5127585"/>
            <a:ext cx="393107" cy="487110"/>
          </a:xfrm>
          <a:prstGeom prst="rect">
            <a:avLst/>
          </a:prstGeom>
          <a:solidFill>
            <a:srgbClr val="CCC914"/>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a:extLst>
              <a:ext uri="{FF2B5EF4-FFF2-40B4-BE49-F238E27FC236}">
                <a16:creationId xmlns:a16="http://schemas.microsoft.com/office/drawing/2014/main" id="{AFD9FE69-6AEE-497D-8B85-EEAD10A2A3AB}"/>
              </a:ext>
            </a:extLst>
          </p:cNvPr>
          <p:cNvSpPr/>
          <p:nvPr userDrawn="1"/>
        </p:nvSpPr>
        <p:spPr>
          <a:xfrm>
            <a:off x="-803307" y="5127585"/>
            <a:ext cx="393107" cy="487110"/>
          </a:xfrm>
          <a:prstGeom prst="rect">
            <a:avLst/>
          </a:prstGeom>
          <a:solidFill>
            <a:srgbClr val="1486CC"/>
          </a:solidFill>
          <a:ln>
            <a:solidFill>
              <a:srgbClr val="148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29822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chart" Target="../charts/chart4.xml"/><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chart" Target="../charts/chart3.xml"/><Relationship Id="rId16" Type="http://schemas.openxmlformats.org/officeDocument/2006/relationships/image" Target="../media/image48.svg"/><Relationship Id="rId1" Type="http://schemas.openxmlformats.org/officeDocument/2006/relationships/slideLayout" Target="../slideLayouts/slideLayout12.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chart" Target="../charts/chart5.xml"/><Relationship Id="rId9" Type="http://schemas.openxmlformats.org/officeDocument/2006/relationships/image" Target="../media/image41.png"/><Relationship Id="rId14"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chart" Target="../charts/chart6.xml"/><Relationship Id="rId1" Type="http://schemas.openxmlformats.org/officeDocument/2006/relationships/slideLayout" Target="../slideLayouts/slideLayout12.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chart" Target="../charts/chart8.xml"/><Relationship Id="rId7" Type="http://schemas.openxmlformats.org/officeDocument/2006/relationships/image" Target="../media/image60.png"/><Relationship Id="rId2" Type="http://schemas.openxmlformats.org/officeDocument/2006/relationships/chart" Target="../charts/chart7.xml"/><Relationship Id="rId1" Type="http://schemas.openxmlformats.org/officeDocument/2006/relationships/slideLayout" Target="../slideLayouts/slideLayout12.xml"/><Relationship Id="rId6" Type="http://schemas.openxmlformats.org/officeDocument/2006/relationships/image" Target="../media/image58.svg"/><Relationship Id="rId5" Type="http://schemas.openxmlformats.org/officeDocument/2006/relationships/image" Target="../media/image59.png"/><Relationship Id="rId10" Type="http://schemas.openxmlformats.org/officeDocument/2006/relationships/image" Target="../media/image52.svg"/><Relationship Id="rId4" Type="http://schemas.openxmlformats.org/officeDocument/2006/relationships/chart" Target="../charts/chart9.xml"/><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18" Type="http://schemas.openxmlformats.org/officeDocument/2006/relationships/chart" Target="../charts/chart14.xml"/><Relationship Id="rId3" Type="http://schemas.openxmlformats.org/officeDocument/2006/relationships/image" Target="../media/image63.svg"/><Relationship Id="rId21" Type="http://schemas.openxmlformats.org/officeDocument/2006/relationships/chart" Target="../charts/chart17.xml"/><Relationship Id="rId7" Type="http://schemas.openxmlformats.org/officeDocument/2006/relationships/image" Target="../media/image67.svg"/><Relationship Id="rId12" Type="http://schemas.openxmlformats.org/officeDocument/2006/relationships/image" Target="../media/image72.png"/><Relationship Id="rId17" Type="http://schemas.openxmlformats.org/officeDocument/2006/relationships/image" Target="../media/image77.svg"/><Relationship Id="rId2" Type="http://schemas.openxmlformats.org/officeDocument/2006/relationships/image" Target="../media/image62.png"/><Relationship Id="rId16" Type="http://schemas.openxmlformats.org/officeDocument/2006/relationships/image" Target="../media/image76.png"/><Relationship Id="rId20" Type="http://schemas.openxmlformats.org/officeDocument/2006/relationships/chart" Target="../charts/chart16.xml"/><Relationship Id="rId1" Type="http://schemas.openxmlformats.org/officeDocument/2006/relationships/slideLayout" Target="../slideLayouts/slideLayout12.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5" Type="http://schemas.openxmlformats.org/officeDocument/2006/relationships/image" Target="../media/image75.svg"/><Relationship Id="rId23" Type="http://schemas.openxmlformats.org/officeDocument/2006/relationships/chart" Target="../charts/chart19.xml"/><Relationship Id="rId10" Type="http://schemas.openxmlformats.org/officeDocument/2006/relationships/image" Target="../media/image70.png"/><Relationship Id="rId19" Type="http://schemas.openxmlformats.org/officeDocument/2006/relationships/chart" Target="../charts/chart15.xml"/><Relationship Id="rId4" Type="http://schemas.openxmlformats.org/officeDocument/2006/relationships/image" Target="../media/image64.png"/><Relationship Id="rId9" Type="http://schemas.openxmlformats.org/officeDocument/2006/relationships/image" Target="../media/image69.svg"/><Relationship Id="rId14" Type="http://schemas.openxmlformats.org/officeDocument/2006/relationships/image" Target="../media/image74.png"/><Relationship Id="rId22" Type="http://schemas.openxmlformats.org/officeDocument/2006/relationships/chart" Target="../charts/chart18.xml"/></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6.png"/><Relationship Id="rId7"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xml"/><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chart" Target="../charts/chart22.xml"/><Relationship Id="rId4" Type="http://schemas.openxmlformats.org/officeDocument/2006/relationships/image" Target="../media/image67.svg"/><Relationship Id="rId9" Type="http://schemas.openxmlformats.org/officeDocument/2006/relationships/image" Target="../media/image69.svg"/></Relationships>
</file>

<file path=ppt/slides/_rels/slide23.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5.svg"/><Relationship Id="rId3" Type="http://schemas.openxmlformats.org/officeDocument/2006/relationships/image" Target="../media/image71.svg"/><Relationship Id="rId7" Type="http://schemas.openxmlformats.org/officeDocument/2006/relationships/image" Target="../media/image80.png"/><Relationship Id="rId12" Type="http://schemas.openxmlformats.org/officeDocument/2006/relationships/image" Target="../media/image82.png"/><Relationship Id="rId2" Type="http://schemas.openxmlformats.org/officeDocument/2006/relationships/image" Target="../media/image79.png"/><Relationship Id="rId1" Type="http://schemas.openxmlformats.org/officeDocument/2006/relationships/slideLayout" Target="../slideLayouts/slideLayout12.xml"/><Relationship Id="rId6" Type="http://schemas.openxmlformats.org/officeDocument/2006/relationships/image" Target="../media/image63.svg"/><Relationship Id="rId11" Type="http://schemas.openxmlformats.org/officeDocument/2006/relationships/image" Target="../media/image73.svg"/><Relationship Id="rId5" Type="http://schemas.openxmlformats.org/officeDocument/2006/relationships/image" Target="../media/image62.png"/><Relationship Id="rId10" Type="http://schemas.openxmlformats.org/officeDocument/2006/relationships/image" Target="../media/image81.png"/><Relationship Id="rId4" Type="http://schemas.openxmlformats.org/officeDocument/2006/relationships/chart" Target="../charts/chart23.xml"/><Relationship Id="rId9" Type="http://schemas.openxmlformats.org/officeDocument/2006/relationships/chart" Target="../charts/chart24.xml"/><Relationship Id="rId14" Type="http://schemas.openxmlformats.org/officeDocument/2006/relationships/chart" Target="../charts/char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chart" Target="../charts/chart26.xml"/><Relationship Id="rId1" Type="http://schemas.openxmlformats.org/officeDocument/2006/relationships/slideLayout" Target="../slideLayouts/slideLayout12.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slides/_rels/slide29.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54.svg"/><Relationship Id="rId3" Type="http://schemas.openxmlformats.org/officeDocument/2006/relationships/chart" Target="../charts/chart28.xml"/><Relationship Id="rId7" Type="http://schemas.openxmlformats.org/officeDocument/2006/relationships/chart" Target="../charts/chart32.xml"/><Relationship Id="rId12" Type="http://schemas.openxmlformats.org/officeDocument/2006/relationships/image" Target="../media/image53.png"/><Relationship Id="rId2" Type="http://schemas.openxmlformats.org/officeDocument/2006/relationships/chart" Target="../charts/chart27.xml"/><Relationship Id="rId1" Type="http://schemas.openxmlformats.org/officeDocument/2006/relationships/slideLayout" Target="../slideLayouts/slideLayout12.xml"/><Relationship Id="rId6" Type="http://schemas.openxmlformats.org/officeDocument/2006/relationships/chart" Target="../charts/chart31.xml"/><Relationship Id="rId11" Type="http://schemas.openxmlformats.org/officeDocument/2006/relationships/image" Target="../media/image94.svg"/><Relationship Id="rId5" Type="http://schemas.openxmlformats.org/officeDocument/2006/relationships/chart" Target="../charts/chart30.xml"/><Relationship Id="rId15" Type="http://schemas.openxmlformats.org/officeDocument/2006/relationships/image" Target="../media/image96.svg"/><Relationship Id="rId10" Type="http://schemas.openxmlformats.org/officeDocument/2006/relationships/image" Target="../media/image93.png"/><Relationship Id="rId4" Type="http://schemas.openxmlformats.org/officeDocument/2006/relationships/chart" Target="../charts/chart29.xml"/><Relationship Id="rId9" Type="http://schemas.openxmlformats.org/officeDocument/2006/relationships/image" Target="../media/image92.svg"/><Relationship Id="rId14" Type="http://schemas.openxmlformats.org/officeDocument/2006/relationships/image" Target="../media/image9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4.svg"/><Relationship Id="rId18" Type="http://schemas.openxmlformats.org/officeDocument/2006/relationships/image" Target="../media/image107.png"/><Relationship Id="rId26" Type="http://schemas.openxmlformats.org/officeDocument/2006/relationships/image" Target="../media/image112.svg"/><Relationship Id="rId3" Type="http://schemas.openxmlformats.org/officeDocument/2006/relationships/image" Target="../media/image97.png"/><Relationship Id="rId21" Type="http://schemas.openxmlformats.org/officeDocument/2006/relationships/image" Target="../media/image109.png"/><Relationship Id="rId7" Type="http://schemas.openxmlformats.org/officeDocument/2006/relationships/image" Target="../media/image100.svg"/><Relationship Id="rId12" Type="http://schemas.openxmlformats.org/officeDocument/2006/relationships/image" Target="../media/image103.png"/><Relationship Id="rId17" Type="http://schemas.openxmlformats.org/officeDocument/2006/relationships/chart" Target="../charts/chart42.xml"/><Relationship Id="rId25" Type="http://schemas.openxmlformats.org/officeDocument/2006/relationships/image" Target="../media/image111.png"/><Relationship Id="rId33" Type="http://schemas.openxmlformats.org/officeDocument/2006/relationships/image" Target="../media/image118.svg"/><Relationship Id="rId2" Type="http://schemas.openxmlformats.org/officeDocument/2006/relationships/chart" Target="../charts/chart37.xml"/><Relationship Id="rId16" Type="http://schemas.openxmlformats.org/officeDocument/2006/relationships/image" Target="../media/image106.svg"/><Relationship Id="rId20" Type="http://schemas.openxmlformats.org/officeDocument/2006/relationships/chart" Target="../charts/chart43.xml"/><Relationship Id="rId29" Type="http://schemas.openxmlformats.org/officeDocument/2006/relationships/image" Target="../media/image115.png"/><Relationship Id="rId1" Type="http://schemas.openxmlformats.org/officeDocument/2006/relationships/slideLayout" Target="../slideLayouts/slideLayout12.xml"/><Relationship Id="rId6" Type="http://schemas.openxmlformats.org/officeDocument/2006/relationships/image" Target="../media/image99.png"/><Relationship Id="rId11" Type="http://schemas.openxmlformats.org/officeDocument/2006/relationships/chart" Target="../charts/chart40.xml"/><Relationship Id="rId24" Type="http://schemas.openxmlformats.org/officeDocument/2006/relationships/chart" Target="../charts/chart45.xml"/><Relationship Id="rId32" Type="http://schemas.openxmlformats.org/officeDocument/2006/relationships/image" Target="../media/image117.png"/><Relationship Id="rId5" Type="http://schemas.openxmlformats.org/officeDocument/2006/relationships/chart" Target="../charts/chart38.xml"/><Relationship Id="rId15" Type="http://schemas.openxmlformats.org/officeDocument/2006/relationships/image" Target="../media/image105.png"/><Relationship Id="rId23" Type="http://schemas.openxmlformats.org/officeDocument/2006/relationships/chart" Target="../charts/chart44.xml"/><Relationship Id="rId28" Type="http://schemas.openxmlformats.org/officeDocument/2006/relationships/image" Target="../media/image114.svg"/><Relationship Id="rId10" Type="http://schemas.openxmlformats.org/officeDocument/2006/relationships/chart" Target="../charts/chart39.xml"/><Relationship Id="rId19" Type="http://schemas.openxmlformats.org/officeDocument/2006/relationships/image" Target="../media/image108.svg"/><Relationship Id="rId31" Type="http://schemas.openxmlformats.org/officeDocument/2006/relationships/chart" Target="../charts/chart46.xml"/><Relationship Id="rId4" Type="http://schemas.openxmlformats.org/officeDocument/2006/relationships/image" Target="../media/image98.svg"/><Relationship Id="rId9" Type="http://schemas.openxmlformats.org/officeDocument/2006/relationships/image" Target="../media/image102.svg"/><Relationship Id="rId14" Type="http://schemas.openxmlformats.org/officeDocument/2006/relationships/chart" Target="../charts/chart41.xml"/><Relationship Id="rId22" Type="http://schemas.openxmlformats.org/officeDocument/2006/relationships/image" Target="../media/image110.svg"/><Relationship Id="rId27" Type="http://schemas.openxmlformats.org/officeDocument/2006/relationships/image" Target="../media/image113.png"/><Relationship Id="rId30" Type="http://schemas.openxmlformats.org/officeDocument/2006/relationships/image" Target="../media/image116.svg"/></Relationships>
</file>

<file path=ppt/slides/_rels/slide3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hart" Target="../charts/chart48.xml"/><Relationship Id="rId7" Type="http://schemas.openxmlformats.org/officeDocument/2006/relationships/image" Target="../media/image100.svg"/><Relationship Id="rId12" Type="http://schemas.openxmlformats.org/officeDocument/2006/relationships/chart" Target="../charts/chart49.xml"/><Relationship Id="rId2" Type="http://schemas.openxmlformats.org/officeDocument/2006/relationships/chart" Target="../charts/chart47.xml"/><Relationship Id="rId1" Type="http://schemas.openxmlformats.org/officeDocument/2006/relationships/slideLayout" Target="../slideLayouts/slideLayout12.xml"/><Relationship Id="rId6" Type="http://schemas.openxmlformats.org/officeDocument/2006/relationships/image" Target="../media/image120.png"/><Relationship Id="rId11" Type="http://schemas.openxmlformats.org/officeDocument/2006/relationships/image" Target="../media/image110.svg"/><Relationship Id="rId5" Type="http://schemas.openxmlformats.org/officeDocument/2006/relationships/image" Target="../media/image98.svg"/><Relationship Id="rId10" Type="http://schemas.openxmlformats.org/officeDocument/2006/relationships/image" Target="../media/image122.png"/><Relationship Id="rId4" Type="http://schemas.openxmlformats.org/officeDocument/2006/relationships/image" Target="../media/image119.png"/><Relationship Id="rId9" Type="http://schemas.openxmlformats.org/officeDocument/2006/relationships/image" Target="../media/image102.svg"/></Relationships>
</file>

<file path=ppt/slides/_rels/slide36.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3.svg"/><Relationship Id="rId3" Type="http://schemas.openxmlformats.org/officeDocument/2006/relationships/image" Target="../media/image124.svg"/><Relationship Id="rId7" Type="http://schemas.openxmlformats.org/officeDocument/2006/relationships/image" Target="../media/image128.svg"/><Relationship Id="rId12" Type="http://schemas.openxmlformats.org/officeDocument/2006/relationships/image" Target="../media/image132.png"/><Relationship Id="rId2" Type="http://schemas.openxmlformats.org/officeDocument/2006/relationships/image" Target="../media/image123.png"/><Relationship Id="rId1" Type="http://schemas.openxmlformats.org/officeDocument/2006/relationships/slideLayout" Target="../slideLayouts/slideLayout12.xml"/><Relationship Id="rId6" Type="http://schemas.openxmlformats.org/officeDocument/2006/relationships/image" Target="../media/image127.png"/><Relationship Id="rId11" Type="http://schemas.openxmlformats.org/officeDocument/2006/relationships/image" Target="../media/image118.svg"/><Relationship Id="rId5" Type="http://schemas.openxmlformats.org/officeDocument/2006/relationships/image" Target="../media/image126.sv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svg"/></Relationships>
</file>

<file path=ppt/slides/_rels/slide37.xml.rels><?xml version="1.0" encoding="UTF-8" standalone="yes"?>
<Relationships xmlns="http://schemas.openxmlformats.org/package/2006/relationships"><Relationship Id="rId8" Type="http://schemas.openxmlformats.org/officeDocument/2006/relationships/image" Target="../media/image133.svg"/><Relationship Id="rId3" Type="http://schemas.openxmlformats.org/officeDocument/2006/relationships/image" Target="../media/image124.svg"/><Relationship Id="rId7"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12.xml"/><Relationship Id="rId6" Type="http://schemas.openxmlformats.org/officeDocument/2006/relationships/chart" Target="../charts/chart52.xml"/><Relationship Id="rId5" Type="http://schemas.openxmlformats.org/officeDocument/2006/relationships/chart" Target="../charts/chart51.xml"/><Relationship Id="rId10" Type="http://schemas.openxmlformats.org/officeDocument/2006/relationships/image" Target="../media/image130.svg"/><Relationship Id="rId4" Type="http://schemas.openxmlformats.org/officeDocument/2006/relationships/chart" Target="../charts/chart50.xml"/><Relationship Id="rId9" Type="http://schemas.openxmlformats.org/officeDocument/2006/relationships/image" Target="../media/image136.png"/></Relationships>
</file>

<file path=ppt/slides/_rels/slide3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8" Type="http://schemas.openxmlformats.org/officeDocument/2006/relationships/image" Target="../media/image143.svg"/><Relationship Id="rId3" Type="http://schemas.openxmlformats.org/officeDocument/2006/relationships/image" Target="../media/image138.png"/><Relationship Id="rId7" Type="http://schemas.openxmlformats.org/officeDocument/2006/relationships/image" Target="../media/image142.png"/><Relationship Id="rId12" Type="http://schemas.openxmlformats.org/officeDocument/2006/relationships/chart" Target="../charts/chart57.xml"/><Relationship Id="rId2" Type="http://schemas.openxmlformats.org/officeDocument/2006/relationships/chart" Target="../charts/chart55.xml"/><Relationship Id="rId1" Type="http://schemas.openxmlformats.org/officeDocument/2006/relationships/slideLayout" Target="../slideLayouts/slideLayout12.xml"/><Relationship Id="rId6" Type="http://schemas.openxmlformats.org/officeDocument/2006/relationships/image" Target="../media/image141.svg"/><Relationship Id="rId11" Type="http://schemas.openxmlformats.org/officeDocument/2006/relationships/chart" Target="../charts/chart56.xml"/><Relationship Id="rId5" Type="http://schemas.openxmlformats.org/officeDocument/2006/relationships/image" Target="../media/image140.png"/><Relationship Id="rId10" Type="http://schemas.openxmlformats.org/officeDocument/2006/relationships/image" Target="../media/image145.svg"/><Relationship Id="rId4" Type="http://schemas.openxmlformats.org/officeDocument/2006/relationships/image" Target="../media/image139.svg"/><Relationship Id="rId9" Type="http://schemas.openxmlformats.org/officeDocument/2006/relationships/image" Target="../media/image144.png"/></Relationships>
</file>

<file path=ppt/slides/_rels/slide46.xml.rels><?xml version="1.0" encoding="UTF-8" standalone="yes"?>
<Relationships xmlns="http://schemas.openxmlformats.org/package/2006/relationships"><Relationship Id="rId3" Type="http://schemas.openxmlformats.org/officeDocument/2006/relationships/image" Target="../media/image147.svg"/><Relationship Id="rId2" Type="http://schemas.openxmlformats.org/officeDocument/2006/relationships/image" Target="../media/image146.png"/><Relationship Id="rId1" Type="http://schemas.openxmlformats.org/officeDocument/2006/relationships/slideLayout" Target="../slideLayouts/slideLayout12.xml"/><Relationship Id="rId6" Type="http://schemas.openxmlformats.org/officeDocument/2006/relationships/chart" Target="../charts/chart58.xml"/><Relationship Id="rId5" Type="http://schemas.openxmlformats.org/officeDocument/2006/relationships/image" Target="../media/image149.svg"/><Relationship Id="rId4" Type="http://schemas.openxmlformats.org/officeDocument/2006/relationships/image" Target="../media/image1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chart" Target="../charts/chart1.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sv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chart" Target="../charts/chart2.xml"/><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12">
            <a:extLst>
              <a:ext uri="{FF2B5EF4-FFF2-40B4-BE49-F238E27FC236}">
                <a16:creationId xmlns:a16="http://schemas.microsoft.com/office/drawing/2014/main" id="{690C82A8-B04D-431B-A0B1-16D4684CE5B7}"/>
              </a:ext>
            </a:extLst>
          </p:cNvPr>
          <p:cNvSpPr/>
          <p:nvPr/>
        </p:nvSpPr>
        <p:spPr>
          <a:xfrm>
            <a:off x="0" y="1"/>
            <a:ext cx="9144000" cy="6191794"/>
          </a:xfrm>
          <a:prstGeom prst="rect">
            <a:avLst/>
          </a:prstGeom>
          <a:solidFill>
            <a:srgbClr val="FF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3600" b="1" dirty="0">
              <a:solidFill>
                <a:schemeClr val="bg1"/>
              </a:solidFill>
              <a:latin typeface="Century Gothic" panose="020B0502020202020204" pitchFamily="34" charset="0"/>
            </a:endParaRPr>
          </a:p>
        </p:txBody>
      </p:sp>
      <p:grpSp>
        <p:nvGrpSpPr>
          <p:cNvPr id="2" name="Grupa 1">
            <a:extLst>
              <a:ext uri="{FF2B5EF4-FFF2-40B4-BE49-F238E27FC236}">
                <a16:creationId xmlns:a16="http://schemas.microsoft.com/office/drawing/2014/main" id="{4528060E-12E8-4F5A-84B8-A4EBF9B2226C}"/>
              </a:ext>
            </a:extLst>
          </p:cNvPr>
          <p:cNvGrpSpPr/>
          <p:nvPr/>
        </p:nvGrpSpPr>
        <p:grpSpPr>
          <a:xfrm>
            <a:off x="-1" y="3091542"/>
            <a:ext cx="9144001" cy="2246769"/>
            <a:chOff x="-1" y="989911"/>
            <a:chExt cx="9144001" cy="2246769"/>
          </a:xfrm>
          <a:noFill/>
        </p:grpSpPr>
        <p:sp>
          <p:nvSpPr>
            <p:cNvPr id="5" name="Prostokąt 4">
              <a:extLst>
                <a:ext uri="{FF2B5EF4-FFF2-40B4-BE49-F238E27FC236}">
                  <a16:creationId xmlns:a16="http://schemas.microsoft.com/office/drawing/2014/main" id="{41CEBE34-3D8A-4277-B50A-C3B1F10F1F50}"/>
                </a:ext>
              </a:extLst>
            </p:cNvPr>
            <p:cNvSpPr/>
            <p:nvPr/>
          </p:nvSpPr>
          <p:spPr>
            <a:xfrm>
              <a:off x="-1" y="1097634"/>
              <a:ext cx="9144001" cy="2031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49FA60B3-5836-4B1B-9327-97605173CAAD}"/>
                </a:ext>
              </a:extLst>
            </p:cNvPr>
            <p:cNvSpPr txBox="1"/>
            <p:nvPr/>
          </p:nvSpPr>
          <p:spPr>
            <a:xfrm flipH="1">
              <a:off x="290945" y="989911"/>
              <a:ext cx="8562108" cy="2246769"/>
            </a:xfrm>
            <a:prstGeom prst="rect">
              <a:avLst/>
            </a:prstGeom>
            <a:grpFill/>
          </p:spPr>
          <p:txBody>
            <a:bodyPr wrap="square" rtlCol="0">
              <a:spAutoFit/>
            </a:bodyPr>
            <a:lstStyle/>
            <a:p>
              <a:pPr algn="ctr"/>
              <a:r>
                <a:rPr lang="pl-PL" sz="1400" dirty="0">
                  <a:solidFill>
                    <a:schemeClr val="bg1"/>
                  </a:solidFill>
                  <a:latin typeface="Century Gothic" panose="020B0502020202020204" pitchFamily="34" charset="0"/>
                  <a:ea typeface="Tahoma" panose="020B0604030504040204" pitchFamily="34" charset="0"/>
                  <a:cs typeface="Tahoma" panose="020B0604030504040204" pitchFamily="34" charset="0"/>
                </a:rPr>
                <a:t>Jednotematyczne badania świadomości i zachowań ekologicznych mieszkańców Polski</a:t>
              </a:r>
            </a:p>
            <a:p>
              <a:pPr algn="ctr"/>
              <a:endParaRPr lang="pl-PL" sz="1400" dirty="0">
                <a:solidFill>
                  <a:schemeClr val="bg1"/>
                </a:solidFill>
                <a:latin typeface="Century Gothic" panose="020B0502020202020204" pitchFamily="34" charset="0"/>
              </a:endParaRPr>
            </a:p>
            <a:p>
              <a:pPr algn="ctr"/>
              <a:endParaRPr lang="pl-PL" sz="1400" dirty="0">
                <a:solidFill>
                  <a:schemeClr val="bg1"/>
                </a:solidFill>
                <a:latin typeface="Century Gothic" panose="020B0502020202020204" pitchFamily="34" charset="0"/>
              </a:endParaRPr>
            </a:p>
            <a:p>
              <a:pPr algn="ctr"/>
              <a:r>
                <a:rPr lang="pl-PL" sz="3600" b="1" dirty="0">
                  <a:solidFill>
                    <a:schemeClr val="bg1"/>
                  </a:solidFill>
                  <a:latin typeface="Century Gothic" panose="020B0502020202020204" pitchFamily="34" charset="0"/>
                  <a:ea typeface="Tahoma" panose="020B0604030504040204" pitchFamily="34" charset="0"/>
                  <a:cs typeface="Tahoma" panose="020B0604030504040204" pitchFamily="34" charset="0"/>
                </a:rPr>
                <a:t>Gospodarka odpadami</a:t>
              </a:r>
              <a:endParaRPr lang="pl-PL" sz="2600" b="1" dirty="0">
                <a:solidFill>
                  <a:schemeClr val="bg1"/>
                </a:solidFill>
                <a:latin typeface="Century Gothic" panose="020B0502020202020204" pitchFamily="34" charset="0"/>
              </a:endParaRPr>
            </a:p>
            <a:p>
              <a:pPr algn="ctr"/>
              <a:r>
                <a:rPr lang="pl-PL" sz="2000" dirty="0">
                  <a:solidFill>
                    <a:schemeClr val="bg1"/>
                  </a:solidFill>
                  <a:latin typeface="Century Gothic" panose="020B0502020202020204" pitchFamily="34" charset="0"/>
                  <a:ea typeface="Tahoma" panose="020B0604030504040204" pitchFamily="34" charset="0"/>
                  <a:cs typeface="Tahoma" panose="020B0604030504040204" pitchFamily="34" charset="0"/>
                </a:rPr>
                <a:t>Raport z badania</a:t>
              </a:r>
            </a:p>
            <a:p>
              <a:pPr algn="ctr"/>
              <a:endParaRPr lang="pl-PL" sz="1000" dirty="0">
                <a:solidFill>
                  <a:schemeClr val="bg1"/>
                </a:solidFill>
                <a:latin typeface="Century Gothic" panose="020B0502020202020204" pitchFamily="34" charset="0"/>
              </a:endParaRPr>
            </a:p>
            <a:p>
              <a:pPr algn="ctr"/>
              <a:endParaRPr lang="pl-PL" sz="1000" dirty="0">
                <a:solidFill>
                  <a:schemeClr val="bg1"/>
                </a:solidFill>
                <a:latin typeface="Century Gothic" panose="020B0502020202020204" pitchFamily="34" charset="0"/>
              </a:endParaRPr>
            </a:p>
            <a:p>
              <a:pPr algn="ctr"/>
              <a:endParaRPr lang="pl-PL" sz="1000" dirty="0">
                <a:solidFill>
                  <a:schemeClr val="bg1"/>
                </a:solidFill>
                <a:latin typeface="Century Gothic" panose="020B0502020202020204" pitchFamily="34" charset="0"/>
              </a:endParaRPr>
            </a:p>
            <a:p>
              <a:pPr algn="ctr"/>
              <a:r>
                <a:rPr lang="pl-PL" sz="1200" dirty="0">
                  <a:solidFill>
                    <a:schemeClr val="bg1"/>
                  </a:solidFill>
                  <a:latin typeface="Century Gothic" panose="020B0502020202020204" pitchFamily="34" charset="0"/>
                  <a:ea typeface="Tahoma" panose="020B0604030504040204" pitchFamily="34" charset="0"/>
                  <a:cs typeface="Tahoma" panose="020B0604030504040204" pitchFamily="34" charset="0"/>
                </a:rPr>
                <a:t>LISTOPAD 2019</a:t>
              </a:r>
            </a:p>
          </p:txBody>
        </p:sp>
      </p:grpSp>
    </p:spTree>
    <p:extLst>
      <p:ext uri="{BB962C8B-B14F-4D97-AF65-F5344CB8AC3E}">
        <p14:creationId xmlns:p14="http://schemas.microsoft.com/office/powerpoint/2010/main" val="1097381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10</a:t>
            </a:fld>
            <a:endParaRPr lang="pl-PL" dirty="0"/>
          </a:p>
        </p:txBody>
      </p:sp>
      <p:grpSp>
        <p:nvGrpSpPr>
          <p:cNvPr id="46" name="Grupa 45">
            <a:extLst>
              <a:ext uri="{FF2B5EF4-FFF2-40B4-BE49-F238E27FC236}">
                <a16:creationId xmlns:a16="http://schemas.microsoft.com/office/drawing/2014/main" id="{CA87EB72-5D7A-491D-8214-928D25EFBD1A}"/>
              </a:ext>
            </a:extLst>
          </p:cNvPr>
          <p:cNvGrpSpPr/>
          <p:nvPr/>
        </p:nvGrpSpPr>
        <p:grpSpPr>
          <a:xfrm>
            <a:off x="7603249" y="2718728"/>
            <a:ext cx="1260093" cy="1141559"/>
            <a:chOff x="7603249" y="2718728"/>
            <a:chExt cx="1260093" cy="1141559"/>
          </a:xfrm>
        </p:grpSpPr>
        <p:grpSp>
          <p:nvGrpSpPr>
            <p:cNvPr id="40" name="Grupa 39">
              <a:extLst>
                <a:ext uri="{FF2B5EF4-FFF2-40B4-BE49-F238E27FC236}">
                  <a16:creationId xmlns:a16="http://schemas.microsoft.com/office/drawing/2014/main" id="{AAC9DBA3-C1BD-49FD-B23E-04313BC0E297}"/>
                </a:ext>
              </a:extLst>
            </p:cNvPr>
            <p:cNvGrpSpPr/>
            <p:nvPr/>
          </p:nvGrpSpPr>
          <p:grpSpPr>
            <a:xfrm rot="5400000">
              <a:off x="7662516" y="2659461"/>
              <a:ext cx="1141559" cy="1260093"/>
              <a:chOff x="1026695" y="1807381"/>
              <a:chExt cx="1395663" cy="1949116"/>
            </a:xfrm>
            <a:solidFill>
              <a:srgbClr val="87CFEE"/>
            </a:solidFill>
          </p:grpSpPr>
          <p:sp>
            <p:nvSpPr>
              <p:cNvPr id="42" name="Prostokąt 41">
                <a:extLst>
                  <a:ext uri="{FF2B5EF4-FFF2-40B4-BE49-F238E27FC236}">
                    <a16:creationId xmlns:a16="http://schemas.microsoft.com/office/drawing/2014/main" id="{B8D6EEE0-7333-4B1A-8A51-0D8C259F5F99}"/>
                  </a:ext>
                </a:extLst>
              </p:cNvPr>
              <p:cNvSpPr/>
              <p:nvPr/>
            </p:nvSpPr>
            <p:spPr>
              <a:xfrm>
                <a:off x="1026695" y="1807381"/>
                <a:ext cx="1395663" cy="14437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p>
            </p:txBody>
          </p:sp>
          <p:sp>
            <p:nvSpPr>
              <p:cNvPr id="43" name="Trójkąt równoramienny 42">
                <a:extLst>
                  <a:ext uri="{FF2B5EF4-FFF2-40B4-BE49-F238E27FC236}">
                    <a16:creationId xmlns:a16="http://schemas.microsoft.com/office/drawing/2014/main" id="{6C997C4D-F87C-422D-A65F-0EC7582FDDD8}"/>
                  </a:ext>
                </a:extLst>
              </p:cNvPr>
              <p:cNvSpPr/>
              <p:nvPr/>
            </p:nvSpPr>
            <p:spPr>
              <a:xfrm rot="10800000">
                <a:off x="1395662" y="3251170"/>
                <a:ext cx="657727" cy="50532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p>
            </p:txBody>
          </p:sp>
        </p:grpSp>
        <p:pic>
          <p:nvPicPr>
            <p:cNvPr id="45" name="Grafika 44" descr="Użytkownicy">
              <a:extLst>
                <a:ext uri="{FF2B5EF4-FFF2-40B4-BE49-F238E27FC236}">
                  <a16:creationId xmlns:a16="http://schemas.microsoft.com/office/drawing/2014/main" id="{C7955639-1607-4D2F-99AA-EC14D5700E8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4009" y="2903678"/>
              <a:ext cx="865262" cy="865262"/>
            </a:xfrm>
            <a:prstGeom prst="rect">
              <a:avLst/>
            </a:prstGeom>
          </p:spPr>
        </p:pic>
      </p:grpSp>
      <p:sp>
        <p:nvSpPr>
          <p:cNvPr id="11" name="pole tekstowe 10">
            <a:extLst>
              <a:ext uri="{FF2B5EF4-FFF2-40B4-BE49-F238E27FC236}">
                <a16:creationId xmlns:a16="http://schemas.microsoft.com/office/drawing/2014/main" id="{491B0326-2E4E-4500-A1AC-2BB986B602B7}"/>
              </a:ext>
            </a:extLst>
          </p:cNvPr>
          <p:cNvSpPr txBox="1"/>
          <p:nvPr/>
        </p:nvSpPr>
        <p:spPr>
          <a:xfrm>
            <a:off x="259558" y="875226"/>
            <a:ext cx="7244178" cy="4489242"/>
          </a:xfrm>
          <a:prstGeom prst="rect">
            <a:avLst/>
          </a:prstGeom>
          <a:noFill/>
        </p:spPr>
        <p:txBody>
          <a:bodyPr wrap="square" rtlCol="0">
            <a:spAutoFit/>
          </a:bodyPr>
          <a:lstStyle/>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W badaniu udział wzięło łącznie 1000 respondentów, z czego 52,3% stanowiły kobiety, natomiast 47,7% mężczyźni.</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Najliczniejszą grupę stanowili respondenci w wieku 60 lat i więcej (29,3%) oraz 45-59 lat (23,0%), nieco mniej odnotowano osób w wieku 35-44 lata i 25-34 lata. Najmniej liczną grupę stanowiły osoby młode (15-24 r.ż.: 12,3%).</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Pod względem wykształcenia w badaniu udział wzięło 51,6% respondentów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z wykształceniem średnim i pomaturalnym, 30,2% z zasadniczym zawodowym, a także 14,9% z wyższym. Najmniej liczną grupę stanowiły osoby z wykształceniem podstawowym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gimnazjalnym (3,3%). </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Przedstawiciele wsi stanowili 38,8% wszystkich badanych, natomiast miast 61,2%.</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Analiza miejsc zamieszkania respondentów wskazała, że najliczniejszą grupę stanowili mieszkańcy województwa mazowieckiego (13,7%), a następnie śląskiego (12,0%).</a:t>
            </a:r>
          </a:p>
          <a:p>
            <a:pPr marL="171450" indent="-171450">
              <a:lnSpc>
                <a:spcPct val="150000"/>
              </a:lnSpc>
              <a:buClr>
                <a:srgbClr val="3A4877"/>
              </a:buClr>
              <a:buFont typeface="Wingdings" panose="05000000000000000000" pitchFamily="2" charset="2"/>
              <a:buChar char="§"/>
            </a:pPr>
            <a:r>
              <a:rPr lang="pl-PL" sz="1200" dirty="0">
                <a:solidFill>
                  <a:schemeClr val="tx1">
                    <a:lumMod val="65000"/>
                    <a:lumOff val="35000"/>
                  </a:schemeClr>
                </a:solidFill>
                <a:latin typeface="Century Gothic" panose="020B0502020202020204" pitchFamily="34" charset="0"/>
              </a:rPr>
              <a:t>Analiza wysokości miesięcznych dochodów netto, przypadających na jednego członka gospodarstwa domowego respondenta, wskazała, że najczęściej dochody badanych mieściły się w przedziale 2 001– 2 500 PLN (28,0%). Drugą pod względem częstości wskazania kategorią dochodów były dochody w przedziale 1 501 – 2 000 PLN (25,5%).</a:t>
            </a:r>
          </a:p>
        </p:txBody>
      </p:sp>
      <p:sp>
        <p:nvSpPr>
          <p:cNvPr id="12" name="Podtytuł 2">
            <a:extLst>
              <a:ext uri="{FF2B5EF4-FFF2-40B4-BE49-F238E27FC236}">
                <a16:creationId xmlns:a16="http://schemas.microsoft.com/office/drawing/2014/main" id="{54F0CB19-5075-493D-AABA-59D2EDF62428}"/>
              </a:ext>
            </a:extLst>
          </p:cNvPr>
          <p:cNvSpPr txBox="1">
            <a:spLocks/>
          </p:cNvSpPr>
          <p:nvPr/>
        </p:nvSpPr>
        <p:spPr>
          <a:xfrm>
            <a:off x="154764" y="81672"/>
            <a:ext cx="8844445" cy="456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2400" b="1" dirty="0">
                <a:solidFill>
                  <a:schemeClr val="bg1">
                    <a:lumMod val="65000"/>
                  </a:schemeClr>
                </a:solidFill>
                <a:latin typeface="Century Gothic" panose="020B0502020202020204" pitchFamily="34" charset="0"/>
              </a:rPr>
              <a:t>CHARAKTERYSTYKA PRÓBY</a:t>
            </a:r>
          </a:p>
        </p:txBody>
      </p:sp>
    </p:spTree>
    <p:extLst>
      <p:ext uri="{BB962C8B-B14F-4D97-AF65-F5344CB8AC3E}">
        <p14:creationId xmlns:p14="http://schemas.microsoft.com/office/powerpoint/2010/main" val="356742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CDD0096-C89D-48C7-978D-EB10031CF18A}"/>
              </a:ext>
            </a:extLst>
          </p:cNvPr>
          <p:cNvSpPr/>
          <p:nvPr/>
        </p:nvSpPr>
        <p:spPr>
          <a:xfrm>
            <a:off x="-2" y="0"/>
            <a:ext cx="9144000" cy="6148251"/>
          </a:xfrm>
          <a:prstGeom prst="rect">
            <a:avLst/>
          </a:prstGeom>
          <a:solidFill>
            <a:srgbClr val="FF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2" y="3880379"/>
            <a:ext cx="3730026" cy="1049435"/>
          </a:xfrm>
          <a:solidFill>
            <a:srgbClr val="FF9708"/>
          </a:solid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algn="r" defTabSz="870966">
              <a:tabLst>
                <a:tab pos="2906244" algn="l"/>
                <a:tab pos="3591223" algn="l"/>
              </a:tabLst>
            </a:pPr>
            <a:r>
              <a:rPr lang="pl-PL" sz="3200" b="1" dirty="0">
                <a:solidFill>
                  <a:prstClr val="white"/>
                </a:solidFill>
                <a:latin typeface="Century Gothic" panose="020B0502020202020204" pitchFamily="34" charset="0"/>
              </a:rPr>
              <a:t>WYNIKI BADANIA</a:t>
            </a:r>
          </a:p>
        </p:txBody>
      </p:sp>
    </p:spTree>
    <p:extLst>
      <p:ext uri="{BB962C8B-B14F-4D97-AF65-F5344CB8AC3E}">
        <p14:creationId xmlns:p14="http://schemas.microsoft.com/office/powerpoint/2010/main" val="2833005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CBC20D64-9821-4715-BAEE-7C868C1F4CC1}"/>
              </a:ext>
            </a:extLst>
          </p:cNvPr>
          <p:cNvSpPr/>
          <p:nvPr/>
        </p:nvSpPr>
        <p:spPr>
          <a:xfrm>
            <a:off x="0" y="0"/>
            <a:ext cx="9144000" cy="6148251"/>
          </a:xfrm>
          <a:prstGeom prst="rect">
            <a:avLst/>
          </a:prstGeom>
          <a:solidFill>
            <a:srgbClr val="FF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20196" y="3880379"/>
            <a:ext cx="5438632" cy="1049435"/>
          </a:xfrm>
          <a:solidFill>
            <a:srgbClr val="FF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80141" indent="-80141" defTabSz="870966">
              <a:tabLst>
                <a:tab pos="2906244" algn="l"/>
                <a:tab pos="3591223" algn="l"/>
              </a:tabLst>
            </a:pPr>
            <a:r>
              <a:rPr lang="pl-PL" sz="3100" b="1" dirty="0">
                <a:solidFill>
                  <a:prstClr val="white"/>
                </a:solidFill>
                <a:latin typeface="Century Gothic" panose="020B0502020202020204" pitchFamily="34" charset="0"/>
              </a:rPr>
              <a:t> ODPADY GENEROWANE W</a:t>
            </a:r>
            <a:br>
              <a:rPr lang="pl-PL" sz="3100" b="1" dirty="0">
                <a:solidFill>
                  <a:prstClr val="white"/>
                </a:solidFill>
                <a:latin typeface="Century Gothic" panose="020B0502020202020204" pitchFamily="34" charset="0"/>
              </a:rPr>
            </a:br>
            <a:r>
              <a:rPr lang="pl-PL" sz="3100" b="1" dirty="0">
                <a:solidFill>
                  <a:prstClr val="white"/>
                </a:solidFill>
                <a:latin typeface="Century Gothic" panose="020B0502020202020204" pitchFamily="34" charset="0"/>
              </a:rPr>
              <a:t>GOSPODARSTWIE DOMOWYM</a:t>
            </a:r>
            <a:br>
              <a:rPr lang="pl-PL" sz="1800" b="1" dirty="0">
                <a:solidFill>
                  <a:prstClr val="white"/>
                </a:solidFill>
                <a:latin typeface="Century Gothic" panose="020B0502020202020204" pitchFamily="34" charset="0"/>
              </a:rPr>
            </a:br>
            <a:r>
              <a:rPr lang="pl-PL" sz="1800" b="1" dirty="0">
                <a:solidFill>
                  <a:prstClr val="white"/>
                </a:solidFill>
                <a:latin typeface="Century Gothic" panose="020B0502020202020204" pitchFamily="34" charset="0"/>
              </a:rPr>
              <a:t>WYNIKI BADANIA</a:t>
            </a:r>
          </a:p>
        </p:txBody>
      </p:sp>
    </p:spTree>
    <p:extLst>
      <p:ext uri="{BB962C8B-B14F-4D97-AF65-F5344CB8AC3E}">
        <p14:creationId xmlns:p14="http://schemas.microsoft.com/office/powerpoint/2010/main" val="24732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Wykres 6" descr="Podejmowanie działań mających na celu zmniejszenie ilości generowanych przez siebie w domu odpadów&#10;&#10;Wykres słupkowy skumulowany do 100% prezentuje odpowiedzi dotyczące podejmowania przez respondentów działań zmniejszających ilość generowanych przez nich odpadów: zdecydowanie tak (16,3%), raczej tak (39,6%), raczej nie (34,0%), zdecydowanie nie (8,1%), nie wiem (2,0%).">
            <a:extLst>
              <a:ext uri="{FF2B5EF4-FFF2-40B4-BE49-F238E27FC236}">
                <a16:creationId xmlns:a16="http://schemas.microsoft.com/office/drawing/2014/main" id="{9D96BC37-716F-4252-B324-985CE23F73AF}"/>
              </a:ext>
            </a:extLst>
          </p:cNvPr>
          <p:cNvGraphicFramePr/>
          <p:nvPr>
            <p:extLst>
              <p:ext uri="{D42A27DB-BD31-4B8C-83A1-F6EECF244321}">
                <p14:modId xmlns:p14="http://schemas.microsoft.com/office/powerpoint/2010/main" val="1080679894"/>
              </p:ext>
            </p:extLst>
          </p:nvPr>
        </p:nvGraphicFramePr>
        <p:xfrm>
          <a:off x="835147" y="852850"/>
          <a:ext cx="7359619" cy="1590063"/>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upa 5" descr="Podejmowanie działań mających na celu zmniejszenie ilości generowanych przez siebie w domu odpadów&#10;&#10;Grafika przedstawia odsetek osób, które podejmują działania mające na  celu zmniejszenie ilości generowanych przez siebie w domu odpadów: suma odpowiedzi zdecydowanie tak i raczej tak (55,9%)">
            <a:extLst>
              <a:ext uri="{FF2B5EF4-FFF2-40B4-BE49-F238E27FC236}">
                <a16:creationId xmlns:a16="http://schemas.microsoft.com/office/drawing/2014/main" id="{41ABDED7-AC24-4C2E-9AD0-EA9D715A3E4A}"/>
              </a:ext>
            </a:extLst>
          </p:cNvPr>
          <p:cNvGrpSpPr/>
          <p:nvPr/>
        </p:nvGrpSpPr>
        <p:grpSpPr>
          <a:xfrm>
            <a:off x="998912" y="732020"/>
            <a:ext cx="3923353" cy="469923"/>
            <a:chOff x="1101414" y="1200864"/>
            <a:chExt cx="3923353" cy="469923"/>
          </a:xfrm>
        </p:grpSpPr>
        <p:cxnSp>
          <p:nvCxnSpPr>
            <p:cNvPr id="29" name="Łącznik prosty ze strzałką 28">
              <a:extLst>
                <a:ext uri="{FF2B5EF4-FFF2-40B4-BE49-F238E27FC236}">
                  <a16:creationId xmlns:a16="http://schemas.microsoft.com/office/drawing/2014/main" id="{D6EED4B6-5F20-4C62-A9E6-EACA27AA9AC4}"/>
                </a:ext>
              </a:extLst>
            </p:cNvPr>
            <p:cNvCxnSpPr>
              <a:cxnSpLocks/>
            </p:cNvCxnSpPr>
            <p:nvPr/>
          </p:nvCxnSpPr>
          <p:spPr>
            <a:xfrm>
              <a:off x="1101414" y="1670787"/>
              <a:ext cx="3923353" cy="0"/>
            </a:xfrm>
            <a:prstGeom prst="straightConnector1">
              <a:avLst/>
            </a:prstGeom>
            <a:ln w="28575">
              <a:solidFill>
                <a:srgbClr val="EEAF1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pole tekstowe 34">
              <a:extLst>
                <a:ext uri="{FF2B5EF4-FFF2-40B4-BE49-F238E27FC236}">
                  <a16:creationId xmlns:a16="http://schemas.microsoft.com/office/drawing/2014/main" id="{737EAA1D-AA75-4B09-A655-7EDB480D6A5F}"/>
                </a:ext>
              </a:extLst>
            </p:cNvPr>
            <p:cNvSpPr txBox="1"/>
            <p:nvPr/>
          </p:nvSpPr>
          <p:spPr>
            <a:xfrm>
              <a:off x="2418566" y="1200864"/>
              <a:ext cx="1144341" cy="400110"/>
            </a:xfrm>
            <a:prstGeom prst="rect">
              <a:avLst/>
            </a:prstGeom>
            <a:noFill/>
            <a:ln>
              <a:noFill/>
            </a:ln>
          </p:spPr>
          <p:txBody>
            <a:bodyPr wrap="square" rtlCol="0">
              <a:spAutoFit/>
            </a:bodyPr>
            <a:lstStyle/>
            <a:p>
              <a:pPr algn="ctr"/>
              <a:r>
                <a:rPr lang="pl-PL" sz="2000" b="1" dirty="0">
                  <a:solidFill>
                    <a:srgbClr val="EEAF10"/>
                  </a:solidFill>
                  <a:latin typeface="Century Gothic" panose="020B0502020202020204" pitchFamily="34" charset="0"/>
                  <a:ea typeface="Tahoma" panose="020B0604030504040204" pitchFamily="34" charset="0"/>
                  <a:cs typeface="Tahoma" panose="020B0604030504040204" pitchFamily="34" charset="0"/>
                </a:rPr>
                <a:t>55,9%</a:t>
              </a:r>
            </a:p>
          </p:txBody>
        </p:sp>
      </p:grpSp>
      <p:sp>
        <p:nvSpPr>
          <p:cNvPr id="23" name="pole tekstowe 22">
            <a:extLst>
              <a:ext uri="{FF2B5EF4-FFF2-40B4-BE49-F238E27FC236}">
                <a16:creationId xmlns:a16="http://schemas.microsoft.com/office/drawing/2014/main" id="{2D4D85F3-62AF-4C68-83DA-597CBCA20E80}"/>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10" name="Wykres 9">
            <a:extLst>
              <a:ext uri="{FF2B5EF4-FFF2-40B4-BE49-F238E27FC236}">
                <a16:creationId xmlns:a16="http://schemas.microsoft.com/office/drawing/2014/main" id="{B6FE1D32-0D86-4515-AB0A-757C284E2A6B}"/>
              </a:ext>
            </a:extLst>
          </p:cNvPr>
          <p:cNvGraphicFramePr/>
          <p:nvPr>
            <p:extLst>
              <p:ext uri="{D42A27DB-BD31-4B8C-83A1-F6EECF244321}">
                <p14:modId xmlns:p14="http://schemas.microsoft.com/office/powerpoint/2010/main" val="2000991402"/>
              </p:ext>
            </p:extLst>
          </p:nvPr>
        </p:nvGraphicFramePr>
        <p:xfrm>
          <a:off x="273398" y="2735903"/>
          <a:ext cx="4301613" cy="3329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ela 16">
            <a:extLst>
              <a:ext uri="{FF2B5EF4-FFF2-40B4-BE49-F238E27FC236}">
                <a16:creationId xmlns:a16="http://schemas.microsoft.com/office/drawing/2014/main" id="{33A90B8B-68A0-4158-A1D1-2DC17091093B}"/>
              </a:ext>
            </a:extLst>
          </p:cNvPr>
          <p:cNvGraphicFramePr>
            <a:graphicFrameLocks noGrp="1"/>
          </p:cNvGraphicFramePr>
          <p:nvPr>
            <p:extLst>
              <p:ext uri="{D42A27DB-BD31-4B8C-83A1-F6EECF244321}">
                <p14:modId xmlns:p14="http://schemas.microsoft.com/office/powerpoint/2010/main" val="1628193350"/>
              </p:ext>
            </p:extLst>
          </p:nvPr>
        </p:nvGraphicFramePr>
        <p:xfrm>
          <a:off x="1096180" y="2936603"/>
          <a:ext cx="685576" cy="3058211"/>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310676636"/>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1090955000"/>
                  </a:ext>
                </a:extLst>
              </a:tr>
              <a:tr h="235247">
                <a:tc>
                  <a:txBody>
                    <a:bodyPr/>
                    <a:lstStyle/>
                    <a:p>
                      <a:pPr algn="r"/>
                      <a:endParaRPr lang="pl-PL" sz="700" b="1"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3130812274"/>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35247">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4000565745"/>
                  </a:ext>
                </a:extLst>
              </a:tr>
              <a:tr h="235247">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35247">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4067412734"/>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678849805"/>
                  </a:ext>
                </a:extLst>
              </a:tr>
              <a:tr h="23524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3171836580"/>
                  </a:ext>
                </a:extLst>
              </a:tr>
            </a:tbl>
          </a:graphicData>
        </a:graphic>
      </p:graphicFrame>
      <p:sp>
        <p:nvSpPr>
          <p:cNvPr id="2" name="Symbol zastępczy numeru slajdu 1">
            <a:extLst>
              <a:ext uri="{FF2B5EF4-FFF2-40B4-BE49-F238E27FC236}">
                <a16:creationId xmlns:a16="http://schemas.microsoft.com/office/drawing/2014/main" id="{9512F990-E55B-4F0B-8289-CA4CA24AEDF4}"/>
              </a:ext>
            </a:extLst>
          </p:cNvPr>
          <p:cNvSpPr>
            <a:spLocks noGrp="1"/>
          </p:cNvSpPr>
          <p:nvPr>
            <p:ph type="sldNum" sz="quarter" idx="12"/>
          </p:nvPr>
        </p:nvSpPr>
        <p:spPr/>
        <p:txBody>
          <a:bodyPr/>
          <a:lstStyle/>
          <a:p>
            <a:fld id="{63495140-8AF3-44B3-8E8F-973C040A3C95}" type="slidenum">
              <a:rPr lang="pl-PL" smtClean="0"/>
              <a:pPr/>
              <a:t>13</a:t>
            </a:fld>
            <a:endParaRPr lang="pl-PL" dirty="0"/>
          </a:p>
        </p:txBody>
      </p:sp>
      <p:sp>
        <p:nvSpPr>
          <p:cNvPr id="5" name="Prostokąt 4">
            <a:extLst>
              <a:ext uri="{FF2B5EF4-FFF2-40B4-BE49-F238E27FC236}">
                <a16:creationId xmlns:a16="http://schemas.microsoft.com/office/drawing/2014/main" id="{ED085F50-0D5D-4310-84F4-B44127EBE3FE}"/>
              </a:ext>
            </a:extLst>
          </p:cNvPr>
          <p:cNvSpPr/>
          <p:nvPr/>
        </p:nvSpPr>
        <p:spPr>
          <a:xfrm>
            <a:off x="-13931" y="941"/>
            <a:ext cx="8966859"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P1. Czy podejmuje Pan(i) działania mające na celu zmniejszenie ilości generowanych przez siebie w domu odpadów? </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11" name="Wykres 10">
            <a:extLst>
              <a:ext uri="{FF2B5EF4-FFF2-40B4-BE49-F238E27FC236}">
                <a16:creationId xmlns:a16="http://schemas.microsoft.com/office/drawing/2014/main" id="{33216971-FE4C-4451-9B6C-B66403092413}"/>
              </a:ext>
            </a:extLst>
          </p:cNvPr>
          <p:cNvGraphicFramePr/>
          <p:nvPr>
            <p:extLst>
              <p:ext uri="{D42A27DB-BD31-4B8C-83A1-F6EECF244321}">
                <p14:modId xmlns:p14="http://schemas.microsoft.com/office/powerpoint/2010/main" val="1222477310"/>
              </p:ext>
            </p:extLst>
          </p:nvPr>
        </p:nvGraphicFramePr>
        <p:xfrm>
          <a:off x="4922265" y="2682240"/>
          <a:ext cx="4030663" cy="3329449"/>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upa 11">
            <a:extLst>
              <a:ext uri="{FF2B5EF4-FFF2-40B4-BE49-F238E27FC236}">
                <a16:creationId xmlns:a16="http://schemas.microsoft.com/office/drawing/2014/main" id="{6CC20704-2C50-4F0F-A544-9AEAA8156C87}"/>
              </a:ext>
            </a:extLst>
          </p:cNvPr>
          <p:cNvGrpSpPr/>
          <p:nvPr/>
        </p:nvGrpSpPr>
        <p:grpSpPr>
          <a:xfrm>
            <a:off x="497222" y="3031097"/>
            <a:ext cx="501690" cy="341665"/>
            <a:chOff x="228502" y="3826095"/>
            <a:chExt cx="501690" cy="341665"/>
          </a:xfrm>
          <a:solidFill>
            <a:srgbClr val="B2B2B2"/>
          </a:solidFill>
        </p:grpSpPr>
        <p:pic>
          <p:nvPicPr>
            <p:cNvPr id="13" name="Grafika 12" descr="Kobieta">
              <a:extLst>
                <a:ext uri="{FF2B5EF4-FFF2-40B4-BE49-F238E27FC236}">
                  <a16:creationId xmlns:a16="http://schemas.microsoft.com/office/drawing/2014/main" id="{E6F97A12-CE56-468D-B285-3E62C2881F4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267" y="3829835"/>
              <a:ext cx="337925" cy="337925"/>
            </a:xfrm>
            <a:prstGeom prst="rect">
              <a:avLst/>
            </a:prstGeom>
          </p:spPr>
        </p:pic>
        <p:pic>
          <p:nvPicPr>
            <p:cNvPr id="14" name="Grafika 13" descr="Mężczyzna">
              <a:extLst>
                <a:ext uri="{FF2B5EF4-FFF2-40B4-BE49-F238E27FC236}">
                  <a16:creationId xmlns:a16="http://schemas.microsoft.com/office/drawing/2014/main" id="{1FF06880-90C1-4801-8AD4-E0AA27F3662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8502" y="3826095"/>
              <a:ext cx="337925" cy="337925"/>
            </a:xfrm>
            <a:prstGeom prst="rect">
              <a:avLst/>
            </a:prstGeom>
          </p:spPr>
        </p:pic>
      </p:grpSp>
      <p:pic>
        <p:nvPicPr>
          <p:cNvPr id="15" name="Grafika 14" descr="Dom">
            <a:extLst>
              <a:ext uri="{FF2B5EF4-FFF2-40B4-BE49-F238E27FC236}">
                <a16:creationId xmlns:a16="http://schemas.microsoft.com/office/drawing/2014/main" id="{F3DB5F93-F350-46BD-82E5-4123791C116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5744" y="3428029"/>
            <a:ext cx="337925" cy="337925"/>
          </a:xfrm>
          <a:prstGeom prst="rect">
            <a:avLst/>
          </a:prstGeom>
        </p:spPr>
      </p:pic>
      <p:pic>
        <p:nvPicPr>
          <p:cNvPr id="16" name="Grafika 15" descr="Tort">
            <a:extLst>
              <a:ext uri="{FF2B5EF4-FFF2-40B4-BE49-F238E27FC236}">
                <a16:creationId xmlns:a16="http://schemas.microsoft.com/office/drawing/2014/main" id="{A5F37F2E-726E-4109-8DD8-B6E5E9F42A98}"/>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105" y="4040781"/>
            <a:ext cx="337925" cy="337925"/>
          </a:xfrm>
          <a:prstGeom prst="rect">
            <a:avLst/>
          </a:prstGeom>
        </p:spPr>
      </p:pic>
      <p:graphicFrame>
        <p:nvGraphicFramePr>
          <p:cNvPr id="18" name="Tabela 17">
            <a:extLst>
              <a:ext uri="{FF2B5EF4-FFF2-40B4-BE49-F238E27FC236}">
                <a16:creationId xmlns:a16="http://schemas.microsoft.com/office/drawing/2014/main" id="{433A9822-BBA4-471C-912E-60DA2271A3E9}"/>
              </a:ext>
            </a:extLst>
          </p:cNvPr>
          <p:cNvGraphicFramePr>
            <a:graphicFrameLocks noGrp="1"/>
          </p:cNvGraphicFramePr>
          <p:nvPr>
            <p:extLst>
              <p:ext uri="{D42A27DB-BD31-4B8C-83A1-F6EECF244321}">
                <p14:modId xmlns:p14="http://schemas.microsoft.com/office/powerpoint/2010/main" val="3651350220"/>
              </p:ext>
            </p:extLst>
          </p:nvPr>
        </p:nvGraphicFramePr>
        <p:xfrm>
          <a:off x="5186419" y="2914714"/>
          <a:ext cx="775924" cy="3131316"/>
        </p:xfrm>
        <a:graphic>
          <a:graphicData uri="http://schemas.openxmlformats.org/drawingml/2006/table">
            <a:tbl>
              <a:tblPr firstRow="1" bandRow="1">
                <a:tableStyleId>{2D5ABB26-0587-4C30-8999-92F81FD0307C}</a:tableStyleId>
              </a:tblPr>
              <a:tblGrid>
                <a:gridCol w="775924">
                  <a:extLst>
                    <a:ext uri="{9D8B030D-6E8A-4147-A177-3AD203B41FA5}">
                      <a16:colId xmlns:a16="http://schemas.microsoft.com/office/drawing/2014/main" val="3520356639"/>
                    </a:ext>
                  </a:extLst>
                </a:gridCol>
              </a:tblGrid>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10676636"/>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090955000"/>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30812274"/>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340047204"/>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173144140"/>
                  </a:ext>
                </a:extLst>
              </a:tr>
              <a:tr h="34792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444527311"/>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2628221427"/>
                  </a:ext>
                </a:extLst>
              </a:tr>
              <a:tr h="34792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4000565745"/>
                  </a:ext>
                </a:extLst>
              </a:tr>
              <a:tr h="347924">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2893292601"/>
                  </a:ext>
                </a:extLst>
              </a:tr>
            </a:tbl>
          </a:graphicData>
        </a:graphic>
      </p:graphicFrame>
      <p:pic>
        <p:nvPicPr>
          <p:cNvPr id="19" name="Grafika 18" descr="Monety">
            <a:extLst>
              <a:ext uri="{FF2B5EF4-FFF2-40B4-BE49-F238E27FC236}">
                <a16:creationId xmlns:a16="http://schemas.microsoft.com/office/drawing/2014/main" id="{02168328-64F2-48AA-8FCF-84C829A2FFC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94914" y="5018092"/>
            <a:ext cx="296313" cy="296313"/>
          </a:xfrm>
          <a:prstGeom prst="rect">
            <a:avLst/>
          </a:prstGeom>
        </p:spPr>
      </p:pic>
      <p:pic>
        <p:nvPicPr>
          <p:cNvPr id="20" name="Grafika 19" descr="Biret">
            <a:extLst>
              <a:ext uri="{FF2B5EF4-FFF2-40B4-BE49-F238E27FC236}">
                <a16:creationId xmlns:a16="http://schemas.microsoft.com/office/drawing/2014/main" id="{35E1F51F-BE67-4BA5-88A8-0A10C82674B5}"/>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38613" y="5199486"/>
            <a:ext cx="396910" cy="396910"/>
          </a:xfrm>
          <a:prstGeom prst="rect">
            <a:avLst/>
          </a:prstGeom>
        </p:spPr>
      </p:pic>
      <p:cxnSp>
        <p:nvCxnSpPr>
          <p:cNvPr id="37" name="Łącznik prosty ze strzałką 36">
            <a:extLst>
              <a:ext uri="{FF2B5EF4-FFF2-40B4-BE49-F238E27FC236}">
                <a16:creationId xmlns:a16="http://schemas.microsoft.com/office/drawing/2014/main" id="{80978241-0799-4CFA-B8CC-F3C8973223C6}"/>
              </a:ext>
            </a:extLst>
          </p:cNvPr>
          <p:cNvCxnSpPr>
            <a:cxnSpLocks/>
          </p:cNvCxnSpPr>
          <p:nvPr/>
        </p:nvCxnSpPr>
        <p:spPr>
          <a:xfrm>
            <a:off x="4922265" y="1212282"/>
            <a:ext cx="3002535" cy="0"/>
          </a:xfrm>
          <a:prstGeom prst="straightConnector1">
            <a:avLst/>
          </a:prstGeom>
          <a:ln w="28575">
            <a:solidFill>
              <a:srgbClr val="4D3535"/>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8" name="Group 280">
            <a:extLst>
              <a:ext uri="{FF2B5EF4-FFF2-40B4-BE49-F238E27FC236}">
                <a16:creationId xmlns:a16="http://schemas.microsoft.com/office/drawing/2014/main" id="{5901BC53-8FA5-41F2-BCCD-CD7582388F24}"/>
              </a:ext>
            </a:extLst>
          </p:cNvPr>
          <p:cNvGrpSpPr>
            <a:grpSpLocks noChangeAspect="1"/>
          </p:cNvGrpSpPr>
          <p:nvPr/>
        </p:nvGrpSpPr>
        <p:grpSpPr bwMode="auto">
          <a:xfrm>
            <a:off x="5158762" y="699286"/>
            <a:ext cx="455812" cy="455144"/>
            <a:chOff x="4402" y="2166"/>
            <a:chExt cx="682" cy="681"/>
          </a:xfrm>
        </p:grpSpPr>
        <p:sp>
          <p:nvSpPr>
            <p:cNvPr id="40" name="Freeform 282">
              <a:extLst>
                <a:ext uri="{FF2B5EF4-FFF2-40B4-BE49-F238E27FC236}">
                  <a16:creationId xmlns:a16="http://schemas.microsoft.com/office/drawing/2014/main" id="{F532A4E3-1DA2-41D0-B4B0-B562671DC3C5}"/>
                </a:ext>
              </a:extLst>
            </p:cNvPr>
            <p:cNvSpPr>
              <a:spLocks/>
            </p:cNvSpPr>
            <p:nvPr/>
          </p:nvSpPr>
          <p:spPr bwMode="auto">
            <a:xfrm>
              <a:off x="4402" y="2166"/>
              <a:ext cx="682" cy="681"/>
            </a:xfrm>
            <a:custGeom>
              <a:avLst/>
              <a:gdLst>
                <a:gd name="T0" fmla="*/ 1813 w 3411"/>
                <a:gd name="T1" fmla="*/ 4 h 3401"/>
                <a:gd name="T2" fmla="*/ 2024 w 3411"/>
                <a:gd name="T3" fmla="*/ 30 h 3401"/>
                <a:gd name="T4" fmla="*/ 2225 w 3411"/>
                <a:gd name="T5" fmla="*/ 81 h 3401"/>
                <a:gd name="T6" fmla="*/ 2416 w 3411"/>
                <a:gd name="T7" fmla="*/ 154 h 3401"/>
                <a:gd name="T8" fmla="*/ 2595 w 3411"/>
                <a:gd name="T9" fmla="*/ 249 h 3401"/>
                <a:gd name="T10" fmla="*/ 2761 w 3411"/>
                <a:gd name="T11" fmla="*/ 365 h 3401"/>
                <a:gd name="T12" fmla="*/ 2911 w 3411"/>
                <a:gd name="T13" fmla="*/ 498 h 3401"/>
                <a:gd name="T14" fmla="*/ 3046 w 3411"/>
                <a:gd name="T15" fmla="*/ 648 h 3401"/>
                <a:gd name="T16" fmla="*/ 3161 w 3411"/>
                <a:gd name="T17" fmla="*/ 813 h 3401"/>
                <a:gd name="T18" fmla="*/ 3256 w 3411"/>
                <a:gd name="T19" fmla="*/ 993 h 3401"/>
                <a:gd name="T20" fmla="*/ 3331 w 3411"/>
                <a:gd name="T21" fmla="*/ 1183 h 3401"/>
                <a:gd name="T22" fmla="*/ 3382 w 3411"/>
                <a:gd name="T23" fmla="*/ 1384 h 3401"/>
                <a:gd name="T24" fmla="*/ 3408 w 3411"/>
                <a:gd name="T25" fmla="*/ 1593 h 3401"/>
                <a:gd name="T26" fmla="*/ 3408 w 3411"/>
                <a:gd name="T27" fmla="*/ 1808 h 3401"/>
                <a:gd name="T28" fmla="*/ 3382 w 3411"/>
                <a:gd name="T29" fmla="*/ 2018 h 3401"/>
                <a:gd name="T30" fmla="*/ 3331 w 3411"/>
                <a:gd name="T31" fmla="*/ 2219 h 3401"/>
                <a:gd name="T32" fmla="*/ 3256 w 3411"/>
                <a:gd name="T33" fmla="*/ 2409 h 3401"/>
                <a:gd name="T34" fmla="*/ 3161 w 3411"/>
                <a:gd name="T35" fmla="*/ 2588 h 3401"/>
                <a:gd name="T36" fmla="*/ 3046 w 3411"/>
                <a:gd name="T37" fmla="*/ 2754 h 3401"/>
                <a:gd name="T38" fmla="*/ 2911 w 3411"/>
                <a:gd name="T39" fmla="*/ 2904 h 3401"/>
                <a:gd name="T40" fmla="*/ 2761 w 3411"/>
                <a:gd name="T41" fmla="*/ 3036 h 3401"/>
                <a:gd name="T42" fmla="*/ 2595 w 3411"/>
                <a:gd name="T43" fmla="*/ 3152 h 3401"/>
                <a:gd name="T44" fmla="*/ 2416 w 3411"/>
                <a:gd name="T45" fmla="*/ 3247 h 3401"/>
                <a:gd name="T46" fmla="*/ 2225 w 3411"/>
                <a:gd name="T47" fmla="*/ 3321 h 3401"/>
                <a:gd name="T48" fmla="*/ 2024 w 3411"/>
                <a:gd name="T49" fmla="*/ 3372 h 3401"/>
                <a:gd name="T50" fmla="*/ 1813 w 3411"/>
                <a:gd name="T51" fmla="*/ 3398 h 3401"/>
                <a:gd name="T52" fmla="*/ 1598 w 3411"/>
                <a:gd name="T53" fmla="*/ 3398 h 3401"/>
                <a:gd name="T54" fmla="*/ 1387 w 3411"/>
                <a:gd name="T55" fmla="*/ 3372 h 3401"/>
                <a:gd name="T56" fmla="*/ 1186 w 3411"/>
                <a:gd name="T57" fmla="*/ 3321 h 3401"/>
                <a:gd name="T58" fmla="*/ 995 w 3411"/>
                <a:gd name="T59" fmla="*/ 3247 h 3401"/>
                <a:gd name="T60" fmla="*/ 815 w 3411"/>
                <a:gd name="T61" fmla="*/ 3152 h 3401"/>
                <a:gd name="T62" fmla="*/ 650 w 3411"/>
                <a:gd name="T63" fmla="*/ 3036 h 3401"/>
                <a:gd name="T64" fmla="*/ 499 w 3411"/>
                <a:gd name="T65" fmla="*/ 2904 h 3401"/>
                <a:gd name="T66" fmla="*/ 365 w 3411"/>
                <a:gd name="T67" fmla="*/ 2754 h 3401"/>
                <a:gd name="T68" fmla="*/ 250 w 3411"/>
                <a:gd name="T69" fmla="*/ 2588 h 3401"/>
                <a:gd name="T70" fmla="*/ 154 w 3411"/>
                <a:gd name="T71" fmla="*/ 2409 h 3401"/>
                <a:gd name="T72" fmla="*/ 80 w 3411"/>
                <a:gd name="T73" fmla="*/ 2219 h 3401"/>
                <a:gd name="T74" fmla="*/ 29 w 3411"/>
                <a:gd name="T75" fmla="*/ 2018 h 3401"/>
                <a:gd name="T76" fmla="*/ 3 w 3411"/>
                <a:gd name="T77" fmla="*/ 1808 h 3401"/>
                <a:gd name="T78" fmla="*/ 3 w 3411"/>
                <a:gd name="T79" fmla="*/ 1593 h 3401"/>
                <a:gd name="T80" fmla="*/ 29 w 3411"/>
                <a:gd name="T81" fmla="*/ 1384 h 3401"/>
                <a:gd name="T82" fmla="*/ 80 w 3411"/>
                <a:gd name="T83" fmla="*/ 1183 h 3401"/>
                <a:gd name="T84" fmla="*/ 154 w 3411"/>
                <a:gd name="T85" fmla="*/ 993 h 3401"/>
                <a:gd name="T86" fmla="*/ 250 w 3411"/>
                <a:gd name="T87" fmla="*/ 813 h 3401"/>
                <a:gd name="T88" fmla="*/ 365 w 3411"/>
                <a:gd name="T89" fmla="*/ 648 h 3401"/>
                <a:gd name="T90" fmla="*/ 499 w 3411"/>
                <a:gd name="T91" fmla="*/ 498 h 3401"/>
                <a:gd name="T92" fmla="*/ 650 w 3411"/>
                <a:gd name="T93" fmla="*/ 365 h 3401"/>
                <a:gd name="T94" fmla="*/ 815 w 3411"/>
                <a:gd name="T95" fmla="*/ 249 h 3401"/>
                <a:gd name="T96" fmla="*/ 995 w 3411"/>
                <a:gd name="T97" fmla="*/ 154 h 3401"/>
                <a:gd name="T98" fmla="*/ 1186 w 3411"/>
                <a:gd name="T99" fmla="*/ 81 h 3401"/>
                <a:gd name="T100" fmla="*/ 1387 w 3411"/>
                <a:gd name="T101" fmla="*/ 30 h 3401"/>
                <a:gd name="T102" fmla="*/ 1598 w 3411"/>
                <a:gd name="T103" fmla="*/ 4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1" h="3401">
                  <a:moveTo>
                    <a:pt x="1706" y="0"/>
                  </a:moveTo>
                  <a:lnTo>
                    <a:pt x="1813" y="4"/>
                  </a:lnTo>
                  <a:lnTo>
                    <a:pt x="1919" y="13"/>
                  </a:lnTo>
                  <a:lnTo>
                    <a:pt x="2024" y="30"/>
                  </a:lnTo>
                  <a:lnTo>
                    <a:pt x="2125" y="52"/>
                  </a:lnTo>
                  <a:lnTo>
                    <a:pt x="2225" y="81"/>
                  </a:lnTo>
                  <a:lnTo>
                    <a:pt x="2322" y="114"/>
                  </a:lnTo>
                  <a:lnTo>
                    <a:pt x="2416" y="154"/>
                  </a:lnTo>
                  <a:lnTo>
                    <a:pt x="2507" y="200"/>
                  </a:lnTo>
                  <a:lnTo>
                    <a:pt x="2595" y="249"/>
                  </a:lnTo>
                  <a:lnTo>
                    <a:pt x="2680" y="305"/>
                  </a:lnTo>
                  <a:lnTo>
                    <a:pt x="2761" y="365"/>
                  </a:lnTo>
                  <a:lnTo>
                    <a:pt x="2838" y="430"/>
                  </a:lnTo>
                  <a:lnTo>
                    <a:pt x="2911" y="498"/>
                  </a:lnTo>
                  <a:lnTo>
                    <a:pt x="2981" y="571"/>
                  </a:lnTo>
                  <a:lnTo>
                    <a:pt x="3046" y="648"/>
                  </a:lnTo>
                  <a:lnTo>
                    <a:pt x="3106" y="729"/>
                  </a:lnTo>
                  <a:lnTo>
                    <a:pt x="3161" y="813"/>
                  </a:lnTo>
                  <a:lnTo>
                    <a:pt x="3212" y="901"/>
                  </a:lnTo>
                  <a:lnTo>
                    <a:pt x="3256" y="993"/>
                  </a:lnTo>
                  <a:lnTo>
                    <a:pt x="3296" y="1087"/>
                  </a:lnTo>
                  <a:lnTo>
                    <a:pt x="3331" y="1183"/>
                  </a:lnTo>
                  <a:lnTo>
                    <a:pt x="3359" y="1282"/>
                  </a:lnTo>
                  <a:lnTo>
                    <a:pt x="3382" y="1384"/>
                  </a:lnTo>
                  <a:lnTo>
                    <a:pt x="3398" y="1487"/>
                  </a:lnTo>
                  <a:lnTo>
                    <a:pt x="3408" y="1593"/>
                  </a:lnTo>
                  <a:lnTo>
                    <a:pt x="3411" y="1700"/>
                  </a:lnTo>
                  <a:lnTo>
                    <a:pt x="3408" y="1808"/>
                  </a:lnTo>
                  <a:lnTo>
                    <a:pt x="3398" y="1914"/>
                  </a:lnTo>
                  <a:lnTo>
                    <a:pt x="3382" y="2018"/>
                  </a:lnTo>
                  <a:lnTo>
                    <a:pt x="3359" y="2120"/>
                  </a:lnTo>
                  <a:lnTo>
                    <a:pt x="3331" y="2219"/>
                  </a:lnTo>
                  <a:lnTo>
                    <a:pt x="3296" y="2315"/>
                  </a:lnTo>
                  <a:lnTo>
                    <a:pt x="3256" y="2409"/>
                  </a:lnTo>
                  <a:lnTo>
                    <a:pt x="3212" y="2501"/>
                  </a:lnTo>
                  <a:lnTo>
                    <a:pt x="3161" y="2588"/>
                  </a:lnTo>
                  <a:lnTo>
                    <a:pt x="3106" y="2673"/>
                  </a:lnTo>
                  <a:lnTo>
                    <a:pt x="3046" y="2754"/>
                  </a:lnTo>
                  <a:lnTo>
                    <a:pt x="2981" y="2831"/>
                  </a:lnTo>
                  <a:lnTo>
                    <a:pt x="2911" y="2904"/>
                  </a:lnTo>
                  <a:lnTo>
                    <a:pt x="2838" y="2972"/>
                  </a:lnTo>
                  <a:lnTo>
                    <a:pt x="2761" y="3036"/>
                  </a:lnTo>
                  <a:lnTo>
                    <a:pt x="2680" y="3097"/>
                  </a:lnTo>
                  <a:lnTo>
                    <a:pt x="2595" y="3152"/>
                  </a:lnTo>
                  <a:lnTo>
                    <a:pt x="2507" y="3202"/>
                  </a:lnTo>
                  <a:lnTo>
                    <a:pt x="2416" y="3247"/>
                  </a:lnTo>
                  <a:lnTo>
                    <a:pt x="2322" y="3287"/>
                  </a:lnTo>
                  <a:lnTo>
                    <a:pt x="2225" y="3321"/>
                  </a:lnTo>
                  <a:lnTo>
                    <a:pt x="2125" y="3350"/>
                  </a:lnTo>
                  <a:lnTo>
                    <a:pt x="2024" y="3372"/>
                  </a:lnTo>
                  <a:lnTo>
                    <a:pt x="1919" y="3389"/>
                  </a:lnTo>
                  <a:lnTo>
                    <a:pt x="1813" y="3398"/>
                  </a:lnTo>
                  <a:lnTo>
                    <a:pt x="1706" y="3401"/>
                  </a:lnTo>
                  <a:lnTo>
                    <a:pt x="1598" y="3398"/>
                  </a:lnTo>
                  <a:lnTo>
                    <a:pt x="1492" y="3389"/>
                  </a:lnTo>
                  <a:lnTo>
                    <a:pt x="1387" y="3372"/>
                  </a:lnTo>
                  <a:lnTo>
                    <a:pt x="1286" y="3350"/>
                  </a:lnTo>
                  <a:lnTo>
                    <a:pt x="1186" y="3321"/>
                  </a:lnTo>
                  <a:lnTo>
                    <a:pt x="1089" y="3287"/>
                  </a:lnTo>
                  <a:lnTo>
                    <a:pt x="995" y="3247"/>
                  </a:lnTo>
                  <a:lnTo>
                    <a:pt x="904" y="3202"/>
                  </a:lnTo>
                  <a:lnTo>
                    <a:pt x="815" y="3152"/>
                  </a:lnTo>
                  <a:lnTo>
                    <a:pt x="730" y="3097"/>
                  </a:lnTo>
                  <a:lnTo>
                    <a:pt x="650" y="3036"/>
                  </a:lnTo>
                  <a:lnTo>
                    <a:pt x="573" y="2972"/>
                  </a:lnTo>
                  <a:lnTo>
                    <a:pt x="499" y="2904"/>
                  </a:lnTo>
                  <a:lnTo>
                    <a:pt x="430" y="2831"/>
                  </a:lnTo>
                  <a:lnTo>
                    <a:pt x="365" y="2754"/>
                  </a:lnTo>
                  <a:lnTo>
                    <a:pt x="305" y="2673"/>
                  </a:lnTo>
                  <a:lnTo>
                    <a:pt x="250" y="2588"/>
                  </a:lnTo>
                  <a:lnTo>
                    <a:pt x="199" y="2501"/>
                  </a:lnTo>
                  <a:lnTo>
                    <a:pt x="154" y="2409"/>
                  </a:lnTo>
                  <a:lnTo>
                    <a:pt x="115" y="2315"/>
                  </a:lnTo>
                  <a:lnTo>
                    <a:pt x="80" y="2219"/>
                  </a:lnTo>
                  <a:lnTo>
                    <a:pt x="51" y="2120"/>
                  </a:lnTo>
                  <a:lnTo>
                    <a:pt x="29" y="2018"/>
                  </a:lnTo>
                  <a:lnTo>
                    <a:pt x="13" y="1914"/>
                  </a:lnTo>
                  <a:lnTo>
                    <a:pt x="3" y="1808"/>
                  </a:lnTo>
                  <a:lnTo>
                    <a:pt x="0" y="1700"/>
                  </a:lnTo>
                  <a:lnTo>
                    <a:pt x="3" y="1593"/>
                  </a:lnTo>
                  <a:lnTo>
                    <a:pt x="13" y="1487"/>
                  </a:lnTo>
                  <a:lnTo>
                    <a:pt x="29" y="1384"/>
                  </a:lnTo>
                  <a:lnTo>
                    <a:pt x="51" y="1282"/>
                  </a:lnTo>
                  <a:lnTo>
                    <a:pt x="80" y="1183"/>
                  </a:lnTo>
                  <a:lnTo>
                    <a:pt x="115" y="1087"/>
                  </a:lnTo>
                  <a:lnTo>
                    <a:pt x="154" y="993"/>
                  </a:lnTo>
                  <a:lnTo>
                    <a:pt x="199" y="901"/>
                  </a:lnTo>
                  <a:lnTo>
                    <a:pt x="250" y="813"/>
                  </a:lnTo>
                  <a:lnTo>
                    <a:pt x="305" y="729"/>
                  </a:lnTo>
                  <a:lnTo>
                    <a:pt x="365" y="648"/>
                  </a:lnTo>
                  <a:lnTo>
                    <a:pt x="430" y="571"/>
                  </a:lnTo>
                  <a:lnTo>
                    <a:pt x="499" y="498"/>
                  </a:lnTo>
                  <a:lnTo>
                    <a:pt x="573" y="430"/>
                  </a:lnTo>
                  <a:lnTo>
                    <a:pt x="650" y="365"/>
                  </a:lnTo>
                  <a:lnTo>
                    <a:pt x="730" y="305"/>
                  </a:lnTo>
                  <a:lnTo>
                    <a:pt x="815" y="249"/>
                  </a:lnTo>
                  <a:lnTo>
                    <a:pt x="904" y="200"/>
                  </a:lnTo>
                  <a:lnTo>
                    <a:pt x="995" y="154"/>
                  </a:lnTo>
                  <a:lnTo>
                    <a:pt x="1089" y="114"/>
                  </a:lnTo>
                  <a:lnTo>
                    <a:pt x="1186" y="81"/>
                  </a:lnTo>
                  <a:lnTo>
                    <a:pt x="1286" y="52"/>
                  </a:lnTo>
                  <a:lnTo>
                    <a:pt x="1387" y="30"/>
                  </a:lnTo>
                  <a:lnTo>
                    <a:pt x="1492" y="13"/>
                  </a:lnTo>
                  <a:lnTo>
                    <a:pt x="1598" y="4"/>
                  </a:lnTo>
                  <a:lnTo>
                    <a:pt x="17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83">
              <a:extLst>
                <a:ext uri="{FF2B5EF4-FFF2-40B4-BE49-F238E27FC236}">
                  <a16:creationId xmlns:a16="http://schemas.microsoft.com/office/drawing/2014/main" id="{5C1AAC33-EB0C-4956-A201-37BFFFBAB6EC}"/>
                </a:ext>
              </a:extLst>
            </p:cNvPr>
            <p:cNvSpPr>
              <a:spLocks/>
            </p:cNvSpPr>
            <p:nvPr/>
          </p:nvSpPr>
          <p:spPr bwMode="auto">
            <a:xfrm>
              <a:off x="4600" y="2428"/>
              <a:ext cx="92" cy="172"/>
            </a:xfrm>
            <a:custGeom>
              <a:avLst/>
              <a:gdLst>
                <a:gd name="T0" fmla="*/ 55 w 464"/>
                <a:gd name="T1" fmla="*/ 0 h 700"/>
                <a:gd name="T2" fmla="*/ 409 w 464"/>
                <a:gd name="T3" fmla="*/ 0 h 700"/>
                <a:gd name="T4" fmla="*/ 427 w 464"/>
                <a:gd name="T5" fmla="*/ 2 h 700"/>
                <a:gd name="T6" fmla="*/ 442 w 464"/>
                <a:gd name="T7" fmla="*/ 10 h 700"/>
                <a:gd name="T8" fmla="*/ 454 w 464"/>
                <a:gd name="T9" fmla="*/ 22 h 700"/>
                <a:gd name="T10" fmla="*/ 461 w 464"/>
                <a:gd name="T11" fmla="*/ 37 h 700"/>
                <a:gd name="T12" fmla="*/ 464 w 464"/>
                <a:gd name="T13" fmla="*/ 54 h 700"/>
                <a:gd name="T14" fmla="*/ 464 w 464"/>
                <a:gd name="T15" fmla="*/ 645 h 700"/>
                <a:gd name="T16" fmla="*/ 461 w 464"/>
                <a:gd name="T17" fmla="*/ 663 h 700"/>
                <a:gd name="T18" fmla="*/ 454 w 464"/>
                <a:gd name="T19" fmla="*/ 678 h 700"/>
                <a:gd name="T20" fmla="*/ 442 w 464"/>
                <a:gd name="T21" fmla="*/ 690 h 700"/>
                <a:gd name="T22" fmla="*/ 427 w 464"/>
                <a:gd name="T23" fmla="*/ 698 h 700"/>
                <a:gd name="T24" fmla="*/ 409 w 464"/>
                <a:gd name="T25" fmla="*/ 700 h 700"/>
                <a:gd name="T26" fmla="*/ 55 w 464"/>
                <a:gd name="T27" fmla="*/ 700 h 700"/>
                <a:gd name="T28" fmla="*/ 38 w 464"/>
                <a:gd name="T29" fmla="*/ 698 h 700"/>
                <a:gd name="T30" fmla="*/ 22 w 464"/>
                <a:gd name="T31" fmla="*/ 690 h 700"/>
                <a:gd name="T32" fmla="*/ 11 w 464"/>
                <a:gd name="T33" fmla="*/ 678 h 700"/>
                <a:gd name="T34" fmla="*/ 3 w 464"/>
                <a:gd name="T35" fmla="*/ 663 h 700"/>
                <a:gd name="T36" fmla="*/ 0 w 464"/>
                <a:gd name="T37" fmla="*/ 645 h 700"/>
                <a:gd name="T38" fmla="*/ 0 w 464"/>
                <a:gd name="T39" fmla="*/ 54 h 700"/>
                <a:gd name="T40" fmla="*/ 3 w 464"/>
                <a:gd name="T41" fmla="*/ 37 h 700"/>
                <a:gd name="T42" fmla="*/ 11 w 464"/>
                <a:gd name="T43" fmla="*/ 22 h 700"/>
                <a:gd name="T44" fmla="*/ 22 w 464"/>
                <a:gd name="T45" fmla="*/ 10 h 700"/>
                <a:gd name="T46" fmla="*/ 38 w 464"/>
                <a:gd name="T47" fmla="*/ 2 h 700"/>
                <a:gd name="T48" fmla="*/ 55 w 464"/>
                <a:gd name="T4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700">
                  <a:moveTo>
                    <a:pt x="55" y="0"/>
                  </a:moveTo>
                  <a:lnTo>
                    <a:pt x="409" y="0"/>
                  </a:lnTo>
                  <a:lnTo>
                    <a:pt x="427" y="2"/>
                  </a:lnTo>
                  <a:lnTo>
                    <a:pt x="442" y="10"/>
                  </a:lnTo>
                  <a:lnTo>
                    <a:pt x="454" y="22"/>
                  </a:lnTo>
                  <a:lnTo>
                    <a:pt x="461" y="37"/>
                  </a:lnTo>
                  <a:lnTo>
                    <a:pt x="464" y="54"/>
                  </a:lnTo>
                  <a:lnTo>
                    <a:pt x="464" y="645"/>
                  </a:lnTo>
                  <a:lnTo>
                    <a:pt x="461" y="663"/>
                  </a:lnTo>
                  <a:lnTo>
                    <a:pt x="454" y="678"/>
                  </a:lnTo>
                  <a:lnTo>
                    <a:pt x="442" y="690"/>
                  </a:lnTo>
                  <a:lnTo>
                    <a:pt x="427" y="698"/>
                  </a:lnTo>
                  <a:lnTo>
                    <a:pt x="409" y="700"/>
                  </a:lnTo>
                  <a:lnTo>
                    <a:pt x="55" y="700"/>
                  </a:lnTo>
                  <a:lnTo>
                    <a:pt x="38" y="698"/>
                  </a:lnTo>
                  <a:lnTo>
                    <a:pt x="22" y="690"/>
                  </a:lnTo>
                  <a:lnTo>
                    <a:pt x="11" y="678"/>
                  </a:lnTo>
                  <a:lnTo>
                    <a:pt x="3" y="663"/>
                  </a:lnTo>
                  <a:lnTo>
                    <a:pt x="0" y="645"/>
                  </a:lnTo>
                  <a:lnTo>
                    <a:pt x="0" y="54"/>
                  </a:lnTo>
                  <a:lnTo>
                    <a:pt x="3" y="37"/>
                  </a:lnTo>
                  <a:lnTo>
                    <a:pt x="11" y="22"/>
                  </a:lnTo>
                  <a:lnTo>
                    <a:pt x="22" y="10"/>
                  </a:lnTo>
                  <a:lnTo>
                    <a:pt x="38" y="2"/>
                  </a:lnTo>
                  <a:lnTo>
                    <a:pt x="55" y="0"/>
                  </a:lnTo>
                  <a:close/>
                </a:path>
              </a:pathLst>
            </a:custGeom>
            <a:solidFill>
              <a:srgbClr val="4D3535"/>
            </a:solidFill>
            <a:ln w="0">
              <a:solidFill>
                <a:srgbClr val="4D353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84">
              <a:extLst>
                <a:ext uri="{FF2B5EF4-FFF2-40B4-BE49-F238E27FC236}">
                  <a16:creationId xmlns:a16="http://schemas.microsoft.com/office/drawing/2014/main" id="{B9083362-1042-4364-9286-2F1A7A54FAE4}"/>
                </a:ext>
              </a:extLst>
            </p:cNvPr>
            <p:cNvSpPr>
              <a:spLocks/>
            </p:cNvSpPr>
            <p:nvPr/>
          </p:nvSpPr>
          <p:spPr bwMode="auto">
            <a:xfrm rot="10800000">
              <a:off x="4710" y="2431"/>
              <a:ext cx="318" cy="344"/>
            </a:xfrm>
            <a:custGeom>
              <a:avLst/>
              <a:gdLst>
                <a:gd name="T0" fmla="*/ 692 w 1003"/>
                <a:gd name="T1" fmla="*/ 2 h 1309"/>
                <a:gd name="T2" fmla="*/ 726 w 1003"/>
                <a:gd name="T3" fmla="*/ 7 h 1309"/>
                <a:gd name="T4" fmla="*/ 744 w 1003"/>
                <a:gd name="T5" fmla="*/ 13 h 1309"/>
                <a:gd name="T6" fmla="*/ 750 w 1003"/>
                <a:gd name="T7" fmla="*/ 15 h 1309"/>
                <a:gd name="T8" fmla="*/ 748 w 1003"/>
                <a:gd name="T9" fmla="*/ 28 h 1309"/>
                <a:gd name="T10" fmla="*/ 742 w 1003"/>
                <a:gd name="T11" fmla="*/ 60 h 1309"/>
                <a:gd name="T12" fmla="*/ 735 w 1003"/>
                <a:gd name="T13" fmla="*/ 105 h 1309"/>
                <a:gd name="T14" fmla="*/ 729 w 1003"/>
                <a:gd name="T15" fmla="*/ 156 h 1309"/>
                <a:gd name="T16" fmla="*/ 726 w 1003"/>
                <a:gd name="T17" fmla="*/ 208 h 1309"/>
                <a:gd name="T18" fmla="*/ 729 w 1003"/>
                <a:gd name="T19" fmla="*/ 251 h 1309"/>
                <a:gd name="T20" fmla="*/ 746 w 1003"/>
                <a:gd name="T21" fmla="*/ 303 h 1309"/>
                <a:gd name="T22" fmla="*/ 783 w 1003"/>
                <a:gd name="T23" fmla="*/ 373 h 1309"/>
                <a:gd name="T24" fmla="*/ 828 w 1003"/>
                <a:gd name="T25" fmla="*/ 439 h 1309"/>
                <a:gd name="T26" fmla="*/ 877 w 1003"/>
                <a:gd name="T27" fmla="*/ 502 h 1309"/>
                <a:gd name="T28" fmla="*/ 925 w 1003"/>
                <a:gd name="T29" fmla="*/ 560 h 1309"/>
                <a:gd name="T30" fmla="*/ 965 w 1003"/>
                <a:gd name="T31" fmla="*/ 613 h 1309"/>
                <a:gd name="T32" fmla="*/ 992 w 1003"/>
                <a:gd name="T33" fmla="*/ 659 h 1309"/>
                <a:gd name="T34" fmla="*/ 1003 w 1003"/>
                <a:gd name="T35" fmla="*/ 701 h 1309"/>
                <a:gd name="T36" fmla="*/ 1001 w 1003"/>
                <a:gd name="T37" fmla="*/ 1272 h 1309"/>
                <a:gd name="T38" fmla="*/ 981 w 1003"/>
                <a:gd name="T39" fmla="*/ 1299 h 1309"/>
                <a:gd name="T40" fmla="*/ 948 w 1003"/>
                <a:gd name="T41" fmla="*/ 1309 h 1309"/>
                <a:gd name="T42" fmla="*/ 220 w 1003"/>
                <a:gd name="T43" fmla="*/ 1309 h 1309"/>
                <a:gd name="T44" fmla="*/ 189 w 1003"/>
                <a:gd name="T45" fmla="*/ 1303 h 1309"/>
                <a:gd name="T46" fmla="*/ 144 w 1003"/>
                <a:gd name="T47" fmla="*/ 1277 h 1309"/>
                <a:gd name="T48" fmla="*/ 113 w 1003"/>
                <a:gd name="T49" fmla="*/ 1235 h 1309"/>
                <a:gd name="T50" fmla="*/ 102 w 1003"/>
                <a:gd name="T51" fmla="*/ 1183 h 1309"/>
                <a:gd name="T52" fmla="*/ 108 w 1003"/>
                <a:gd name="T53" fmla="*/ 1140 h 1309"/>
                <a:gd name="T54" fmla="*/ 93 w 1003"/>
                <a:gd name="T55" fmla="*/ 1114 h 1309"/>
                <a:gd name="T56" fmla="*/ 53 w 1003"/>
                <a:gd name="T57" fmla="*/ 1087 h 1309"/>
                <a:gd name="T58" fmla="*/ 27 w 1003"/>
                <a:gd name="T59" fmla="*/ 1046 h 1309"/>
                <a:gd name="T60" fmla="*/ 17 w 1003"/>
                <a:gd name="T61" fmla="*/ 998 h 1309"/>
                <a:gd name="T62" fmla="*/ 26 w 1003"/>
                <a:gd name="T63" fmla="*/ 951 h 1309"/>
                <a:gd name="T64" fmla="*/ 51 w 1003"/>
                <a:gd name="T65" fmla="*/ 912 h 1309"/>
                <a:gd name="T66" fmla="*/ 19 w 1003"/>
                <a:gd name="T67" fmla="*/ 878 h 1309"/>
                <a:gd name="T68" fmla="*/ 2 w 1003"/>
                <a:gd name="T69" fmla="*/ 835 h 1309"/>
                <a:gd name="T70" fmla="*/ 2 w 1003"/>
                <a:gd name="T71" fmla="*/ 786 h 1309"/>
                <a:gd name="T72" fmla="*/ 19 w 1003"/>
                <a:gd name="T73" fmla="*/ 742 h 1309"/>
                <a:gd name="T74" fmla="*/ 51 w 1003"/>
                <a:gd name="T75" fmla="*/ 709 h 1309"/>
                <a:gd name="T76" fmla="*/ 19 w 1003"/>
                <a:gd name="T77" fmla="*/ 675 h 1309"/>
                <a:gd name="T78" fmla="*/ 2 w 1003"/>
                <a:gd name="T79" fmla="*/ 632 h 1309"/>
                <a:gd name="T80" fmla="*/ 2 w 1003"/>
                <a:gd name="T81" fmla="*/ 581 h 1309"/>
                <a:gd name="T82" fmla="*/ 22 w 1003"/>
                <a:gd name="T83" fmla="*/ 535 h 1309"/>
                <a:gd name="T84" fmla="*/ 58 w 1003"/>
                <a:gd name="T85" fmla="*/ 500 h 1309"/>
                <a:gd name="T86" fmla="*/ 106 w 1003"/>
                <a:gd name="T87" fmla="*/ 482 h 1309"/>
                <a:gd name="T88" fmla="*/ 122 w 1003"/>
                <a:gd name="T89" fmla="*/ 481 h 1309"/>
                <a:gd name="T90" fmla="*/ 496 w 1003"/>
                <a:gd name="T91" fmla="*/ 461 h 1309"/>
                <a:gd name="T92" fmla="*/ 485 w 1003"/>
                <a:gd name="T93" fmla="*/ 406 h 1309"/>
                <a:gd name="T94" fmla="*/ 477 w 1003"/>
                <a:gd name="T95" fmla="*/ 332 h 1309"/>
                <a:gd name="T96" fmla="*/ 479 w 1003"/>
                <a:gd name="T97" fmla="*/ 244 h 1309"/>
                <a:gd name="T98" fmla="*/ 495 w 1003"/>
                <a:gd name="T99" fmla="*/ 155 h 1309"/>
                <a:gd name="T100" fmla="*/ 526 w 1003"/>
                <a:gd name="T101" fmla="*/ 85 h 1309"/>
                <a:gd name="T102" fmla="*/ 566 w 1003"/>
                <a:gd name="T103" fmla="*/ 34 h 1309"/>
                <a:gd name="T104" fmla="*/ 615 w 1003"/>
                <a:gd name="T105" fmla="*/ 6 h 1309"/>
                <a:gd name="T106" fmla="*/ 669 w 1003"/>
                <a:gd name="T107" fmla="*/ 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309">
                  <a:moveTo>
                    <a:pt x="669" y="0"/>
                  </a:moveTo>
                  <a:lnTo>
                    <a:pt x="692" y="2"/>
                  </a:lnTo>
                  <a:lnTo>
                    <a:pt x="711" y="5"/>
                  </a:lnTo>
                  <a:lnTo>
                    <a:pt x="726" y="7"/>
                  </a:lnTo>
                  <a:lnTo>
                    <a:pt x="736" y="10"/>
                  </a:lnTo>
                  <a:lnTo>
                    <a:pt x="744" y="13"/>
                  </a:lnTo>
                  <a:lnTo>
                    <a:pt x="749" y="15"/>
                  </a:lnTo>
                  <a:lnTo>
                    <a:pt x="750" y="15"/>
                  </a:lnTo>
                  <a:lnTo>
                    <a:pt x="749" y="19"/>
                  </a:lnTo>
                  <a:lnTo>
                    <a:pt x="748" y="28"/>
                  </a:lnTo>
                  <a:lnTo>
                    <a:pt x="745" y="42"/>
                  </a:lnTo>
                  <a:lnTo>
                    <a:pt x="742" y="60"/>
                  </a:lnTo>
                  <a:lnTo>
                    <a:pt x="738" y="82"/>
                  </a:lnTo>
                  <a:lnTo>
                    <a:pt x="735" y="105"/>
                  </a:lnTo>
                  <a:lnTo>
                    <a:pt x="732" y="131"/>
                  </a:lnTo>
                  <a:lnTo>
                    <a:pt x="729" y="156"/>
                  </a:lnTo>
                  <a:lnTo>
                    <a:pt x="727" y="183"/>
                  </a:lnTo>
                  <a:lnTo>
                    <a:pt x="726" y="208"/>
                  </a:lnTo>
                  <a:lnTo>
                    <a:pt x="727" y="230"/>
                  </a:lnTo>
                  <a:lnTo>
                    <a:pt x="729" y="251"/>
                  </a:lnTo>
                  <a:lnTo>
                    <a:pt x="732" y="268"/>
                  </a:lnTo>
                  <a:lnTo>
                    <a:pt x="746" y="303"/>
                  </a:lnTo>
                  <a:lnTo>
                    <a:pt x="763" y="339"/>
                  </a:lnTo>
                  <a:lnTo>
                    <a:pt x="783" y="373"/>
                  </a:lnTo>
                  <a:lnTo>
                    <a:pt x="805" y="406"/>
                  </a:lnTo>
                  <a:lnTo>
                    <a:pt x="828" y="439"/>
                  </a:lnTo>
                  <a:lnTo>
                    <a:pt x="853" y="471"/>
                  </a:lnTo>
                  <a:lnTo>
                    <a:pt x="877" y="502"/>
                  </a:lnTo>
                  <a:lnTo>
                    <a:pt x="901" y="532"/>
                  </a:lnTo>
                  <a:lnTo>
                    <a:pt x="925" y="560"/>
                  </a:lnTo>
                  <a:lnTo>
                    <a:pt x="946" y="587"/>
                  </a:lnTo>
                  <a:lnTo>
                    <a:pt x="965" y="613"/>
                  </a:lnTo>
                  <a:lnTo>
                    <a:pt x="981" y="637"/>
                  </a:lnTo>
                  <a:lnTo>
                    <a:pt x="992" y="659"/>
                  </a:lnTo>
                  <a:lnTo>
                    <a:pt x="1001" y="681"/>
                  </a:lnTo>
                  <a:lnTo>
                    <a:pt x="1003" y="701"/>
                  </a:lnTo>
                  <a:lnTo>
                    <a:pt x="1003" y="1254"/>
                  </a:lnTo>
                  <a:lnTo>
                    <a:pt x="1001" y="1272"/>
                  </a:lnTo>
                  <a:lnTo>
                    <a:pt x="992" y="1287"/>
                  </a:lnTo>
                  <a:lnTo>
                    <a:pt x="981" y="1299"/>
                  </a:lnTo>
                  <a:lnTo>
                    <a:pt x="966" y="1307"/>
                  </a:lnTo>
                  <a:lnTo>
                    <a:pt x="948" y="1309"/>
                  </a:lnTo>
                  <a:lnTo>
                    <a:pt x="223" y="1309"/>
                  </a:lnTo>
                  <a:lnTo>
                    <a:pt x="220" y="1309"/>
                  </a:lnTo>
                  <a:lnTo>
                    <a:pt x="216" y="1309"/>
                  </a:lnTo>
                  <a:lnTo>
                    <a:pt x="189" y="1303"/>
                  </a:lnTo>
                  <a:lnTo>
                    <a:pt x="165" y="1292"/>
                  </a:lnTo>
                  <a:lnTo>
                    <a:pt x="144" y="1277"/>
                  </a:lnTo>
                  <a:lnTo>
                    <a:pt x="126" y="1257"/>
                  </a:lnTo>
                  <a:lnTo>
                    <a:pt x="113" y="1235"/>
                  </a:lnTo>
                  <a:lnTo>
                    <a:pt x="105" y="1210"/>
                  </a:lnTo>
                  <a:lnTo>
                    <a:pt x="102" y="1183"/>
                  </a:lnTo>
                  <a:lnTo>
                    <a:pt x="103" y="1161"/>
                  </a:lnTo>
                  <a:lnTo>
                    <a:pt x="108" y="1140"/>
                  </a:lnTo>
                  <a:lnTo>
                    <a:pt x="118" y="1121"/>
                  </a:lnTo>
                  <a:lnTo>
                    <a:pt x="93" y="1114"/>
                  </a:lnTo>
                  <a:lnTo>
                    <a:pt x="72" y="1102"/>
                  </a:lnTo>
                  <a:lnTo>
                    <a:pt x="53" y="1087"/>
                  </a:lnTo>
                  <a:lnTo>
                    <a:pt x="38" y="1069"/>
                  </a:lnTo>
                  <a:lnTo>
                    <a:pt x="27" y="1046"/>
                  </a:lnTo>
                  <a:lnTo>
                    <a:pt x="19" y="1023"/>
                  </a:lnTo>
                  <a:lnTo>
                    <a:pt x="17" y="998"/>
                  </a:lnTo>
                  <a:lnTo>
                    <a:pt x="19" y="974"/>
                  </a:lnTo>
                  <a:lnTo>
                    <a:pt x="26" y="951"/>
                  </a:lnTo>
                  <a:lnTo>
                    <a:pt x="37" y="929"/>
                  </a:lnTo>
                  <a:lnTo>
                    <a:pt x="51" y="912"/>
                  </a:lnTo>
                  <a:lnTo>
                    <a:pt x="34" y="896"/>
                  </a:lnTo>
                  <a:lnTo>
                    <a:pt x="19" y="878"/>
                  </a:lnTo>
                  <a:lnTo>
                    <a:pt x="9" y="857"/>
                  </a:lnTo>
                  <a:lnTo>
                    <a:pt x="2" y="835"/>
                  </a:lnTo>
                  <a:lnTo>
                    <a:pt x="0" y="810"/>
                  </a:lnTo>
                  <a:lnTo>
                    <a:pt x="2" y="786"/>
                  </a:lnTo>
                  <a:lnTo>
                    <a:pt x="9" y="763"/>
                  </a:lnTo>
                  <a:lnTo>
                    <a:pt x="19" y="742"/>
                  </a:lnTo>
                  <a:lnTo>
                    <a:pt x="34" y="724"/>
                  </a:lnTo>
                  <a:lnTo>
                    <a:pt x="51" y="709"/>
                  </a:lnTo>
                  <a:lnTo>
                    <a:pt x="34" y="693"/>
                  </a:lnTo>
                  <a:lnTo>
                    <a:pt x="19" y="675"/>
                  </a:lnTo>
                  <a:lnTo>
                    <a:pt x="9" y="654"/>
                  </a:lnTo>
                  <a:lnTo>
                    <a:pt x="2" y="632"/>
                  </a:lnTo>
                  <a:lnTo>
                    <a:pt x="0" y="608"/>
                  </a:lnTo>
                  <a:lnTo>
                    <a:pt x="2" y="581"/>
                  </a:lnTo>
                  <a:lnTo>
                    <a:pt x="11" y="557"/>
                  </a:lnTo>
                  <a:lnTo>
                    <a:pt x="22" y="535"/>
                  </a:lnTo>
                  <a:lnTo>
                    <a:pt x="39" y="516"/>
                  </a:lnTo>
                  <a:lnTo>
                    <a:pt x="58" y="500"/>
                  </a:lnTo>
                  <a:lnTo>
                    <a:pt x="82" y="490"/>
                  </a:lnTo>
                  <a:lnTo>
                    <a:pt x="106" y="482"/>
                  </a:lnTo>
                  <a:lnTo>
                    <a:pt x="113" y="481"/>
                  </a:lnTo>
                  <a:lnTo>
                    <a:pt x="122" y="481"/>
                  </a:lnTo>
                  <a:lnTo>
                    <a:pt x="501" y="481"/>
                  </a:lnTo>
                  <a:lnTo>
                    <a:pt x="496" y="461"/>
                  </a:lnTo>
                  <a:lnTo>
                    <a:pt x="490" y="436"/>
                  </a:lnTo>
                  <a:lnTo>
                    <a:pt x="485" y="406"/>
                  </a:lnTo>
                  <a:lnTo>
                    <a:pt x="480" y="371"/>
                  </a:lnTo>
                  <a:lnTo>
                    <a:pt x="477" y="332"/>
                  </a:lnTo>
                  <a:lnTo>
                    <a:pt x="477" y="289"/>
                  </a:lnTo>
                  <a:lnTo>
                    <a:pt x="479" y="244"/>
                  </a:lnTo>
                  <a:lnTo>
                    <a:pt x="486" y="198"/>
                  </a:lnTo>
                  <a:lnTo>
                    <a:pt x="495" y="155"/>
                  </a:lnTo>
                  <a:lnTo>
                    <a:pt x="509" y="118"/>
                  </a:lnTo>
                  <a:lnTo>
                    <a:pt x="526" y="85"/>
                  </a:lnTo>
                  <a:lnTo>
                    <a:pt x="545" y="56"/>
                  </a:lnTo>
                  <a:lnTo>
                    <a:pt x="566" y="34"/>
                  </a:lnTo>
                  <a:lnTo>
                    <a:pt x="589" y="16"/>
                  </a:lnTo>
                  <a:lnTo>
                    <a:pt x="615" y="6"/>
                  </a:lnTo>
                  <a:lnTo>
                    <a:pt x="640" y="1"/>
                  </a:lnTo>
                  <a:lnTo>
                    <a:pt x="669" y="0"/>
                  </a:lnTo>
                  <a:close/>
                </a:path>
              </a:pathLst>
            </a:custGeom>
            <a:solidFill>
              <a:srgbClr val="4D3535"/>
            </a:solidFill>
            <a:ln w="0">
              <a:solidFill>
                <a:srgbClr val="4D353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85">
              <a:extLst>
                <a:ext uri="{FF2B5EF4-FFF2-40B4-BE49-F238E27FC236}">
                  <a16:creationId xmlns:a16="http://schemas.microsoft.com/office/drawing/2014/main" id="{E79E1611-2DE0-4DDF-A60D-918668E31CEB}"/>
                </a:ext>
              </a:extLst>
            </p:cNvPr>
            <p:cNvSpPr>
              <a:spLocks/>
            </p:cNvSpPr>
            <p:nvPr/>
          </p:nvSpPr>
          <p:spPr bwMode="auto">
            <a:xfrm>
              <a:off x="4640" y="2516"/>
              <a:ext cx="30" cy="30"/>
            </a:xfrm>
            <a:custGeom>
              <a:avLst/>
              <a:gdLst>
                <a:gd name="T0" fmla="*/ 77 w 152"/>
                <a:gd name="T1" fmla="*/ 0 h 151"/>
                <a:gd name="T2" fmla="*/ 97 w 152"/>
                <a:gd name="T3" fmla="*/ 2 h 151"/>
                <a:gd name="T4" fmla="*/ 115 w 152"/>
                <a:gd name="T5" fmla="*/ 11 h 151"/>
                <a:gd name="T6" fmla="*/ 130 w 152"/>
                <a:gd name="T7" fmla="*/ 22 h 151"/>
                <a:gd name="T8" fmla="*/ 141 w 152"/>
                <a:gd name="T9" fmla="*/ 37 h 151"/>
                <a:gd name="T10" fmla="*/ 149 w 152"/>
                <a:gd name="T11" fmla="*/ 55 h 151"/>
                <a:gd name="T12" fmla="*/ 152 w 152"/>
                <a:gd name="T13" fmla="*/ 75 h 151"/>
                <a:gd name="T14" fmla="*/ 149 w 152"/>
                <a:gd name="T15" fmla="*/ 95 h 151"/>
                <a:gd name="T16" fmla="*/ 141 w 152"/>
                <a:gd name="T17" fmla="*/ 113 h 151"/>
                <a:gd name="T18" fmla="*/ 130 w 152"/>
                <a:gd name="T19" fmla="*/ 129 h 151"/>
                <a:gd name="T20" fmla="*/ 115 w 152"/>
                <a:gd name="T21" fmla="*/ 140 h 151"/>
                <a:gd name="T22" fmla="*/ 97 w 152"/>
                <a:gd name="T23" fmla="*/ 148 h 151"/>
                <a:gd name="T24" fmla="*/ 77 w 152"/>
                <a:gd name="T25" fmla="*/ 151 h 151"/>
                <a:gd name="T26" fmla="*/ 57 w 152"/>
                <a:gd name="T27" fmla="*/ 148 h 151"/>
                <a:gd name="T28" fmla="*/ 38 w 152"/>
                <a:gd name="T29" fmla="*/ 140 h 151"/>
                <a:gd name="T30" fmla="*/ 23 w 152"/>
                <a:gd name="T31" fmla="*/ 129 h 151"/>
                <a:gd name="T32" fmla="*/ 11 w 152"/>
                <a:gd name="T33" fmla="*/ 113 h 151"/>
                <a:gd name="T34" fmla="*/ 4 w 152"/>
                <a:gd name="T35" fmla="*/ 95 h 151"/>
                <a:gd name="T36" fmla="*/ 0 w 152"/>
                <a:gd name="T37" fmla="*/ 75 h 151"/>
                <a:gd name="T38" fmla="*/ 4 w 152"/>
                <a:gd name="T39" fmla="*/ 55 h 151"/>
                <a:gd name="T40" fmla="*/ 11 w 152"/>
                <a:gd name="T41" fmla="*/ 37 h 151"/>
                <a:gd name="T42" fmla="*/ 23 w 152"/>
                <a:gd name="T43" fmla="*/ 22 h 151"/>
                <a:gd name="T44" fmla="*/ 38 w 152"/>
                <a:gd name="T45" fmla="*/ 11 h 151"/>
                <a:gd name="T46" fmla="*/ 57 w 152"/>
                <a:gd name="T47" fmla="*/ 2 h 151"/>
                <a:gd name="T48" fmla="*/ 77 w 152"/>
                <a:gd name="T4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1">
                  <a:moveTo>
                    <a:pt x="77" y="0"/>
                  </a:moveTo>
                  <a:lnTo>
                    <a:pt x="97" y="2"/>
                  </a:lnTo>
                  <a:lnTo>
                    <a:pt x="115" y="11"/>
                  </a:lnTo>
                  <a:lnTo>
                    <a:pt x="130" y="22"/>
                  </a:lnTo>
                  <a:lnTo>
                    <a:pt x="141" y="37"/>
                  </a:lnTo>
                  <a:lnTo>
                    <a:pt x="149" y="55"/>
                  </a:lnTo>
                  <a:lnTo>
                    <a:pt x="152" y="75"/>
                  </a:lnTo>
                  <a:lnTo>
                    <a:pt x="149" y="95"/>
                  </a:lnTo>
                  <a:lnTo>
                    <a:pt x="141" y="113"/>
                  </a:lnTo>
                  <a:lnTo>
                    <a:pt x="130" y="129"/>
                  </a:lnTo>
                  <a:lnTo>
                    <a:pt x="115" y="140"/>
                  </a:lnTo>
                  <a:lnTo>
                    <a:pt x="97" y="148"/>
                  </a:lnTo>
                  <a:lnTo>
                    <a:pt x="77" y="151"/>
                  </a:lnTo>
                  <a:lnTo>
                    <a:pt x="57" y="148"/>
                  </a:lnTo>
                  <a:lnTo>
                    <a:pt x="38" y="140"/>
                  </a:lnTo>
                  <a:lnTo>
                    <a:pt x="23" y="129"/>
                  </a:lnTo>
                  <a:lnTo>
                    <a:pt x="11" y="113"/>
                  </a:lnTo>
                  <a:lnTo>
                    <a:pt x="4" y="95"/>
                  </a:lnTo>
                  <a:lnTo>
                    <a:pt x="0" y="75"/>
                  </a:lnTo>
                  <a:lnTo>
                    <a:pt x="4" y="55"/>
                  </a:lnTo>
                  <a:lnTo>
                    <a:pt x="11" y="37"/>
                  </a:lnTo>
                  <a:lnTo>
                    <a:pt x="23" y="22"/>
                  </a:lnTo>
                  <a:lnTo>
                    <a:pt x="38" y="11"/>
                  </a:lnTo>
                  <a:lnTo>
                    <a:pt x="57" y="2"/>
                  </a:lnTo>
                  <a:lnTo>
                    <a:pt x="77"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pole tekstowe 38">
            <a:extLst>
              <a:ext uri="{FF2B5EF4-FFF2-40B4-BE49-F238E27FC236}">
                <a16:creationId xmlns:a16="http://schemas.microsoft.com/office/drawing/2014/main" id="{08672960-D986-461B-9AA9-BCD470A87F29}"/>
              </a:ext>
            </a:extLst>
          </p:cNvPr>
          <p:cNvSpPr txBox="1"/>
          <p:nvPr/>
        </p:nvSpPr>
        <p:spPr>
          <a:xfrm>
            <a:off x="5582694" y="737145"/>
            <a:ext cx="1144341" cy="400110"/>
          </a:xfrm>
          <a:prstGeom prst="rect">
            <a:avLst/>
          </a:prstGeom>
          <a:noFill/>
          <a:ln>
            <a:noFill/>
          </a:ln>
        </p:spPr>
        <p:txBody>
          <a:bodyPr wrap="square" rtlCol="0">
            <a:spAutoFit/>
          </a:bodyPr>
          <a:lstStyle/>
          <a:p>
            <a:pPr algn="ctr"/>
            <a:r>
              <a:rPr lang="pl-PL" sz="2000" b="1" dirty="0">
                <a:solidFill>
                  <a:srgbClr val="4D3535"/>
                </a:solidFill>
                <a:latin typeface="Century Gothic" panose="020B0502020202020204" pitchFamily="34" charset="0"/>
                <a:ea typeface="Tahoma" panose="020B0604030504040204" pitchFamily="34" charset="0"/>
                <a:cs typeface="Tahoma" panose="020B0604030504040204" pitchFamily="34" charset="0"/>
              </a:rPr>
              <a:t>42,1%</a:t>
            </a:r>
          </a:p>
        </p:txBody>
      </p:sp>
      <p:grpSp>
        <p:nvGrpSpPr>
          <p:cNvPr id="44" name="Group 280">
            <a:extLst>
              <a:ext uri="{FF2B5EF4-FFF2-40B4-BE49-F238E27FC236}">
                <a16:creationId xmlns:a16="http://schemas.microsoft.com/office/drawing/2014/main" id="{5545EA24-F3CB-4CC9-8D3A-9E08068FF4E2}"/>
              </a:ext>
            </a:extLst>
          </p:cNvPr>
          <p:cNvGrpSpPr>
            <a:grpSpLocks noChangeAspect="1"/>
          </p:cNvGrpSpPr>
          <p:nvPr/>
        </p:nvGrpSpPr>
        <p:grpSpPr bwMode="auto">
          <a:xfrm rot="10800000">
            <a:off x="2021992" y="725685"/>
            <a:ext cx="455812" cy="455144"/>
            <a:chOff x="4402" y="2166"/>
            <a:chExt cx="682" cy="681"/>
          </a:xfrm>
        </p:grpSpPr>
        <p:sp>
          <p:nvSpPr>
            <p:cNvPr id="45" name="Freeform 282">
              <a:extLst>
                <a:ext uri="{FF2B5EF4-FFF2-40B4-BE49-F238E27FC236}">
                  <a16:creationId xmlns:a16="http://schemas.microsoft.com/office/drawing/2014/main" id="{06260703-9BE6-405E-B3DB-E918CDE9224E}"/>
                </a:ext>
              </a:extLst>
            </p:cNvPr>
            <p:cNvSpPr>
              <a:spLocks/>
            </p:cNvSpPr>
            <p:nvPr/>
          </p:nvSpPr>
          <p:spPr bwMode="auto">
            <a:xfrm>
              <a:off x="4402" y="2166"/>
              <a:ext cx="682" cy="681"/>
            </a:xfrm>
            <a:custGeom>
              <a:avLst/>
              <a:gdLst>
                <a:gd name="T0" fmla="*/ 1813 w 3411"/>
                <a:gd name="T1" fmla="*/ 4 h 3401"/>
                <a:gd name="T2" fmla="*/ 2024 w 3411"/>
                <a:gd name="T3" fmla="*/ 30 h 3401"/>
                <a:gd name="T4" fmla="*/ 2225 w 3411"/>
                <a:gd name="T5" fmla="*/ 81 h 3401"/>
                <a:gd name="T6" fmla="*/ 2416 w 3411"/>
                <a:gd name="T7" fmla="*/ 154 h 3401"/>
                <a:gd name="T8" fmla="*/ 2595 w 3411"/>
                <a:gd name="T9" fmla="*/ 249 h 3401"/>
                <a:gd name="T10" fmla="*/ 2761 w 3411"/>
                <a:gd name="T11" fmla="*/ 365 h 3401"/>
                <a:gd name="T12" fmla="*/ 2911 w 3411"/>
                <a:gd name="T13" fmla="*/ 498 h 3401"/>
                <a:gd name="T14" fmla="*/ 3046 w 3411"/>
                <a:gd name="T15" fmla="*/ 648 h 3401"/>
                <a:gd name="T16" fmla="*/ 3161 w 3411"/>
                <a:gd name="T17" fmla="*/ 813 h 3401"/>
                <a:gd name="T18" fmla="*/ 3256 w 3411"/>
                <a:gd name="T19" fmla="*/ 993 h 3401"/>
                <a:gd name="T20" fmla="*/ 3331 w 3411"/>
                <a:gd name="T21" fmla="*/ 1183 h 3401"/>
                <a:gd name="T22" fmla="*/ 3382 w 3411"/>
                <a:gd name="T23" fmla="*/ 1384 h 3401"/>
                <a:gd name="T24" fmla="*/ 3408 w 3411"/>
                <a:gd name="T25" fmla="*/ 1593 h 3401"/>
                <a:gd name="T26" fmla="*/ 3408 w 3411"/>
                <a:gd name="T27" fmla="*/ 1808 h 3401"/>
                <a:gd name="T28" fmla="*/ 3382 w 3411"/>
                <a:gd name="T29" fmla="*/ 2018 h 3401"/>
                <a:gd name="T30" fmla="*/ 3331 w 3411"/>
                <a:gd name="T31" fmla="*/ 2219 h 3401"/>
                <a:gd name="T32" fmla="*/ 3256 w 3411"/>
                <a:gd name="T33" fmla="*/ 2409 h 3401"/>
                <a:gd name="T34" fmla="*/ 3161 w 3411"/>
                <a:gd name="T35" fmla="*/ 2588 h 3401"/>
                <a:gd name="T36" fmla="*/ 3046 w 3411"/>
                <a:gd name="T37" fmla="*/ 2754 h 3401"/>
                <a:gd name="T38" fmla="*/ 2911 w 3411"/>
                <a:gd name="T39" fmla="*/ 2904 h 3401"/>
                <a:gd name="T40" fmla="*/ 2761 w 3411"/>
                <a:gd name="T41" fmla="*/ 3036 h 3401"/>
                <a:gd name="T42" fmla="*/ 2595 w 3411"/>
                <a:gd name="T43" fmla="*/ 3152 h 3401"/>
                <a:gd name="T44" fmla="*/ 2416 w 3411"/>
                <a:gd name="T45" fmla="*/ 3247 h 3401"/>
                <a:gd name="T46" fmla="*/ 2225 w 3411"/>
                <a:gd name="T47" fmla="*/ 3321 h 3401"/>
                <a:gd name="T48" fmla="*/ 2024 w 3411"/>
                <a:gd name="T49" fmla="*/ 3372 h 3401"/>
                <a:gd name="T50" fmla="*/ 1813 w 3411"/>
                <a:gd name="T51" fmla="*/ 3398 h 3401"/>
                <a:gd name="T52" fmla="*/ 1598 w 3411"/>
                <a:gd name="T53" fmla="*/ 3398 h 3401"/>
                <a:gd name="T54" fmla="*/ 1387 w 3411"/>
                <a:gd name="T55" fmla="*/ 3372 h 3401"/>
                <a:gd name="T56" fmla="*/ 1186 w 3411"/>
                <a:gd name="T57" fmla="*/ 3321 h 3401"/>
                <a:gd name="T58" fmla="*/ 995 w 3411"/>
                <a:gd name="T59" fmla="*/ 3247 h 3401"/>
                <a:gd name="T60" fmla="*/ 815 w 3411"/>
                <a:gd name="T61" fmla="*/ 3152 h 3401"/>
                <a:gd name="T62" fmla="*/ 650 w 3411"/>
                <a:gd name="T63" fmla="*/ 3036 h 3401"/>
                <a:gd name="T64" fmla="*/ 499 w 3411"/>
                <a:gd name="T65" fmla="*/ 2904 h 3401"/>
                <a:gd name="T66" fmla="*/ 365 w 3411"/>
                <a:gd name="T67" fmla="*/ 2754 h 3401"/>
                <a:gd name="T68" fmla="*/ 250 w 3411"/>
                <a:gd name="T69" fmla="*/ 2588 h 3401"/>
                <a:gd name="T70" fmla="*/ 154 w 3411"/>
                <a:gd name="T71" fmla="*/ 2409 h 3401"/>
                <a:gd name="T72" fmla="*/ 80 w 3411"/>
                <a:gd name="T73" fmla="*/ 2219 h 3401"/>
                <a:gd name="T74" fmla="*/ 29 w 3411"/>
                <a:gd name="T75" fmla="*/ 2018 h 3401"/>
                <a:gd name="T76" fmla="*/ 3 w 3411"/>
                <a:gd name="T77" fmla="*/ 1808 h 3401"/>
                <a:gd name="T78" fmla="*/ 3 w 3411"/>
                <a:gd name="T79" fmla="*/ 1593 h 3401"/>
                <a:gd name="T80" fmla="*/ 29 w 3411"/>
                <a:gd name="T81" fmla="*/ 1384 h 3401"/>
                <a:gd name="T82" fmla="*/ 80 w 3411"/>
                <a:gd name="T83" fmla="*/ 1183 h 3401"/>
                <a:gd name="T84" fmla="*/ 154 w 3411"/>
                <a:gd name="T85" fmla="*/ 993 h 3401"/>
                <a:gd name="T86" fmla="*/ 250 w 3411"/>
                <a:gd name="T87" fmla="*/ 813 h 3401"/>
                <a:gd name="T88" fmla="*/ 365 w 3411"/>
                <a:gd name="T89" fmla="*/ 648 h 3401"/>
                <a:gd name="T90" fmla="*/ 499 w 3411"/>
                <a:gd name="T91" fmla="*/ 498 h 3401"/>
                <a:gd name="T92" fmla="*/ 650 w 3411"/>
                <a:gd name="T93" fmla="*/ 365 h 3401"/>
                <a:gd name="T94" fmla="*/ 815 w 3411"/>
                <a:gd name="T95" fmla="*/ 249 h 3401"/>
                <a:gd name="T96" fmla="*/ 995 w 3411"/>
                <a:gd name="T97" fmla="*/ 154 h 3401"/>
                <a:gd name="T98" fmla="*/ 1186 w 3411"/>
                <a:gd name="T99" fmla="*/ 81 h 3401"/>
                <a:gd name="T100" fmla="*/ 1387 w 3411"/>
                <a:gd name="T101" fmla="*/ 30 h 3401"/>
                <a:gd name="T102" fmla="*/ 1598 w 3411"/>
                <a:gd name="T103" fmla="*/ 4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1" h="3401">
                  <a:moveTo>
                    <a:pt x="1706" y="0"/>
                  </a:moveTo>
                  <a:lnTo>
                    <a:pt x="1813" y="4"/>
                  </a:lnTo>
                  <a:lnTo>
                    <a:pt x="1919" y="13"/>
                  </a:lnTo>
                  <a:lnTo>
                    <a:pt x="2024" y="30"/>
                  </a:lnTo>
                  <a:lnTo>
                    <a:pt x="2125" y="52"/>
                  </a:lnTo>
                  <a:lnTo>
                    <a:pt x="2225" y="81"/>
                  </a:lnTo>
                  <a:lnTo>
                    <a:pt x="2322" y="114"/>
                  </a:lnTo>
                  <a:lnTo>
                    <a:pt x="2416" y="154"/>
                  </a:lnTo>
                  <a:lnTo>
                    <a:pt x="2507" y="200"/>
                  </a:lnTo>
                  <a:lnTo>
                    <a:pt x="2595" y="249"/>
                  </a:lnTo>
                  <a:lnTo>
                    <a:pt x="2680" y="305"/>
                  </a:lnTo>
                  <a:lnTo>
                    <a:pt x="2761" y="365"/>
                  </a:lnTo>
                  <a:lnTo>
                    <a:pt x="2838" y="430"/>
                  </a:lnTo>
                  <a:lnTo>
                    <a:pt x="2911" y="498"/>
                  </a:lnTo>
                  <a:lnTo>
                    <a:pt x="2981" y="571"/>
                  </a:lnTo>
                  <a:lnTo>
                    <a:pt x="3046" y="648"/>
                  </a:lnTo>
                  <a:lnTo>
                    <a:pt x="3106" y="729"/>
                  </a:lnTo>
                  <a:lnTo>
                    <a:pt x="3161" y="813"/>
                  </a:lnTo>
                  <a:lnTo>
                    <a:pt x="3212" y="901"/>
                  </a:lnTo>
                  <a:lnTo>
                    <a:pt x="3256" y="993"/>
                  </a:lnTo>
                  <a:lnTo>
                    <a:pt x="3296" y="1087"/>
                  </a:lnTo>
                  <a:lnTo>
                    <a:pt x="3331" y="1183"/>
                  </a:lnTo>
                  <a:lnTo>
                    <a:pt x="3359" y="1282"/>
                  </a:lnTo>
                  <a:lnTo>
                    <a:pt x="3382" y="1384"/>
                  </a:lnTo>
                  <a:lnTo>
                    <a:pt x="3398" y="1487"/>
                  </a:lnTo>
                  <a:lnTo>
                    <a:pt x="3408" y="1593"/>
                  </a:lnTo>
                  <a:lnTo>
                    <a:pt x="3411" y="1700"/>
                  </a:lnTo>
                  <a:lnTo>
                    <a:pt x="3408" y="1808"/>
                  </a:lnTo>
                  <a:lnTo>
                    <a:pt x="3398" y="1914"/>
                  </a:lnTo>
                  <a:lnTo>
                    <a:pt x="3382" y="2018"/>
                  </a:lnTo>
                  <a:lnTo>
                    <a:pt x="3359" y="2120"/>
                  </a:lnTo>
                  <a:lnTo>
                    <a:pt x="3331" y="2219"/>
                  </a:lnTo>
                  <a:lnTo>
                    <a:pt x="3296" y="2315"/>
                  </a:lnTo>
                  <a:lnTo>
                    <a:pt x="3256" y="2409"/>
                  </a:lnTo>
                  <a:lnTo>
                    <a:pt x="3212" y="2501"/>
                  </a:lnTo>
                  <a:lnTo>
                    <a:pt x="3161" y="2588"/>
                  </a:lnTo>
                  <a:lnTo>
                    <a:pt x="3106" y="2673"/>
                  </a:lnTo>
                  <a:lnTo>
                    <a:pt x="3046" y="2754"/>
                  </a:lnTo>
                  <a:lnTo>
                    <a:pt x="2981" y="2831"/>
                  </a:lnTo>
                  <a:lnTo>
                    <a:pt x="2911" y="2904"/>
                  </a:lnTo>
                  <a:lnTo>
                    <a:pt x="2838" y="2972"/>
                  </a:lnTo>
                  <a:lnTo>
                    <a:pt x="2761" y="3036"/>
                  </a:lnTo>
                  <a:lnTo>
                    <a:pt x="2680" y="3097"/>
                  </a:lnTo>
                  <a:lnTo>
                    <a:pt x="2595" y="3152"/>
                  </a:lnTo>
                  <a:lnTo>
                    <a:pt x="2507" y="3202"/>
                  </a:lnTo>
                  <a:lnTo>
                    <a:pt x="2416" y="3247"/>
                  </a:lnTo>
                  <a:lnTo>
                    <a:pt x="2322" y="3287"/>
                  </a:lnTo>
                  <a:lnTo>
                    <a:pt x="2225" y="3321"/>
                  </a:lnTo>
                  <a:lnTo>
                    <a:pt x="2125" y="3350"/>
                  </a:lnTo>
                  <a:lnTo>
                    <a:pt x="2024" y="3372"/>
                  </a:lnTo>
                  <a:lnTo>
                    <a:pt x="1919" y="3389"/>
                  </a:lnTo>
                  <a:lnTo>
                    <a:pt x="1813" y="3398"/>
                  </a:lnTo>
                  <a:lnTo>
                    <a:pt x="1706" y="3401"/>
                  </a:lnTo>
                  <a:lnTo>
                    <a:pt x="1598" y="3398"/>
                  </a:lnTo>
                  <a:lnTo>
                    <a:pt x="1492" y="3389"/>
                  </a:lnTo>
                  <a:lnTo>
                    <a:pt x="1387" y="3372"/>
                  </a:lnTo>
                  <a:lnTo>
                    <a:pt x="1286" y="3350"/>
                  </a:lnTo>
                  <a:lnTo>
                    <a:pt x="1186" y="3321"/>
                  </a:lnTo>
                  <a:lnTo>
                    <a:pt x="1089" y="3287"/>
                  </a:lnTo>
                  <a:lnTo>
                    <a:pt x="995" y="3247"/>
                  </a:lnTo>
                  <a:lnTo>
                    <a:pt x="904" y="3202"/>
                  </a:lnTo>
                  <a:lnTo>
                    <a:pt x="815" y="3152"/>
                  </a:lnTo>
                  <a:lnTo>
                    <a:pt x="730" y="3097"/>
                  </a:lnTo>
                  <a:lnTo>
                    <a:pt x="650" y="3036"/>
                  </a:lnTo>
                  <a:lnTo>
                    <a:pt x="573" y="2972"/>
                  </a:lnTo>
                  <a:lnTo>
                    <a:pt x="499" y="2904"/>
                  </a:lnTo>
                  <a:lnTo>
                    <a:pt x="430" y="2831"/>
                  </a:lnTo>
                  <a:lnTo>
                    <a:pt x="365" y="2754"/>
                  </a:lnTo>
                  <a:lnTo>
                    <a:pt x="305" y="2673"/>
                  </a:lnTo>
                  <a:lnTo>
                    <a:pt x="250" y="2588"/>
                  </a:lnTo>
                  <a:lnTo>
                    <a:pt x="199" y="2501"/>
                  </a:lnTo>
                  <a:lnTo>
                    <a:pt x="154" y="2409"/>
                  </a:lnTo>
                  <a:lnTo>
                    <a:pt x="115" y="2315"/>
                  </a:lnTo>
                  <a:lnTo>
                    <a:pt x="80" y="2219"/>
                  </a:lnTo>
                  <a:lnTo>
                    <a:pt x="51" y="2120"/>
                  </a:lnTo>
                  <a:lnTo>
                    <a:pt x="29" y="2018"/>
                  </a:lnTo>
                  <a:lnTo>
                    <a:pt x="13" y="1914"/>
                  </a:lnTo>
                  <a:lnTo>
                    <a:pt x="3" y="1808"/>
                  </a:lnTo>
                  <a:lnTo>
                    <a:pt x="0" y="1700"/>
                  </a:lnTo>
                  <a:lnTo>
                    <a:pt x="3" y="1593"/>
                  </a:lnTo>
                  <a:lnTo>
                    <a:pt x="13" y="1487"/>
                  </a:lnTo>
                  <a:lnTo>
                    <a:pt x="29" y="1384"/>
                  </a:lnTo>
                  <a:lnTo>
                    <a:pt x="51" y="1282"/>
                  </a:lnTo>
                  <a:lnTo>
                    <a:pt x="80" y="1183"/>
                  </a:lnTo>
                  <a:lnTo>
                    <a:pt x="115" y="1087"/>
                  </a:lnTo>
                  <a:lnTo>
                    <a:pt x="154" y="993"/>
                  </a:lnTo>
                  <a:lnTo>
                    <a:pt x="199" y="901"/>
                  </a:lnTo>
                  <a:lnTo>
                    <a:pt x="250" y="813"/>
                  </a:lnTo>
                  <a:lnTo>
                    <a:pt x="305" y="729"/>
                  </a:lnTo>
                  <a:lnTo>
                    <a:pt x="365" y="648"/>
                  </a:lnTo>
                  <a:lnTo>
                    <a:pt x="430" y="571"/>
                  </a:lnTo>
                  <a:lnTo>
                    <a:pt x="499" y="498"/>
                  </a:lnTo>
                  <a:lnTo>
                    <a:pt x="573" y="430"/>
                  </a:lnTo>
                  <a:lnTo>
                    <a:pt x="650" y="365"/>
                  </a:lnTo>
                  <a:lnTo>
                    <a:pt x="730" y="305"/>
                  </a:lnTo>
                  <a:lnTo>
                    <a:pt x="815" y="249"/>
                  </a:lnTo>
                  <a:lnTo>
                    <a:pt x="904" y="200"/>
                  </a:lnTo>
                  <a:lnTo>
                    <a:pt x="995" y="154"/>
                  </a:lnTo>
                  <a:lnTo>
                    <a:pt x="1089" y="114"/>
                  </a:lnTo>
                  <a:lnTo>
                    <a:pt x="1186" y="81"/>
                  </a:lnTo>
                  <a:lnTo>
                    <a:pt x="1286" y="52"/>
                  </a:lnTo>
                  <a:lnTo>
                    <a:pt x="1387" y="30"/>
                  </a:lnTo>
                  <a:lnTo>
                    <a:pt x="1492" y="13"/>
                  </a:lnTo>
                  <a:lnTo>
                    <a:pt x="1598" y="4"/>
                  </a:lnTo>
                  <a:lnTo>
                    <a:pt x="17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83">
              <a:extLst>
                <a:ext uri="{FF2B5EF4-FFF2-40B4-BE49-F238E27FC236}">
                  <a16:creationId xmlns:a16="http://schemas.microsoft.com/office/drawing/2014/main" id="{AE93141D-74F9-4AC5-BBCF-C5E831C69471}"/>
                </a:ext>
              </a:extLst>
            </p:cNvPr>
            <p:cNvSpPr>
              <a:spLocks/>
            </p:cNvSpPr>
            <p:nvPr/>
          </p:nvSpPr>
          <p:spPr bwMode="auto">
            <a:xfrm>
              <a:off x="4600" y="2428"/>
              <a:ext cx="92" cy="172"/>
            </a:xfrm>
            <a:custGeom>
              <a:avLst/>
              <a:gdLst>
                <a:gd name="T0" fmla="*/ 55 w 464"/>
                <a:gd name="T1" fmla="*/ 0 h 700"/>
                <a:gd name="T2" fmla="*/ 409 w 464"/>
                <a:gd name="T3" fmla="*/ 0 h 700"/>
                <a:gd name="T4" fmla="*/ 427 w 464"/>
                <a:gd name="T5" fmla="*/ 2 h 700"/>
                <a:gd name="T6" fmla="*/ 442 w 464"/>
                <a:gd name="T7" fmla="*/ 10 h 700"/>
                <a:gd name="T8" fmla="*/ 454 w 464"/>
                <a:gd name="T9" fmla="*/ 22 h 700"/>
                <a:gd name="T10" fmla="*/ 461 w 464"/>
                <a:gd name="T11" fmla="*/ 37 h 700"/>
                <a:gd name="T12" fmla="*/ 464 w 464"/>
                <a:gd name="T13" fmla="*/ 54 h 700"/>
                <a:gd name="T14" fmla="*/ 464 w 464"/>
                <a:gd name="T15" fmla="*/ 645 h 700"/>
                <a:gd name="T16" fmla="*/ 461 w 464"/>
                <a:gd name="T17" fmla="*/ 663 h 700"/>
                <a:gd name="T18" fmla="*/ 454 w 464"/>
                <a:gd name="T19" fmla="*/ 678 h 700"/>
                <a:gd name="T20" fmla="*/ 442 w 464"/>
                <a:gd name="T21" fmla="*/ 690 h 700"/>
                <a:gd name="T22" fmla="*/ 427 w 464"/>
                <a:gd name="T23" fmla="*/ 698 h 700"/>
                <a:gd name="T24" fmla="*/ 409 w 464"/>
                <a:gd name="T25" fmla="*/ 700 h 700"/>
                <a:gd name="T26" fmla="*/ 55 w 464"/>
                <a:gd name="T27" fmla="*/ 700 h 700"/>
                <a:gd name="T28" fmla="*/ 38 w 464"/>
                <a:gd name="T29" fmla="*/ 698 h 700"/>
                <a:gd name="T30" fmla="*/ 22 w 464"/>
                <a:gd name="T31" fmla="*/ 690 h 700"/>
                <a:gd name="T32" fmla="*/ 11 w 464"/>
                <a:gd name="T33" fmla="*/ 678 h 700"/>
                <a:gd name="T34" fmla="*/ 3 w 464"/>
                <a:gd name="T35" fmla="*/ 663 h 700"/>
                <a:gd name="T36" fmla="*/ 0 w 464"/>
                <a:gd name="T37" fmla="*/ 645 h 700"/>
                <a:gd name="T38" fmla="*/ 0 w 464"/>
                <a:gd name="T39" fmla="*/ 54 h 700"/>
                <a:gd name="T40" fmla="*/ 3 w 464"/>
                <a:gd name="T41" fmla="*/ 37 h 700"/>
                <a:gd name="T42" fmla="*/ 11 w 464"/>
                <a:gd name="T43" fmla="*/ 22 h 700"/>
                <a:gd name="T44" fmla="*/ 22 w 464"/>
                <a:gd name="T45" fmla="*/ 10 h 700"/>
                <a:gd name="T46" fmla="*/ 38 w 464"/>
                <a:gd name="T47" fmla="*/ 2 h 700"/>
                <a:gd name="T48" fmla="*/ 55 w 464"/>
                <a:gd name="T4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700">
                  <a:moveTo>
                    <a:pt x="55" y="0"/>
                  </a:moveTo>
                  <a:lnTo>
                    <a:pt x="409" y="0"/>
                  </a:lnTo>
                  <a:lnTo>
                    <a:pt x="427" y="2"/>
                  </a:lnTo>
                  <a:lnTo>
                    <a:pt x="442" y="10"/>
                  </a:lnTo>
                  <a:lnTo>
                    <a:pt x="454" y="22"/>
                  </a:lnTo>
                  <a:lnTo>
                    <a:pt x="461" y="37"/>
                  </a:lnTo>
                  <a:lnTo>
                    <a:pt x="464" y="54"/>
                  </a:lnTo>
                  <a:lnTo>
                    <a:pt x="464" y="645"/>
                  </a:lnTo>
                  <a:lnTo>
                    <a:pt x="461" y="663"/>
                  </a:lnTo>
                  <a:lnTo>
                    <a:pt x="454" y="678"/>
                  </a:lnTo>
                  <a:lnTo>
                    <a:pt x="442" y="690"/>
                  </a:lnTo>
                  <a:lnTo>
                    <a:pt x="427" y="698"/>
                  </a:lnTo>
                  <a:lnTo>
                    <a:pt x="409" y="700"/>
                  </a:lnTo>
                  <a:lnTo>
                    <a:pt x="55" y="700"/>
                  </a:lnTo>
                  <a:lnTo>
                    <a:pt x="38" y="698"/>
                  </a:lnTo>
                  <a:lnTo>
                    <a:pt x="22" y="690"/>
                  </a:lnTo>
                  <a:lnTo>
                    <a:pt x="11" y="678"/>
                  </a:lnTo>
                  <a:lnTo>
                    <a:pt x="3" y="663"/>
                  </a:lnTo>
                  <a:lnTo>
                    <a:pt x="0" y="645"/>
                  </a:lnTo>
                  <a:lnTo>
                    <a:pt x="0" y="54"/>
                  </a:lnTo>
                  <a:lnTo>
                    <a:pt x="3" y="37"/>
                  </a:lnTo>
                  <a:lnTo>
                    <a:pt x="11" y="22"/>
                  </a:lnTo>
                  <a:lnTo>
                    <a:pt x="22" y="10"/>
                  </a:lnTo>
                  <a:lnTo>
                    <a:pt x="38" y="2"/>
                  </a:lnTo>
                  <a:lnTo>
                    <a:pt x="55" y="0"/>
                  </a:lnTo>
                  <a:close/>
                </a:path>
              </a:pathLst>
            </a:custGeom>
            <a:solidFill>
              <a:srgbClr val="EEAF10"/>
            </a:solidFill>
            <a:ln w="0">
              <a:solidFill>
                <a:srgbClr val="EEAF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84">
              <a:extLst>
                <a:ext uri="{FF2B5EF4-FFF2-40B4-BE49-F238E27FC236}">
                  <a16:creationId xmlns:a16="http://schemas.microsoft.com/office/drawing/2014/main" id="{8A787C19-BBBD-4DA6-A67E-D8AC6F6B771B}"/>
                </a:ext>
              </a:extLst>
            </p:cNvPr>
            <p:cNvSpPr>
              <a:spLocks/>
            </p:cNvSpPr>
            <p:nvPr/>
          </p:nvSpPr>
          <p:spPr bwMode="auto">
            <a:xfrm rot="10800000">
              <a:off x="4710" y="2431"/>
              <a:ext cx="318" cy="344"/>
            </a:xfrm>
            <a:custGeom>
              <a:avLst/>
              <a:gdLst>
                <a:gd name="T0" fmla="*/ 692 w 1003"/>
                <a:gd name="T1" fmla="*/ 2 h 1309"/>
                <a:gd name="T2" fmla="*/ 726 w 1003"/>
                <a:gd name="T3" fmla="*/ 7 h 1309"/>
                <a:gd name="T4" fmla="*/ 744 w 1003"/>
                <a:gd name="T5" fmla="*/ 13 h 1309"/>
                <a:gd name="T6" fmla="*/ 750 w 1003"/>
                <a:gd name="T7" fmla="*/ 15 h 1309"/>
                <a:gd name="T8" fmla="*/ 748 w 1003"/>
                <a:gd name="T9" fmla="*/ 28 h 1309"/>
                <a:gd name="T10" fmla="*/ 742 w 1003"/>
                <a:gd name="T11" fmla="*/ 60 h 1309"/>
                <a:gd name="T12" fmla="*/ 735 w 1003"/>
                <a:gd name="T13" fmla="*/ 105 h 1309"/>
                <a:gd name="T14" fmla="*/ 729 w 1003"/>
                <a:gd name="T15" fmla="*/ 156 h 1309"/>
                <a:gd name="T16" fmla="*/ 726 w 1003"/>
                <a:gd name="T17" fmla="*/ 208 h 1309"/>
                <a:gd name="T18" fmla="*/ 729 w 1003"/>
                <a:gd name="T19" fmla="*/ 251 h 1309"/>
                <a:gd name="T20" fmla="*/ 746 w 1003"/>
                <a:gd name="T21" fmla="*/ 303 h 1309"/>
                <a:gd name="T22" fmla="*/ 783 w 1003"/>
                <a:gd name="T23" fmla="*/ 373 h 1309"/>
                <a:gd name="T24" fmla="*/ 828 w 1003"/>
                <a:gd name="T25" fmla="*/ 439 h 1309"/>
                <a:gd name="T26" fmla="*/ 877 w 1003"/>
                <a:gd name="T27" fmla="*/ 502 h 1309"/>
                <a:gd name="T28" fmla="*/ 925 w 1003"/>
                <a:gd name="T29" fmla="*/ 560 h 1309"/>
                <a:gd name="T30" fmla="*/ 965 w 1003"/>
                <a:gd name="T31" fmla="*/ 613 h 1309"/>
                <a:gd name="T32" fmla="*/ 992 w 1003"/>
                <a:gd name="T33" fmla="*/ 659 h 1309"/>
                <a:gd name="T34" fmla="*/ 1003 w 1003"/>
                <a:gd name="T35" fmla="*/ 701 h 1309"/>
                <a:gd name="T36" fmla="*/ 1001 w 1003"/>
                <a:gd name="T37" fmla="*/ 1272 h 1309"/>
                <a:gd name="T38" fmla="*/ 981 w 1003"/>
                <a:gd name="T39" fmla="*/ 1299 h 1309"/>
                <a:gd name="T40" fmla="*/ 948 w 1003"/>
                <a:gd name="T41" fmla="*/ 1309 h 1309"/>
                <a:gd name="T42" fmla="*/ 220 w 1003"/>
                <a:gd name="T43" fmla="*/ 1309 h 1309"/>
                <a:gd name="T44" fmla="*/ 189 w 1003"/>
                <a:gd name="T45" fmla="*/ 1303 h 1309"/>
                <a:gd name="T46" fmla="*/ 144 w 1003"/>
                <a:gd name="T47" fmla="*/ 1277 h 1309"/>
                <a:gd name="T48" fmla="*/ 113 w 1003"/>
                <a:gd name="T49" fmla="*/ 1235 h 1309"/>
                <a:gd name="T50" fmla="*/ 102 w 1003"/>
                <a:gd name="T51" fmla="*/ 1183 h 1309"/>
                <a:gd name="T52" fmla="*/ 108 w 1003"/>
                <a:gd name="T53" fmla="*/ 1140 h 1309"/>
                <a:gd name="T54" fmla="*/ 93 w 1003"/>
                <a:gd name="T55" fmla="*/ 1114 h 1309"/>
                <a:gd name="T56" fmla="*/ 53 w 1003"/>
                <a:gd name="T57" fmla="*/ 1087 h 1309"/>
                <a:gd name="T58" fmla="*/ 27 w 1003"/>
                <a:gd name="T59" fmla="*/ 1046 h 1309"/>
                <a:gd name="T60" fmla="*/ 17 w 1003"/>
                <a:gd name="T61" fmla="*/ 998 h 1309"/>
                <a:gd name="T62" fmla="*/ 26 w 1003"/>
                <a:gd name="T63" fmla="*/ 951 h 1309"/>
                <a:gd name="T64" fmla="*/ 51 w 1003"/>
                <a:gd name="T65" fmla="*/ 912 h 1309"/>
                <a:gd name="T66" fmla="*/ 19 w 1003"/>
                <a:gd name="T67" fmla="*/ 878 h 1309"/>
                <a:gd name="T68" fmla="*/ 2 w 1003"/>
                <a:gd name="T69" fmla="*/ 835 h 1309"/>
                <a:gd name="T70" fmla="*/ 2 w 1003"/>
                <a:gd name="T71" fmla="*/ 786 h 1309"/>
                <a:gd name="T72" fmla="*/ 19 w 1003"/>
                <a:gd name="T73" fmla="*/ 742 h 1309"/>
                <a:gd name="T74" fmla="*/ 51 w 1003"/>
                <a:gd name="T75" fmla="*/ 709 h 1309"/>
                <a:gd name="T76" fmla="*/ 19 w 1003"/>
                <a:gd name="T77" fmla="*/ 675 h 1309"/>
                <a:gd name="T78" fmla="*/ 2 w 1003"/>
                <a:gd name="T79" fmla="*/ 632 h 1309"/>
                <a:gd name="T80" fmla="*/ 2 w 1003"/>
                <a:gd name="T81" fmla="*/ 581 h 1309"/>
                <a:gd name="T82" fmla="*/ 22 w 1003"/>
                <a:gd name="T83" fmla="*/ 535 h 1309"/>
                <a:gd name="T84" fmla="*/ 58 w 1003"/>
                <a:gd name="T85" fmla="*/ 500 h 1309"/>
                <a:gd name="T86" fmla="*/ 106 w 1003"/>
                <a:gd name="T87" fmla="*/ 482 h 1309"/>
                <a:gd name="T88" fmla="*/ 122 w 1003"/>
                <a:gd name="T89" fmla="*/ 481 h 1309"/>
                <a:gd name="T90" fmla="*/ 496 w 1003"/>
                <a:gd name="T91" fmla="*/ 461 h 1309"/>
                <a:gd name="T92" fmla="*/ 485 w 1003"/>
                <a:gd name="T93" fmla="*/ 406 h 1309"/>
                <a:gd name="T94" fmla="*/ 477 w 1003"/>
                <a:gd name="T95" fmla="*/ 332 h 1309"/>
                <a:gd name="T96" fmla="*/ 479 w 1003"/>
                <a:gd name="T97" fmla="*/ 244 h 1309"/>
                <a:gd name="T98" fmla="*/ 495 w 1003"/>
                <a:gd name="T99" fmla="*/ 155 h 1309"/>
                <a:gd name="T100" fmla="*/ 526 w 1003"/>
                <a:gd name="T101" fmla="*/ 85 h 1309"/>
                <a:gd name="T102" fmla="*/ 566 w 1003"/>
                <a:gd name="T103" fmla="*/ 34 h 1309"/>
                <a:gd name="T104" fmla="*/ 615 w 1003"/>
                <a:gd name="T105" fmla="*/ 6 h 1309"/>
                <a:gd name="T106" fmla="*/ 669 w 1003"/>
                <a:gd name="T107" fmla="*/ 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309">
                  <a:moveTo>
                    <a:pt x="669" y="0"/>
                  </a:moveTo>
                  <a:lnTo>
                    <a:pt x="692" y="2"/>
                  </a:lnTo>
                  <a:lnTo>
                    <a:pt x="711" y="5"/>
                  </a:lnTo>
                  <a:lnTo>
                    <a:pt x="726" y="7"/>
                  </a:lnTo>
                  <a:lnTo>
                    <a:pt x="736" y="10"/>
                  </a:lnTo>
                  <a:lnTo>
                    <a:pt x="744" y="13"/>
                  </a:lnTo>
                  <a:lnTo>
                    <a:pt x="749" y="15"/>
                  </a:lnTo>
                  <a:lnTo>
                    <a:pt x="750" y="15"/>
                  </a:lnTo>
                  <a:lnTo>
                    <a:pt x="749" y="19"/>
                  </a:lnTo>
                  <a:lnTo>
                    <a:pt x="748" y="28"/>
                  </a:lnTo>
                  <a:lnTo>
                    <a:pt x="745" y="42"/>
                  </a:lnTo>
                  <a:lnTo>
                    <a:pt x="742" y="60"/>
                  </a:lnTo>
                  <a:lnTo>
                    <a:pt x="738" y="82"/>
                  </a:lnTo>
                  <a:lnTo>
                    <a:pt x="735" y="105"/>
                  </a:lnTo>
                  <a:lnTo>
                    <a:pt x="732" y="131"/>
                  </a:lnTo>
                  <a:lnTo>
                    <a:pt x="729" y="156"/>
                  </a:lnTo>
                  <a:lnTo>
                    <a:pt x="727" y="183"/>
                  </a:lnTo>
                  <a:lnTo>
                    <a:pt x="726" y="208"/>
                  </a:lnTo>
                  <a:lnTo>
                    <a:pt x="727" y="230"/>
                  </a:lnTo>
                  <a:lnTo>
                    <a:pt x="729" y="251"/>
                  </a:lnTo>
                  <a:lnTo>
                    <a:pt x="732" y="268"/>
                  </a:lnTo>
                  <a:lnTo>
                    <a:pt x="746" y="303"/>
                  </a:lnTo>
                  <a:lnTo>
                    <a:pt x="763" y="339"/>
                  </a:lnTo>
                  <a:lnTo>
                    <a:pt x="783" y="373"/>
                  </a:lnTo>
                  <a:lnTo>
                    <a:pt x="805" y="406"/>
                  </a:lnTo>
                  <a:lnTo>
                    <a:pt x="828" y="439"/>
                  </a:lnTo>
                  <a:lnTo>
                    <a:pt x="853" y="471"/>
                  </a:lnTo>
                  <a:lnTo>
                    <a:pt x="877" y="502"/>
                  </a:lnTo>
                  <a:lnTo>
                    <a:pt x="901" y="532"/>
                  </a:lnTo>
                  <a:lnTo>
                    <a:pt x="925" y="560"/>
                  </a:lnTo>
                  <a:lnTo>
                    <a:pt x="946" y="587"/>
                  </a:lnTo>
                  <a:lnTo>
                    <a:pt x="965" y="613"/>
                  </a:lnTo>
                  <a:lnTo>
                    <a:pt x="981" y="637"/>
                  </a:lnTo>
                  <a:lnTo>
                    <a:pt x="992" y="659"/>
                  </a:lnTo>
                  <a:lnTo>
                    <a:pt x="1001" y="681"/>
                  </a:lnTo>
                  <a:lnTo>
                    <a:pt x="1003" y="701"/>
                  </a:lnTo>
                  <a:lnTo>
                    <a:pt x="1003" y="1254"/>
                  </a:lnTo>
                  <a:lnTo>
                    <a:pt x="1001" y="1272"/>
                  </a:lnTo>
                  <a:lnTo>
                    <a:pt x="992" y="1287"/>
                  </a:lnTo>
                  <a:lnTo>
                    <a:pt x="981" y="1299"/>
                  </a:lnTo>
                  <a:lnTo>
                    <a:pt x="966" y="1307"/>
                  </a:lnTo>
                  <a:lnTo>
                    <a:pt x="948" y="1309"/>
                  </a:lnTo>
                  <a:lnTo>
                    <a:pt x="223" y="1309"/>
                  </a:lnTo>
                  <a:lnTo>
                    <a:pt x="220" y="1309"/>
                  </a:lnTo>
                  <a:lnTo>
                    <a:pt x="216" y="1309"/>
                  </a:lnTo>
                  <a:lnTo>
                    <a:pt x="189" y="1303"/>
                  </a:lnTo>
                  <a:lnTo>
                    <a:pt x="165" y="1292"/>
                  </a:lnTo>
                  <a:lnTo>
                    <a:pt x="144" y="1277"/>
                  </a:lnTo>
                  <a:lnTo>
                    <a:pt x="126" y="1257"/>
                  </a:lnTo>
                  <a:lnTo>
                    <a:pt x="113" y="1235"/>
                  </a:lnTo>
                  <a:lnTo>
                    <a:pt x="105" y="1210"/>
                  </a:lnTo>
                  <a:lnTo>
                    <a:pt x="102" y="1183"/>
                  </a:lnTo>
                  <a:lnTo>
                    <a:pt x="103" y="1161"/>
                  </a:lnTo>
                  <a:lnTo>
                    <a:pt x="108" y="1140"/>
                  </a:lnTo>
                  <a:lnTo>
                    <a:pt x="118" y="1121"/>
                  </a:lnTo>
                  <a:lnTo>
                    <a:pt x="93" y="1114"/>
                  </a:lnTo>
                  <a:lnTo>
                    <a:pt x="72" y="1102"/>
                  </a:lnTo>
                  <a:lnTo>
                    <a:pt x="53" y="1087"/>
                  </a:lnTo>
                  <a:lnTo>
                    <a:pt x="38" y="1069"/>
                  </a:lnTo>
                  <a:lnTo>
                    <a:pt x="27" y="1046"/>
                  </a:lnTo>
                  <a:lnTo>
                    <a:pt x="19" y="1023"/>
                  </a:lnTo>
                  <a:lnTo>
                    <a:pt x="17" y="998"/>
                  </a:lnTo>
                  <a:lnTo>
                    <a:pt x="19" y="974"/>
                  </a:lnTo>
                  <a:lnTo>
                    <a:pt x="26" y="951"/>
                  </a:lnTo>
                  <a:lnTo>
                    <a:pt x="37" y="929"/>
                  </a:lnTo>
                  <a:lnTo>
                    <a:pt x="51" y="912"/>
                  </a:lnTo>
                  <a:lnTo>
                    <a:pt x="34" y="896"/>
                  </a:lnTo>
                  <a:lnTo>
                    <a:pt x="19" y="878"/>
                  </a:lnTo>
                  <a:lnTo>
                    <a:pt x="9" y="857"/>
                  </a:lnTo>
                  <a:lnTo>
                    <a:pt x="2" y="835"/>
                  </a:lnTo>
                  <a:lnTo>
                    <a:pt x="0" y="810"/>
                  </a:lnTo>
                  <a:lnTo>
                    <a:pt x="2" y="786"/>
                  </a:lnTo>
                  <a:lnTo>
                    <a:pt x="9" y="763"/>
                  </a:lnTo>
                  <a:lnTo>
                    <a:pt x="19" y="742"/>
                  </a:lnTo>
                  <a:lnTo>
                    <a:pt x="34" y="724"/>
                  </a:lnTo>
                  <a:lnTo>
                    <a:pt x="51" y="709"/>
                  </a:lnTo>
                  <a:lnTo>
                    <a:pt x="34" y="693"/>
                  </a:lnTo>
                  <a:lnTo>
                    <a:pt x="19" y="675"/>
                  </a:lnTo>
                  <a:lnTo>
                    <a:pt x="9" y="654"/>
                  </a:lnTo>
                  <a:lnTo>
                    <a:pt x="2" y="632"/>
                  </a:lnTo>
                  <a:lnTo>
                    <a:pt x="0" y="608"/>
                  </a:lnTo>
                  <a:lnTo>
                    <a:pt x="2" y="581"/>
                  </a:lnTo>
                  <a:lnTo>
                    <a:pt x="11" y="557"/>
                  </a:lnTo>
                  <a:lnTo>
                    <a:pt x="22" y="535"/>
                  </a:lnTo>
                  <a:lnTo>
                    <a:pt x="39" y="516"/>
                  </a:lnTo>
                  <a:lnTo>
                    <a:pt x="58" y="500"/>
                  </a:lnTo>
                  <a:lnTo>
                    <a:pt x="82" y="490"/>
                  </a:lnTo>
                  <a:lnTo>
                    <a:pt x="106" y="482"/>
                  </a:lnTo>
                  <a:lnTo>
                    <a:pt x="113" y="481"/>
                  </a:lnTo>
                  <a:lnTo>
                    <a:pt x="122" y="481"/>
                  </a:lnTo>
                  <a:lnTo>
                    <a:pt x="501" y="481"/>
                  </a:lnTo>
                  <a:lnTo>
                    <a:pt x="496" y="461"/>
                  </a:lnTo>
                  <a:lnTo>
                    <a:pt x="490" y="436"/>
                  </a:lnTo>
                  <a:lnTo>
                    <a:pt x="485" y="406"/>
                  </a:lnTo>
                  <a:lnTo>
                    <a:pt x="480" y="371"/>
                  </a:lnTo>
                  <a:lnTo>
                    <a:pt x="477" y="332"/>
                  </a:lnTo>
                  <a:lnTo>
                    <a:pt x="477" y="289"/>
                  </a:lnTo>
                  <a:lnTo>
                    <a:pt x="479" y="244"/>
                  </a:lnTo>
                  <a:lnTo>
                    <a:pt x="486" y="198"/>
                  </a:lnTo>
                  <a:lnTo>
                    <a:pt x="495" y="155"/>
                  </a:lnTo>
                  <a:lnTo>
                    <a:pt x="509" y="118"/>
                  </a:lnTo>
                  <a:lnTo>
                    <a:pt x="526" y="85"/>
                  </a:lnTo>
                  <a:lnTo>
                    <a:pt x="545" y="56"/>
                  </a:lnTo>
                  <a:lnTo>
                    <a:pt x="566" y="34"/>
                  </a:lnTo>
                  <a:lnTo>
                    <a:pt x="589" y="16"/>
                  </a:lnTo>
                  <a:lnTo>
                    <a:pt x="615" y="6"/>
                  </a:lnTo>
                  <a:lnTo>
                    <a:pt x="640" y="1"/>
                  </a:lnTo>
                  <a:lnTo>
                    <a:pt x="669" y="0"/>
                  </a:lnTo>
                  <a:close/>
                </a:path>
              </a:pathLst>
            </a:custGeom>
            <a:solidFill>
              <a:srgbClr val="EEAF10"/>
            </a:solidFill>
            <a:ln w="0">
              <a:solidFill>
                <a:srgbClr val="EEAF1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85">
              <a:extLst>
                <a:ext uri="{FF2B5EF4-FFF2-40B4-BE49-F238E27FC236}">
                  <a16:creationId xmlns:a16="http://schemas.microsoft.com/office/drawing/2014/main" id="{389C1BDF-D2D8-442A-9501-7E96A69FC41B}"/>
                </a:ext>
              </a:extLst>
            </p:cNvPr>
            <p:cNvSpPr>
              <a:spLocks/>
            </p:cNvSpPr>
            <p:nvPr/>
          </p:nvSpPr>
          <p:spPr bwMode="auto">
            <a:xfrm>
              <a:off x="4640" y="2516"/>
              <a:ext cx="30" cy="30"/>
            </a:xfrm>
            <a:custGeom>
              <a:avLst/>
              <a:gdLst>
                <a:gd name="T0" fmla="*/ 77 w 152"/>
                <a:gd name="T1" fmla="*/ 0 h 151"/>
                <a:gd name="T2" fmla="*/ 97 w 152"/>
                <a:gd name="T3" fmla="*/ 2 h 151"/>
                <a:gd name="T4" fmla="*/ 115 w 152"/>
                <a:gd name="T5" fmla="*/ 11 h 151"/>
                <a:gd name="T6" fmla="*/ 130 w 152"/>
                <a:gd name="T7" fmla="*/ 22 h 151"/>
                <a:gd name="T8" fmla="*/ 141 w 152"/>
                <a:gd name="T9" fmla="*/ 37 h 151"/>
                <a:gd name="T10" fmla="*/ 149 w 152"/>
                <a:gd name="T11" fmla="*/ 55 h 151"/>
                <a:gd name="T12" fmla="*/ 152 w 152"/>
                <a:gd name="T13" fmla="*/ 75 h 151"/>
                <a:gd name="T14" fmla="*/ 149 w 152"/>
                <a:gd name="T15" fmla="*/ 95 h 151"/>
                <a:gd name="T16" fmla="*/ 141 w 152"/>
                <a:gd name="T17" fmla="*/ 113 h 151"/>
                <a:gd name="T18" fmla="*/ 130 w 152"/>
                <a:gd name="T19" fmla="*/ 129 h 151"/>
                <a:gd name="T20" fmla="*/ 115 w 152"/>
                <a:gd name="T21" fmla="*/ 140 h 151"/>
                <a:gd name="T22" fmla="*/ 97 w 152"/>
                <a:gd name="T23" fmla="*/ 148 h 151"/>
                <a:gd name="T24" fmla="*/ 77 w 152"/>
                <a:gd name="T25" fmla="*/ 151 h 151"/>
                <a:gd name="T26" fmla="*/ 57 w 152"/>
                <a:gd name="T27" fmla="*/ 148 h 151"/>
                <a:gd name="T28" fmla="*/ 38 w 152"/>
                <a:gd name="T29" fmla="*/ 140 h 151"/>
                <a:gd name="T30" fmla="*/ 23 w 152"/>
                <a:gd name="T31" fmla="*/ 129 h 151"/>
                <a:gd name="T32" fmla="*/ 11 w 152"/>
                <a:gd name="T33" fmla="*/ 113 h 151"/>
                <a:gd name="T34" fmla="*/ 4 w 152"/>
                <a:gd name="T35" fmla="*/ 95 h 151"/>
                <a:gd name="T36" fmla="*/ 0 w 152"/>
                <a:gd name="T37" fmla="*/ 75 h 151"/>
                <a:gd name="T38" fmla="*/ 4 w 152"/>
                <a:gd name="T39" fmla="*/ 55 h 151"/>
                <a:gd name="T40" fmla="*/ 11 w 152"/>
                <a:gd name="T41" fmla="*/ 37 h 151"/>
                <a:gd name="T42" fmla="*/ 23 w 152"/>
                <a:gd name="T43" fmla="*/ 22 h 151"/>
                <a:gd name="T44" fmla="*/ 38 w 152"/>
                <a:gd name="T45" fmla="*/ 11 h 151"/>
                <a:gd name="T46" fmla="*/ 57 w 152"/>
                <a:gd name="T47" fmla="*/ 2 h 151"/>
                <a:gd name="T48" fmla="*/ 77 w 152"/>
                <a:gd name="T4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1">
                  <a:moveTo>
                    <a:pt x="77" y="0"/>
                  </a:moveTo>
                  <a:lnTo>
                    <a:pt x="97" y="2"/>
                  </a:lnTo>
                  <a:lnTo>
                    <a:pt x="115" y="11"/>
                  </a:lnTo>
                  <a:lnTo>
                    <a:pt x="130" y="22"/>
                  </a:lnTo>
                  <a:lnTo>
                    <a:pt x="141" y="37"/>
                  </a:lnTo>
                  <a:lnTo>
                    <a:pt x="149" y="55"/>
                  </a:lnTo>
                  <a:lnTo>
                    <a:pt x="152" y="75"/>
                  </a:lnTo>
                  <a:lnTo>
                    <a:pt x="149" y="95"/>
                  </a:lnTo>
                  <a:lnTo>
                    <a:pt x="141" y="113"/>
                  </a:lnTo>
                  <a:lnTo>
                    <a:pt x="130" y="129"/>
                  </a:lnTo>
                  <a:lnTo>
                    <a:pt x="115" y="140"/>
                  </a:lnTo>
                  <a:lnTo>
                    <a:pt x="97" y="148"/>
                  </a:lnTo>
                  <a:lnTo>
                    <a:pt x="77" y="151"/>
                  </a:lnTo>
                  <a:lnTo>
                    <a:pt x="57" y="148"/>
                  </a:lnTo>
                  <a:lnTo>
                    <a:pt x="38" y="140"/>
                  </a:lnTo>
                  <a:lnTo>
                    <a:pt x="23" y="129"/>
                  </a:lnTo>
                  <a:lnTo>
                    <a:pt x="11" y="113"/>
                  </a:lnTo>
                  <a:lnTo>
                    <a:pt x="4" y="95"/>
                  </a:lnTo>
                  <a:lnTo>
                    <a:pt x="0" y="75"/>
                  </a:lnTo>
                  <a:lnTo>
                    <a:pt x="4" y="55"/>
                  </a:lnTo>
                  <a:lnTo>
                    <a:pt x="11" y="37"/>
                  </a:lnTo>
                  <a:lnTo>
                    <a:pt x="23" y="22"/>
                  </a:lnTo>
                  <a:lnTo>
                    <a:pt x="38" y="11"/>
                  </a:lnTo>
                  <a:lnTo>
                    <a:pt x="57" y="2"/>
                  </a:lnTo>
                  <a:lnTo>
                    <a:pt x="77" y="0"/>
                  </a:lnTo>
                  <a:close/>
                </a:path>
              </a:pathLst>
            </a:custGeom>
            <a:solidFill>
              <a:schemeClr val="bg1"/>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2680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Wykres 47" descr="Podejmowanie działań mających na celu zmniejszenie ilości generowanych przez siebie w domu odpadów&#10;&#10;Wykres słupkowy skumulowany do 100% prezentuje odpowiedzi dotyczące podejmowania przez respondentów działań zmniejszających ilość generowanych przez nich odpadów: zdecydowanie tak (16,3%), raczej tak (39,6%), raczej nie (34,0%), zdecydowanie nie (8,1%), nie wiem (2,0%).">
            <a:extLst>
              <a:ext uri="{FF2B5EF4-FFF2-40B4-BE49-F238E27FC236}">
                <a16:creationId xmlns:a16="http://schemas.microsoft.com/office/drawing/2014/main" id="{76524C69-922D-488C-91FE-595A918D82D4}"/>
              </a:ext>
            </a:extLst>
          </p:cNvPr>
          <p:cNvGraphicFramePr/>
          <p:nvPr>
            <p:extLst>
              <p:ext uri="{D42A27DB-BD31-4B8C-83A1-F6EECF244321}">
                <p14:modId xmlns:p14="http://schemas.microsoft.com/office/powerpoint/2010/main" val="2955791452"/>
              </p:ext>
            </p:extLst>
          </p:nvPr>
        </p:nvGraphicFramePr>
        <p:xfrm>
          <a:off x="835147" y="852850"/>
          <a:ext cx="7359619" cy="1590063"/>
        </p:xfrm>
        <a:graphic>
          <a:graphicData uri="http://schemas.openxmlformats.org/drawingml/2006/chart">
            <c:chart xmlns:c="http://schemas.openxmlformats.org/drawingml/2006/chart" xmlns:r="http://schemas.openxmlformats.org/officeDocument/2006/relationships" r:id="rId2"/>
          </a:graphicData>
        </a:graphic>
      </p:graphicFrame>
      <p:sp>
        <p:nvSpPr>
          <p:cNvPr id="2" name="Symbol zastępczy numeru slajdu 1">
            <a:extLst>
              <a:ext uri="{FF2B5EF4-FFF2-40B4-BE49-F238E27FC236}">
                <a16:creationId xmlns:a16="http://schemas.microsoft.com/office/drawing/2014/main" id="{1EBF443D-22A7-40AB-98EF-F3A9249EE862}"/>
              </a:ext>
            </a:extLst>
          </p:cNvPr>
          <p:cNvSpPr>
            <a:spLocks noGrp="1"/>
          </p:cNvSpPr>
          <p:nvPr>
            <p:ph type="sldNum" sz="quarter" idx="12"/>
          </p:nvPr>
        </p:nvSpPr>
        <p:spPr/>
        <p:txBody>
          <a:bodyPr/>
          <a:lstStyle/>
          <a:p>
            <a:fld id="{63495140-8AF3-44B3-8E8F-973C040A3C95}" type="slidenum">
              <a:rPr lang="pl-PL" smtClean="0"/>
              <a:pPr/>
              <a:t>14</a:t>
            </a:fld>
            <a:endParaRPr lang="pl-PL" dirty="0"/>
          </a:p>
        </p:txBody>
      </p:sp>
      <p:sp>
        <p:nvSpPr>
          <p:cNvPr id="4" name="Prostokąt 3">
            <a:extLst>
              <a:ext uri="{FF2B5EF4-FFF2-40B4-BE49-F238E27FC236}">
                <a16:creationId xmlns:a16="http://schemas.microsoft.com/office/drawing/2014/main" id="{F6E22D3B-46B0-4824-8A49-4C63E01220BD}"/>
              </a:ext>
            </a:extLst>
          </p:cNvPr>
          <p:cNvSpPr/>
          <p:nvPr/>
        </p:nvSpPr>
        <p:spPr>
          <a:xfrm>
            <a:off x="0" y="783"/>
            <a:ext cx="8905899"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P2. Jaki jest główny powód, dla którego nie podejmuje Pan(i) działań mających na celu zmniejszenie ilości generowanych odpadów?</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40" name="pole tekstowe 39">
            <a:extLst>
              <a:ext uri="{FF2B5EF4-FFF2-40B4-BE49-F238E27FC236}">
                <a16:creationId xmlns:a16="http://schemas.microsoft.com/office/drawing/2014/main" id="{C78EA4B8-336A-48BF-8EFC-F1415A361E91}"/>
              </a:ext>
            </a:extLst>
          </p:cNvPr>
          <p:cNvSpPr txBox="1"/>
          <p:nvPr/>
        </p:nvSpPr>
        <p:spPr>
          <a:xfrm>
            <a:off x="6651162" y="2015694"/>
            <a:ext cx="2350352" cy="877163"/>
          </a:xfrm>
          <a:prstGeom prst="rect">
            <a:avLst/>
          </a:prstGeom>
          <a:noFill/>
        </p:spPr>
        <p:txBody>
          <a:bodyPr wrap="square" rtlCol="0">
            <a:spAutoFit/>
          </a:bodyPr>
          <a:lstStyle/>
          <a:p>
            <a:r>
              <a:rPr lang="pl-PL" sz="1100" dirty="0">
                <a:solidFill>
                  <a:srgbClr val="4D3535"/>
                </a:solidFill>
                <a:latin typeface="Century Gothic" panose="020B0502020202020204" pitchFamily="34" charset="0"/>
              </a:rPr>
              <a:t>niepodejmujący działań mających na celu zmniejszenie ilości generowanych przez siebie w domu odpadów</a:t>
            </a:r>
          </a:p>
          <a:p>
            <a:r>
              <a:rPr lang="pl-PL" sz="700" i="1" dirty="0">
                <a:solidFill>
                  <a:schemeClr val="bg1">
                    <a:lumMod val="65000"/>
                  </a:schemeClr>
                </a:solidFill>
                <a:latin typeface="Century Gothic" panose="020B0502020202020204" pitchFamily="34" charset="0"/>
                <a:cs typeface="Cavolini" panose="03000502040302020204" pitchFamily="66" charset="0"/>
              </a:rPr>
              <a:t>N=441</a:t>
            </a:r>
          </a:p>
        </p:txBody>
      </p:sp>
      <p:grpSp>
        <p:nvGrpSpPr>
          <p:cNvPr id="17" name="Grupa 16" descr="Główne powody nie podejmowania działań mających na celu zmniejszenie ilości generowanych odpadów&#10;&#10;Grafika przedstawiająca zegar z komentarzem &quot;wymaga to zbyt dużo czasu&quot;: 8,4%">
            <a:extLst>
              <a:ext uri="{FF2B5EF4-FFF2-40B4-BE49-F238E27FC236}">
                <a16:creationId xmlns:a16="http://schemas.microsoft.com/office/drawing/2014/main" id="{0D3DD112-7B46-420F-B685-67767C83C689}"/>
              </a:ext>
            </a:extLst>
          </p:cNvPr>
          <p:cNvGrpSpPr/>
          <p:nvPr/>
        </p:nvGrpSpPr>
        <p:grpSpPr>
          <a:xfrm>
            <a:off x="5457242" y="3381266"/>
            <a:ext cx="1346222" cy="1589214"/>
            <a:chOff x="2832761" y="4534720"/>
            <a:chExt cx="1346222" cy="1589214"/>
          </a:xfrm>
        </p:grpSpPr>
        <p:grpSp>
          <p:nvGrpSpPr>
            <p:cNvPr id="35" name="Grupa 34" descr="Grafika przedstawia zabawki: 2,8%" title="Rodzaje sprawnych/dobrych rzeczy przekazywanych osobom lub instytucjom ">
              <a:extLst>
                <a:ext uri="{FF2B5EF4-FFF2-40B4-BE49-F238E27FC236}">
                  <a16:creationId xmlns:a16="http://schemas.microsoft.com/office/drawing/2014/main" id="{1267189F-2A88-4F1B-B296-A9314F157C3E}"/>
                </a:ext>
              </a:extLst>
            </p:cNvPr>
            <p:cNvGrpSpPr/>
            <p:nvPr/>
          </p:nvGrpSpPr>
          <p:grpSpPr>
            <a:xfrm>
              <a:off x="2832761" y="4534720"/>
              <a:ext cx="1346222" cy="1589214"/>
              <a:chOff x="2832761" y="4534720"/>
              <a:chExt cx="1346222" cy="1589214"/>
            </a:xfrm>
          </p:grpSpPr>
          <p:sp>
            <p:nvSpPr>
              <p:cNvPr id="36" name="pole tekstowe 35">
                <a:extLst>
                  <a:ext uri="{FF2B5EF4-FFF2-40B4-BE49-F238E27FC236}">
                    <a16:creationId xmlns:a16="http://schemas.microsoft.com/office/drawing/2014/main" id="{8FF60CDF-FE4B-4D54-B47E-56BAEA00050C}"/>
                  </a:ext>
                </a:extLst>
              </p:cNvPr>
              <p:cNvSpPr txBox="1"/>
              <p:nvPr/>
            </p:nvSpPr>
            <p:spPr>
              <a:xfrm>
                <a:off x="2832761" y="5708436"/>
                <a:ext cx="1299999" cy="415498"/>
              </a:xfrm>
              <a:prstGeom prst="rect">
                <a:avLst/>
              </a:prstGeom>
              <a:noFill/>
            </p:spPr>
            <p:txBody>
              <a:bodyPr wrap="square" rtlCol="0">
                <a:spAutoFit/>
              </a:bodyPr>
              <a:lstStyle/>
              <a:p>
                <a:pPr algn="ctr"/>
                <a:r>
                  <a:rPr lang="pl-PL" sz="1050" dirty="0">
                    <a:solidFill>
                      <a:schemeClr val="tx1">
                        <a:lumMod val="65000"/>
                        <a:lumOff val="35000"/>
                      </a:schemeClr>
                    </a:solidFill>
                    <a:latin typeface="Century Gothic" panose="020B0502020202020204" pitchFamily="34" charset="0"/>
                    <a:cs typeface="Cavolini" panose="03000502040302020204" pitchFamily="66" charset="0"/>
                  </a:rPr>
                  <a:t>wymaga to zbyt dużo czasu</a:t>
                </a:r>
              </a:p>
            </p:txBody>
          </p:sp>
          <p:sp>
            <p:nvSpPr>
              <p:cNvPr id="37" name="pole tekstowe 36">
                <a:extLst>
                  <a:ext uri="{FF2B5EF4-FFF2-40B4-BE49-F238E27FC236}">
                    <a16:creationId xmlns:a16="http://schemas.microsoft.com/office/drawing/2014/main" id="{06D96C5F-0F90-4364-B0BC-374A52F025E4}"/>
                  </a:ext>
                </a:extLst>
              </p:cNvPr>
              <p:cNvSpPr txBox="1"/>
              <p:nvPr/>
            </p:nvSpPr>
            <p:spPr>
              <a:xfrm>
                <a:off x="2878984" y="4534720"/>
                <a:ext cx="1299999" cy="400110"/>
              </a:xfrm>
              <a:prstGeom prst="rect">
                <a:avLst/>
              </a:prstGeom>
              <a:noFill/>
            </p:spPr>
            <p:txBody>
              <a:bodyPr wrap="square" rtlCol="0">
                <a:spAutoFit/>
              </a:bodyPr>
              <a:lstStyle/>
              <a:p>
                <a:pPr algn="ctr"/>
                <a:r>
                  <a:rPr lang="pl-PL" sz="2000" b="1" dirty="0">
                    <a:solidFill>
                      <a:srgbClr val="867454"/>
                    </a:solidFill>
                    <a:latin typeface="Century Gothic" panose="020B0502020202020204" pitchFamily="34" charset="0"/>
                  </a:rPr>
                  <a:t>8,4%</a:t>
                </a:r>
              </a:p>
            </p:txBody>
          </p:sp>
        </p:grpSp>
        <p:pic>
          <p:nvPicPr>
            <p:cNvPr id="49" name="Grafika 48" descr="Stoper">
              <a:extLst>
                <a:ext uri="{FF2B5EF4-FFF2-40B4-BE49-F238E27FC236}">
                  <a16:creationId xmlns:a16="http://schemas.microsoft.com/office/drawing/2014/main" id="{4A68BAB5-081C-456B-9447-3E9E1CF5A87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4275" y="4968290"/>
              <a:ext cx="684051" cy="684051"/>
            </a:xfrm>
            <a:prstGeom prst="rect">
              <a:avLst/>
            </a:prstGeom>
          </p:spPr>
        </p:pic>
      </p:grpSp>
      <p:grpSp>
        <p:nvGrpSpPr>
          <p:cNvPr id="16" name="Grupa 15" descr="Główne powody nie podejmowania działań mających na celu zmniejszenie ilości generowanych odpadów&#10;&#10;Grafika przedstawiająca kosz na śmieci z komentarzem &quot;uważam, że poziom wytwarzanych przeze mnie odpadów jest na minimalnym poziomie&quot;: 23,1%">
            <a:extLst>
              <a:ext uri="{FF2B5EF4-FFF2-40B4-BE49-F238E27FC236}">
                <a16:creationId xmlns:a16="http://schemas.microsoft.com/office/drawing/2014/main" id="{3EB1FCB1-71C5-43F6-BC70-990E4B4D64D8}"/>
              </a:ext>
            </a:extLst>
          </p:cNvPr>
          <p:cNvGrpSpPr/>
          <p:nvPr/>
        </p:nvGrpSpPr>
        <p:grpSpPr>
          <a:xfrm>
            <a:off x="3308230" y="3356860"/>
            <a:ext cx="2043005" cy="1939654"/>
            <a:chOff x="4622020" y="2606490"/>
            <a:chExt cx="2043005" cy="1939654"/>
          </a:xfrm>
        </p:grpSpPr>
        <p:grpSp>
          <p:nvGrpSpPr>
            <p:cNvPr id="10" name="Grupa 9" descr="Grafika przedstawia urządzenia np. elektroniczne: 27,8%" title="Rodzaje sprawnych/dobrych rzeczy przekazywanych osobom lub instytucjom ">
              <a:extLst>
                <a:ext uri="{FF2B5EF4-FFF2-40B4-BE49-F238E27FC236}">
                  <a16:creationId xmlns:a16="http://schemas.microsoft.com/office/drawing/2014/main" id="{47986ED8-544F-479C-A315-7C80D0B03016}"/>
                </a:ext>
              </a:extLst>
            </p:cNvPr>
            <p:cNvGrpSpPr/>
            <p:nvPr/>
          </p:nvGrpSpPr>
          <p:grpSpPr>
            <a:xfrm>
              <a:off x="4622020" y="2606490"/>
              <a:ext cx="2043005" cy="1939654"/>
              <a:chOff x="4609993" y="2955407"/>
              <a:chExt cx="2043005" cy="1939654"/>
            </a:xfrm>
          </p:grpSpPr>
          <p:sp>
            <p:nvSpPr>
              <p:cNvPr id="11" name="pole tekstowe 10">
                <a:extLst>
                  <a:ext uri="{FF2B5EF4-FFF2-40B4-BE49-F238E27FC236}">
                    <a16:creationId xmlns:a16="http://schemas.microsoft.com/office/drawing/2014/main" id="{DA7C3E17-BD97-440D-8B1A-F64F0D6D07B0}"/>
                  </a:ext>
                </a:extLst>
              </p:cNvPr>
              <p:cNvSpPr txBox="1"/>
              <p:nvPr/>
            </p:nvSpPr>
            <p:spPr>
              <a:xfrm>
                <a:off x="4609993" y="4156397"/>
                <a:ext cx="2043005" cy="738664"/>
              </a:xfrm>
              <a:prstGeom prst="rect">
                <a:avLst/>
              </a:prstGeom>
              <a:noFill/>
            </p:spPr>
            <p:txBody>
              <a:bodyPr wrap="square" rtlCol="0">
                <a:spAutoFit/>
              </a:bodyPr>
              <a:lstStyle/>
              <a:p>
                <a:pPr algn="ctr"/>
                <a:r>
                  <a:rPr lang="pl-PL" sz="1050" dirty="0">
                    <a:solidFill>
                      <a:schemeClr val="tx1">
                        <a:lumMod val="65000"/>
                        <a:lumOff val="35000"/>
                      </a:schemeClr>
                    </a:solidFill>
                    <a:latin typeface="Century Gothic" panose="020B0502020202020204" pitchFamily="34" charset="0"/>
                  </a:rPr>
                  <a:t>uważam, że poziom wytwarzanych przeze mnie odpadów jest na minimalnym poziomie</a:t>
                </a:r>
              </a:p>
            </p:txBody>
          </p:sp>
          <p:sp>
            <p:nvSpPr>
              <p:cNvPr id="12" name="pole tekstowe 11">
                <a:extLst>
                  <a:ext uri="{FF2B5EF4-FFF2-40B4-BE49-F238E27FC236}">
                    <a16:creationId xmlns:a16="http://schemas.microsoft.com/office/drawing/2014/main" id="{EC891A4A-97ED-4111-90B8-FD5E8F5E52CB}"/>
                  </a:ext>
                </a:extLst>
              </p:cNvPr>
              <p:cNvSpPr txBox="1"/>
              <p:nvPr/>
            </p:nvSpPr>
            <p:spPr>
              <a:xfrm>
                <a:off x="4981495" y="2955407"/>
                <a:ext cx="1299999" cy="400110"/>
              </a:xfrm>
              <a:prstGeom prst="rect">
                <a:avLst/>
              </a:prstGeom>
              <a:noFill/>
            </p:spPr>
            <p:txBody>
              <a:bodyPr wrap="square" rtlCol="0">
                <a:spAutoFit/>
              </a:bodyPr>
              <a:lstStyle/>
              <a:p>
                <a:pPr algn="ctr"/>
                <a:r>
                  <a:rPr lang="pl-PL" sz="2000" b="1" dirty="0">
                    <a:solidFill>
                      <a:srgbClr val="867454"/>
                    </a:solidFill>
                    <a:latin typeface="Century Gothic" panose="020B0502020202020204" pitchFamily="34" charset="0"/>
                  </a:rPr>
                  <a:t>23,1%</a:t>
                </a:r>
              </a:p>
            </p:txBody>
          </p:sp>
        </p:grpSp>
        <p:pic>
          <p:nvPicPr>
            <p:cNvPr id="53" name="Grafika 52" descr="Recykling">
              <a:extLst>
                <a:ext uri="{FF2B5EF4-FFF2-40B4-BE49-F238E27FC236}">
                  <a16:creationId xmlns:a16="http://schemas.microsoft.com/office/drawing/2014/main" id="{2C1D684C-2315-47A0-B010-2FF6B1C6341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8386" y="3098926"/>
              <a:ext cx="630270" cy="630270"/>
            </a:xfrm>
            <a:prstGeom prst="rect">
              <a:avLst/>
            </a:prstGeom>
          </p:spPr>
        </p:pic>
      </p:grpSp>
      <p:grpSp>
        <p:nvGrpSpPr>
          <p:cNvPr id="8" name="Grupa 7" descr="Główne powody nie podejmowania działań mających na celu zmniejszenie ilości generowanych odpadów&#10;&#10;Grafika przedstawiająca monety z komentarzem &quot;wiąże się to ze zbyt wysokimi kosztami&quot;: 7,5%">
            <a:extLst>
              <a:ext uri="{FF2B5EF4-FFF2-40B4-BE49-F238E27FC236}">
                <a16:creationId xmlns:a16="http://schemas.microsoft.com/office/drawing/2014/main" id="{877C924D-F973-4B6D-A304-33E7E01B936C}"/>
              </a:ext>
            </a:extLst>
          </p:cNvPr>
          <p:cNvGrpSpPr/>
          <p:nvPr/>
        </p:nvGrpSpPr>
        <p:grpSpPr>
          <a:xfrm>
            <a:off x="6989954" y="3385002"/>
            <a:ext cx="1877376" cy="1579563"/>
            <a:chOff x="6934652" y="3431447"/>
            <a:chExt cx="1877376" cy="1579563"/>
          </a:xfrm>
        </p:grpSpPr>
        <p:grpSp>
          <p:nvGrpSpPr>
            <p:cNvPr id="43" name="Grupa 42" descr="Grafika przedstawia książki: 34,3%" title="Rodzaje sprawnych/dobrych rzeczy przekazywanych osobom lub instytucjom ">
              <a:extLst>
                <a:ext uri="{FF2B5EF4-FFF2-40B4-BE49-F238E27FC236}">
                  <a16:creationId xmlns:a16="http://schemas.microsoft.com/office/drawing/2014/main" id="{06BDF331-4D58-41ED-87B4-3246E78A3551}"/>
                </a:ext>
              </a:extLst>
            </p:cNvPr>
            <p:cNvGrpSpPr/>
            <p:nvPr/>
          </p:nvGrpSpPr>
          <p:grpSpPr>
            <a:xfrm>
              <a:off x="6934652" y="3431447"/>
              <a:ext cx="1877376" cy="1579563"/>
              <a:chOff x="2715027" y="2993400"/>
              <a:chExt cx="1877376" cy="1579563"/>
            </a:xfrm>
          </p:grpSpPr>
          <p:sp>
            <p:nvSpPr>
              <p:cNvPr id="44" name="pole tekstowe 43">
                <a:extLst>
                  <a:ext uri="{FF2B5EF4-FFF2-40B4-BE49-F238E27FC236}">
                    <a16:creationId xmlns:a16="http://schemas.microsoft.com/office/drawing/2014/main" id="{72C73068-4CE3-432C-AC02-D93B4221791D}"/>
                  </a:ext>
                </a:extLst>
              </p:cNvPr>
              <p:cNvSpPr txBox="1"/>
              <p:nvPr/>
            </p:nvSpPr>
            <p:spPr>
              <a:xfrm>
                <a:off x="2715027" y="4157465"/>
                <a:ext cx="1877376" cy="415498"/>
              </a:xfrm>
              <a:prstGeom prst="rect">
                <a:avLst/>
              </a:prstGeom>
              <a:noFill/>
            </p:spPr>
            <p:txBody>
              <a:bodyPr wrap="square" rtlCol="0">
                <a:spAutoFit/>
              </a:bodyPr>
              <a:lstStyle/>
              <a:p>
                <a:pPr algn="ctr"/>
                <a:r>
                  <a:rPr lang="pl-PL" sz="1050" dirty="0">
                    <a:solidFill>
                      <a:schemeClr val="tx1">
                        <a:lumMod val="65000"/>
                        <a:lumOff val="35000"/>
                      </a:schemeClr>
                    </a:solidFill>
                    <a:latin typeface="Century Gothic" panose="020B0502020202020204" pitchFamily="34" charset="0"/>
                    <a:cs typeface="Cavolini" panose="03000502040302020204" pitchFamily="66" charset="0"/>
                  </a:rPr>
                  <a:t>wiąże się to ze zbyt wysokimi </a:t>
                </a:r>
                <a:r>
                  <a:rPr lang="pl-PL" sz="1050" dirty="0">
                    <a:solidFill>
                      <a:schemeClr val="tx1">
                        <a:lumMod val="65000"/>
                        <a:lumOff val="35000"/>
                      </a:schemeClr>
                    </a:solidFill>
                    <a:latin typeface="Century Gothic" panose="020B0502020202020204" pitchFamily="34" charset="0"/>
                  </a:rPr>
                  <a:t>kosztami</a:t>
                </a:r>
              </a:p>
            </p:txBody>
          </p:sp>
          <p:sp>
            <p:nvSpPr>
              <p:cNvPr id="45" name="pole tekstowe 44">
                <a:extLst>
                  <a:ext uri="{FF2B5EF4-FFF2-40B4-BE49-F238E27FC236}">
                    <a16:creationId xmlns:a16="http://schemas.microsoft.com/office/drawing/2014/main" id="{5A7F8A11-CEED-4F37-B4D6-E0A845600C4F}"/>
                  </a:ext>
                </a:extLst>
              </p:cNvPr>
              <p:cNvSpPr txBox="1"/>
              <p:nvPr/>
            </p:nvSpPr>
            <p:spPr>
              <a:xfrm>
                <a:off x="2908360" y="2993400"/>
                <a:ext cx="1299999" cy="400110"/>
              </a:xfrm>
              <a:prstGeom prst="rect">
                <a:avLst/>
              </a:prstGeom>
              <a:noFill/>
            </p:spPr>
            <p:txBody>
              <a:bodyPr wrap="square" rtlCol="0">
                <a:spAutoFit/>
              </a:bodyPr>
              <a:lstStyle/>
              <a:p>
                <a:pPr algn="ctr"/>
                <a:r>
                  <a:rPr lang="pl-PL" sz="2000" b="1" dirty="0">
                    <a:solidFill>
                      <a:srgbClr val="867454"/>
                    </a:solidFill>
                    <a:latin typeface="Century Gothic" panose="020B0502020202020204" pitchFamily="34" charset="0"/>
                  </a:rPr>
                  <a:t>7,5%</a:t>
                </a:r>
              </a:p>
            </p:txBody>
          </p:sp>
        </p:grpSp>
        <p:pic>
          <p:nvPicPr>
            <p:cNvPr id="55" name="Grafika 54" descr="Monety">
              <a:extLst>
                <a:ext uri="{FF2B5EF4-FFF2-40B4-BE49-F238E27FC236}">
                  <a16:creationId xmlns:a16="http://schemas.microsoft.com/office/drawing/2014/main" id="{CFFF7B0F-6B14-4127-A10D-65F2C867BFB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01395" y="3943132"/>
              <a:ext cx="584317" cy="584317"/>
            </a:xfrm>
            <a:prstGeom prst="rect">
              <a:avLst/>
            </a:prstGeom>
          </p:spPr>
        </p:pic>
      </p:grpSp>
      <p:grpSp>
        <p:nvGrpSpPr>
          <p:cNvPr id="25" name="Grupa 24" descr="Grafika przedstawia książki: 34,3%" title="Rodzaje sprawnych/dobrych rzeczy przekazywanych osobom lub instytucjom ">
            <a:extLst>
              <a:ext uri="{FF2B5EF4-FFF2-40B4-BE49-F238E27FC236}">
                <a16:creationId xmlns:a16="http://schemas.microsoft.com/office/drawing/2014/main" id="{6DAE1057-359F-4859-83BE-31A3449DACFA}"/>
              </a:ext>
            </a:extLst>
          </p:cNvPr>
          <p:cNvGrpSpPr/>
          <p:nvPr/>
        </p:nvGrpSpPr>
        <p:grpSpPr>
          <a:xfrm>
            <a:off x="-23606" y="3349093"/>
            <a:ext cx="1877376" cy="1772235"/>
            <a:chOff x="2621910" y="2966989"/>
            <a:chExt cx="1877376" cy="1772235"/>
          </a:xfrm>
        </p:grpSpPr>
        <p:sp>
          <p:nvSpPr>
            <p:cNvPr id="26" name="pole tekstowe 25">
              <a:extLst>
                <a:ext uri="{FF2B5EF4-FFF2-40B4-BE49-F238E27FC236}">
                  <a16:creationId xmlns:a16="http://schemas.microsoft.com/office/drawing/2014/main" id="{6B05E299-6903-4469-87FD-BAD27DA00228}"/>
                </a:ext>
              </a:extLst>
            </p:cNvPr>
            <p:cNvSpPr txBox="1"/>
            <p:nvPr/>
          </p:nvSpPr>
          <p:spPr>
            <a:xfrm>
              <a:off x="2621910" y="4162143"/>
              <a:ext cx="1877376" cy="577081"/>
            </a:xfrm>
            <a:prstGeom prst="rect">
              <a:avLst/>
            </a:prstGeom>
            <a:noFill/>
          </p:spPr>
          <p:txBody>
            <a:bodyPr wrap="square" rtlCol="0">
              <a:spAutoFit/>
            </a:bodyPr>
            <a:lstStyle/>
            <a:p>
              <a:pPr algn="ctr"/>
              <a:r>
                <a:rPr lang="pl-PL" sz="1050" dirty="0">
                  <a:solidFill>
                    <a:schemeClr val="tx1">
                      <a:lumMod val="65000"/>
                      <a:lumOff val="35000"/>
                    </a:schemeClr>
                  </a:solidFill>
                  <a:latin typeface="Century Gothic" panose="020B0502020202020204" pitchFamily="34" charset="0"/>
                </a:rPr>
                <a:t>nie wiem jak mogę zredukować ilość odpadów</a:t>
              </a:r>
            </a:p>
          </p:txBody>
        </p:sp>
        <p:sp>
          <p:nvSpPr>
            <p:cNvPr id="27" name="pole tekstowe 26">
              <a:extLst>
                <a:ext uri="{FF2B5EF4-FFF2-40B4-BE49-F238E27FC236}">
                  <a16:creationId xmlns:a16="http://schemas.microsoft.com/office/drawing/2014/main" id="{E158AACC-2590-4109-8037-0FF4AFE04D92}"/>
                </a:ext>
              </a:extLst>
            </p:cNvPr>
            <p:cNvSpPr txBox="1"/>
            <p:nvPr/>
          </p:nvSpPr>
          <p:spPr>
            <a:xfrm>
              <a:off x="2943291" y="2966989"/>
              <a:ext cx="1299999" cy="400110"/>
            </a:xfrm>
            <a:prstGeom prst="rect">
              <a:avLst/>
            </a:prstGeom>
            <a:noFill/>
          </p:spPr>
          <p:txBody>
            <a:bodyPr wrap="square" rtlCol="0">
              <a:spAutoFit/>
            </a:bodyPr>
            <a:lstStyle/>
            <a:p>
              <a:pPr algn="ctr"/>
              <a:r>
                <a:rPr lang="pl-PL" sz="2000" b="1" dirty="0">
                  <a:solidFill>
                    <a:srgbClr val="6A5C42"/>
                  </a:solidFill>
                  <a:latin typeface="Century Gothic" panose="020B0502020202020204" pitchFamily="34" charset="0"/>
                </a:rPr>
                <a:t>33,3%</a:t>
              </a:r>
            </a:p>
          </p:txBody>
        </p:sp>
      </p:grpSp>
      <p:grpSp>
        <p:nvGrpSpPr>
          <p:cNvPr id="5" name="Grupa 4">
            <a:extLst>
              <a:ext uri="{FF2B5EF4-FFF2-40B4-BE49-F238E27FC236}">
                <a16:creationId xmlns:a16="http://schemas.microsoft.com/office/drawing/2014/main" id="{B91DF41E-5B45-4029-B8AE-DA92B38D725D}"/>
              </a:ext>
            </a:extLst>
          </p:cNvPr>
          <p:cNvGrpSpPr/>
          <p:nvPr/>
        </p:nvGrpSpPr>
        <p:grpSpPr>
          <a:xfrm>
            <a:off x="4918939" y="1973679"/>
            <a:ext cx="2962318" cy="877175"/>
            <a:chOff x="5029096" y="2420928"/>
            <a:chExt cx="2962318" cy="877175"/>
          </a:xfrm>
        </p:grpSpPr>
        <p:sp>
          <p:nvSpPr>
            <p:cNvPr id="9" name="Strzałka: w prawo 8">
              <a:extLst>
                <a:ext uri="{FF2B5EF4-FFF2-40B4-BE49-F238E27FC236}">
                  <a16:creationId xmlns:a16="http://schemas.microsoft.com/office/drawing/2014/main" id="{632302E1-85D6-435B-8973-CA0D19EFB849}"/>
                </a:ext>
              </a:extLst>
            </p:cNvPr>
            <p:cNvSpPr/>
            <p:nvPr/>
          </p:nvSpPr>
          <p:spPr>
            <a:xfrm rot="5400000">
              <a:off x="5856471" y="2537180"/>
              <a:ext cx="877164" cy="644681"/>
            </a:xfrm>
            <a:prstGeom prst="rightArrow">
              <a:avLst>
                <a:gd name="adj1" fmla="val 41895"/>
                <a:gd name="adj2" fmla="val 50000"/>
              </a:avLst>
            </a:prstGeom>
            <a:solidFill>
              <a:srgbClr val="A28E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2" name="Łącznik prosty ze strzałką 41">
              <a:extLst>
                <a:ext uri="{FF2B5EF4-FFF2-40B4-BE49-F238E27FC236}">
                  <a16:creationId xmlns:a16="http://schemas.microsoft.com/office/drawing/2014/main" id="{6A4BE761-310F-4DA1-9E2D-AEE94403D7A6}"/>
                </a:ext>
              </a:extLst>
            </p:cNvPr>
            <p:cNvCxnSpPr>
              <a:cxnSpLocks/>
            </p:cNvCxnSpPr>
            <p:nvPr/>
          </p:nvCxnSpPr>
          <p:spPr>
            <a:xfrm>
              <a:off x="5029096" y="2420928"/>
              <a:ext cx="2962318" cy="0"/>
            </a:xfrm>
            <a:prstGeom prst="straightConnector1">
              <a:avLst/>
            </a:prstGeom>
            <a:ln w="28575">
              <a:solidFill>
                <a:srgbClr val="A28E6A"/>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 name="Grupa 5" descr="Główne powody nie podejmowania działań mających na celu zmniejszenie ilości generowanych odpadów&#10;&#10;Grafika przedstawiająca smutną buźkę z komentarzem &quot;nie jest to dla mnie ważne&quot;: 27,7%">
            <a:extLst>
              <a:ext uri="{FF2B5EF4-FFF2-40B4-BE49-F238E27FC236}">
                <a16:creationId xmlns:a16="http://schemas.microsoft.com/office/drawing/2014/main" id="{04919BF5-A978-4969-9CD6-5FA2EE5C8E86}"/>
              </a:ext>
            </a:extLst>
          </p:cNvPr>
          <p:cNvGrpSpPr/>
          <p:nvPr/>
        </p:nvGrpSpPr>
        <p:grpSpPr>
          <a:xfrm>
            <a:off x="1890112" y="3374330"/>
            <a:ext cx="1350659" cy="1607479"/>
            <a:chOff x="218328" y="3364910"/>
            <a:chExt cx="1350659" cy="1607479"/>
          </a:xfrm>
        </p:grpSpPr>
        <p:grpSp>
          <p:nvGrpSpPr>
            <p:cNvPr id="20" name="Grupa 19" descr="Grafika przedstawia odzież i inne tekstylia: 89,1%" title="Rodzaje sprawnych/dobrych rzeczy przekazywanych osobom lub instytucjom ">
              <a:extLst>
                <a:ext uri="{FF2B5EF4-FFF2-40B4-BE49-F238E27FC236}">
                  <a16:creationId xmlns:a16="http://schemas.microsoft.com/office/drawing/2014/main" id="{F9DBD07F-ECBC-43C4-A9CA-967CB2CCA31D}"/>
                </a:ext>
              </a:extLst>
            </p:cNvPr>
            <p:cNvGrpSpPr/>
            <p:nvPr/>
          </p:nvGrpSpPr>
          <p:grpSpPr>
            <a:xfrm>
              <a:off x="218328" y="3364910"/>
              <a:ext cx="1350659" cy="1607479"/>
              <a:chOff x="796092" y="2955407"/>
              <a:chExt cx="1350659" cy="1607479"/>
            </a:xfrm>
          </p:grpSpPr>
          <p:sp>
            <p:nvSpPr>
              <p:cNvPr id="21" name="pole tekstowe 20">
                <a:extLst>
                  <a:ext uri="{FF2B5EF4-FFF2-40B4-BE49-F238E27FC236}">
                    <a16:creationId xmlns:a16="http://schemas.microsoft.com/office/drawing/2014/main" id="{000D3535-EB4B-49AC-9D8C-B64BB79128BE}"/>
                  </a:ext>
                </a:extLst>
              </p:cNvPr>
              <p:cNvSpPr txBox="1"/>
              <p:nvPr/>
            </p:nvSpPr>
            <p:spPr>
              <a:xfrm>
                <a:off x="796092" y="4131999"/>
                <a:ext cx="1299999" cy="430887"/>
              </a:xfrm>
              <a:prstGeom prst="rect">
                <a:avLst/>
              </a:prstGeom>
              <a:noFill/>
            </p:spPr>
            <p:txBody>
              <a:bodyPr wrap="square" rtlCol="0">
                <a:spAutoFit/>
              </a:bodyPr>
              <a:lstStyle/>
              <a:p>
                <a:pPr algn="ctr"/>
                <a:r>
                  <a:rPr lang="pl-PL" sz="1050" dirty="0">
                    <a:solidFill>
                      <a:schemeClr val="tx1">
                        <a:lumMod val="65000"/>
                        <a:lumOff val="35000"/>
                      </a:schemeClr>
                    </a:solidFill>
                    <a:latin typeface="Century Gothic" panose="020B0502020202020204" pitchFamily="34" charset="0"/>
                    <a:cs typeface="Cavolini" panose="03000502040302020204" pitchFamily="66" charset="0"/>
                  </a:rPr>
                  <a:t>nie jest to dla mnie ważne</a:t>
                </a:r>
              </a:p>
            </p:txBody>
          </p:sp>
          <p:sp>
            <p:nvSpPr>
              <p:cNvPr id="22" name="pole tekstowe 21">
                <a:extLst>
                  <a:ext uri="{FF2B5EF4-FFF2-40B4-BE49-F238E27FC236}">
                    <a16:creationId xmlns:a16="http://schemas.microsoft.com/office/drawing/2014/main" id="{5D6432AC-7EB8-4983-BA7F-8040C27D70F5}"/>
                  </a:ext>
                </a:extLst>
              </p:cNvPr>
              <p:cNvSpPr txBox="1"/>
              <p:nvPr/>
            </p:nvSpPr>
            <p:spPr>
              <a:xfrm>
                <a:off x="846752" y="2955407"/>
                <a:ext cx="1299999" cy="400110"/>
              </a:xfrm>
              <a:prstGeom prst="rect">
                <a:avLst/>
              </a:prstGeom>
              <a:noFill/>
            </p:spPr>
            <p:txBody>
              <a:bodyPr wrap="square" rtlCol="0">
                <a:spAutoFit/>
              </a:bodyPr>
              <a:lstStyle/>
              <a:p>
                <a:pPr algn="ctr"/>
                <a:r>
                  <a:rPr lang="pl-PL" sz="2000" b="1" dirty="0">
                    <a:solidFill>
                      <a:srgbClr val="867454"/>
                    </a:solidFill>
                    <a:latin typeface="Century Gothic" panose="020B0502020202020204" pitchFamily="34" charset="0"/>
                  </a:rPr>
                  <a:t>27,7%</a:t>
                </a:r>
              </a:p>
            </p:txBody>
          </p:sp>
        </p:grpSp>
        <p:pic>
          <p:nvPicPr>
            <p:cNvPr id="19" name="Grafika 18" descr="Zmieszana twarz bez wypełnienia">
              <a:extLst>
                <a:ext uri="{FF2B5EF4-FFF2-40B4-BE49-F238E27FC236}">
                  <a16:creationId xmlns:a16="http://schemas.microsoft.com/office/drawing/2014/main" id="{70D8F82D-1AE1-47F3-9F8D-B62AAEAD147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0137" y="3805415"/>
              <a:ext cx="684051" cy="684051"/>
            </a:xfrm>
            <a:prstGeom prst="rect">
              <a:avLst/>
            </a:prstGeom>
          </p:spPr>
        </p:pic>
      </p:grpSp>
      <p:sp>
        <p:nvSpPr>
          <p:cNvPr id="41" name="pole tekstowe 40">
            <a:extLst>
              <a:ext uri="{FF2B5EF4-FFF2-40B4-BE49-F238E27FC236}">
                <a16:creationId xmlns:a16="http://schemas.microsoft.com/office/drawing/2014/main" id="{359366B1-8B63-43E4-A691-AD03BCE2F2F0}"/>
              </a:ext>
            </a:extLst>
          </p:cNvPr>
          <p:cNvSpPr txBox="1"/>
          <p:nvPr/>
        </p:nvSpPr>
        <p:spPr>
          <a:xfrm>
            <a:off x="216730" y="5812131"/>
            <a:ext cx="7978036"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Osoby niepodejmujące działań mających na celu zmniejszenie ilości generowanych przez siebie odpadów (wskazania negatywne w P1), N=441</a:t>
            </a:r>
          </a:p>
        </p:txBody>
      </p:sp>
      <p:sp>
        <p:nvSpPr>
          <p:cNvPr id="59" name="pole tekstowe 58">
            <a:extLst>
              <a:ext uri="{FF2B5EF4-FFF2-40B4-BE49-F238E27FC236}">
                <a16:creationId xmlns:a16="http://schemas.microsoft.com/office/drawing/2014/main" id="{E7F9E2A9-E4DF-4004-B172-3EABD94947B1}"/>
              </a:ext>
            </a:extLst>
          </p:cNvPr>
          <p:cNvSpPr txBox="1"/>
          <p:nvPr/>
        </p:nvSpPr>
        <p:spPr>
          <a:xfrm>
            <a:off x="4956441" y="2032870"/>
            <a:ext cx="1144341" cy="400110"/>
          </a:xfrm>
          <a:prstGeom prst="rect">
            <a:avLst/>
          </a:prstGeom>
          <a:noFill/>
          <a:ln>
            <a:noFill/>
          </a:ln>
        </p:spPr>
        <p:txBody>
          <a:bodyPr wrap="square" rtlCol="0">
            <a:spAutoFit/>
          </a:bodyPr>
          <a:lstStyle/>
          <a:p>
            <a:pPr algn="ctr"/>
            <a:r>
              <a:rPr lang="pl-PL" sz="2000" b="1" dirty="0">
                <a:solidFill>
                  <a:srgbClr val="A28E6A"/>
                </a:solidFill>
                <a:latin typeface="Century Gothic" panose="020B0502020202020204" pitchFamily="34" charset="0"/>
                <a:ea typeface="Tahoma" panose="020B0604030504040204" pitchFamily="34" charset="0"/>
                <a:cs typeface="Tahoma" panose="020B0604030504040204" pitchFamily="34" charset="0"/>
              </a:rPr>
              <a:t>42,1%</a:t>
            </a:r>
          </a:p>
        </p:txBody>
      </p:sp>
      <p:pic>
        <p:nvPicPr>
          <p:cNvPr id="15" name="Grafika 14" descr="Znak zapytania">
            <a:extLst>
              <a:ext uri="{FF2B5EF4-FFF2-40B4-BE49-F238E27FC236}">
                <a16:creationId xmlns:a16="http://schemas.microsoft.com/office/drawing/2014/main" id="{9B46CD43-108F-4697-A795-C70501B5AF7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7989" y="3723187"/>
            <a:ext cx="750481" cy="750481"/>
          </a:xfrm>
          <a:prstGeom prst="rect">
            <a:avLst/>
          </a:prstGeom>
        </p:spPr>
      </p:pic>
    </p:spTree>
    <p:extLst>
      <p:ext uri="{BB962C8B-B14F-4D97-AF65-F5344CB8AC3E}">
        <p14:creationId xmlns:p14="http://schemas.microsoft.com/office/powerpoint/2010/main" val="89688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Wykres 27">
            <a:extLst>
              <a:ext uri="{FF2B5EF4-FFF2-40B4-BE49-F238E27FC236}">
                <a16:creationId xmlns:a16="http://schemas.microsoft.com/office/drawing/2014/main" id="{74B6B2D8-EE23-47FA-BE0C-ABFFA5E849B5}"/>
              </a:ext>
            </a:extLst>
          </p:cNvPr>
          <p:cNvGraphicFramePr/>
          <p:nvPr>
            <p:extLst>
              <p:ext uri="{D42A27DB-BD31-4B8C-83A1-F6EECF244321}">
                <p14:modId xmlns:p14="http://schemas.microsoft.com/office/powerpoint/2010/main" val="2487267231"/>
              </p:ext>
            </p:extLst>
          </p:nvPr>
        </p:nvGraphicFramePr>
        <p:xfrm>
          <a:off x="6130409" y="2016048"/>
          <a:ext cx="3205180" cy="4093669"/>
        </p:xfrm>
        <a:graphic>
          <a:graphicData uri="http://schemas.openxmlformats.org/drawingml/2006/chart">
            <c:chart xmlns:c="http://schemas.openxmlformats.org/drawingml/2006/chart" xmlns:r="http://schemas.openxmlformats.org/officeDocument/2006/relationships" r:id="rId2"/>
          </a:graphicData>
        </a:graphic>
      </p:graphicFrame>
      <p:sp>
        <p:nvSpPr>
          <p:cNvPr id="2" name="Symbol zastępczy numeru slajdu 1">
            <a:extLst>
              <a:ext uri="{FF2B5EF4-FFF2-40B4-BE49-F238E27FC236}">
                <a16:creationId xmlns:a16="http://schemas.microsoft.com/office/drawing/2014/main" id="{684F8413-95EA-4F49-A89F-B331C1F6FC2B}"/>
              </a:ext>
            </a:extLst>
          </p:cNvPr>
          <p:cNvSpPr>
            <a:spLocks noGrp="1"/>
          </p:cNvSpPr>
          <p:nvPr>
            <p:ph type="sldNum" sz="quarter" idx="12"/>
          </p:nvPr>
        </p:nvSpPr>
        <p:spPr/>
        <p:txBody>
          <a:bodyPr/>
          <a:lstStyle/>
          <a:p>
            <a:fld id="{63495140-8AF3-44B3-8E8F-973C040A3C95}" type="slidenum">
              <a:rPr lang="pl-PL" smtClean="0"/>
              <a:pPr/>
              <a:t>15</a:t>
            </a:fld>
            <a:endParaRPr lang="pl-PL" dirty="0"/>
          </a:p>
        </p:txBody>
      </p:sp>
      <p:sp>
        <p:nvSpPr>
          <p:cNvPr id="5" name="Prostokąt 4">
            <a:extLst>
              <a:ext uri="{FF2B5EF4-FFF2-40B4-BE49-F238E27FC236}">
                <a16:creationId xmlns:a16="http://schemas.microsoft.com/office/drawing/2014/main" id="{F7A4408A-581D-4094-A0A0-33387D07D11B}"/>
              </a:ext>
            </a:extLst>
          </p:cNvPr>
          <p:cNvSpPr/>
          <p:nvPr/>
        </p:nvSpPr>
        <p:spPr>
          <a:xfrm>
            <a:off x="0" y="7486"/>
            <a:ext cx="8897190"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P2. Jaki jest główny powód, dla którego nie podejmuje Pan(i) działań mających na celu zmniejszenie ilości generowanych odpadów?</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9" name="Wykres 8">
            <a:extLst>
              <a:ext uri="{FF2B5EF4-FFF2-40B4-BE49-F238E27FC236}">
                <a16:creationId xmlns:a16="http://schemas.microsoft.com/office/drawing/2014/main" id="{DFE8A83B-1037-4F75-A370-E9910D00467F}"/>
              </a:ext>
            </a:extLst>
          </p:cNvPr>
          <p:cNvGraphicFramePr/>
          <p:nvPr>
            <p:extLst>
              <p:ext uri="{D42A27DB-BD31-4B8C-83A1-F6EECF244321}">
                <p14:modId xmlns:p14="http://schemas.microsoft.com/office/powerpoint/2010/main" val="1543396931"/>
              </p:ext>
            </p:extLst>
          </p:nvPr>
        </p:nvGraphicFramePr>
        <p:xfrm>
          <a:off x="67789" y="1975572"/>
          <a:ext cx="3347326" cy="4093669"/>
        </p:xfrm>
        <a:graphic>
          <a:graphicData uri="http://schemas.openxmlformats.org/drawingml/2006/chart">
            <c:chart xmlns:c="http://schemas.openxmlformats.org/drawingml/2006/chart" xmlns:r="http://schemas.openxmlformats.org/officeDocument/2006/relationships" r:id="rId3"/>
          </a:graphicData>
        </a:graphic>
      </p:graphicFrame>
      <p:sp>
        <p:nvSpPr>
          <p:cNvPr id="10" name="Prostokąt: zaokrąglone rogi 9">
            <a:extLst>
              <a:ext uri="{FF2B5EF4-FFF2-40B4-BE49-F238E27FC236}">
                <a16:creationId xmlns:a16="http://schemas.microsoft.com/office/drawing/2014/main" id="{CAAA5B4E-F599-4345-8EBD-73F64D4276DA}"/>
              </a:ext>
            </a:extLst>
          </p:cNvPr>
          <p:cNvSpPr/>
          <p:nvPr/>
        </p:nvSpPr>
        <p:spPr>
          <a:xfrm>
            <a:off x="921691" y="1387781"/>
            <a:ext cx="1524266" cy="439704"/>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nie wiem jak mogę zredukować ilość odpadów</a:t>
            </a:r>
          </a:p>
        </p:txBody>
      </p:sp>
      <p:sp>
        <p:nvSpPr>
          <p:cNvPr id="16" name="pole tekstowe 15">
            <a:extLst>
              <a:ext uri="{FF2B5EF4-FFF2-40B4-BE49-F238E27FC236}">
                <a16:creationId xmlns:a16="http://schemas.microsoft.com/office/drawing/2014/main" id="{1CD336E9-B00A-42BE-931D-AA8D3E667155}"/>
              </a:ext>
            </a:extLst>
          </p:cNvPr>
          <p:cNvSpPr txBox="1"/>
          <p:nvPr/>
        </p:nvSpPr>
        <p:spPr>
          <a:xfrm>
            <a:off x="156136" y="5961519"/>
            <a:ext cx="4097025"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15" name="Prostokąt: zaokrąglone rogi 14">
            <a:extLst>
              <a:ext uri="{FF2B5EF4-FFF2-40B4-BE49-F238E27FC236}">
                <a16:creationId xmlns:a16="http://schemas.microsoft.com/office/drawing/2014/main" id="{510B5103-1DA2-400C-80C5-733A0F53CB2C}"/>
              </a:ext>
            </a:extLst>
          </p:cNvPr>
          <p:cNvSpPr/>
          <p:nvPr/>
        </p:nvSpPr>
        <p:spPr>
          <a:xfrm>
            <a:off x="67789" y="765466"/>
            <a:ext cx="752057" cy="232666"/>
          </a:xfrm>
          <a:prstGeom prst="roundRect">
            <a:avLst/>
          </a:prstGeom>
          <a:solidFill>
            <a:srgbClr val="FFD63F"/>
          </a:solidFill>
          <a:ln>
            <a:solidFill>
              <a:srgbClr val="FFD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TOP 3</a:t>
            </a:r>
          </a:p>
        </p:txBody>
      </p:sp>
      <p:sp>
        <p:nvSpPr>
          <p:cNvPr id="20" name="Prostokąt: zaokrąglone rogi 19">
            <a:extLst>
              <a:ext uri="{FF2B5EF4-FFF2-40B4-BE49-F238E27FC236}">
                <a16:creationId xmlns:a16="http://schemas.microsoft.com/office/drawing/2014/main" id="{47108059-9089-4347-8669-055BCC93CD81}"/>
              </a:ext>
            </a:extLst>
          </p:cNvPr>
          <p:cNvSpPr/>
          <p:nvPr/>
        </p:nvSpPr>
        <p:spPr>
          <a:xfrm>
            <a:off x="3764491" y="1400989"/>
            <a:ext cx="1524266" cy="439704"/>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nie jest to dla mnie ważne</a:t>
            </a:r>
          </a:p>
        </p:txBody>
      </p:sp>
      <p:sp>
        <p:nvSpPr>
          <p:cNvPr id="21" name="Prostokąt: zaokrąglone rogi 20">
            <a:extLst>
              <a:ext uri="{FF2B5EF4-FFF2-40B4-BE49-F238E27FC236}">
                <a16:creationId xmlns:a16="http://schemas.microsoft.com/office/drawing/2014/main" id="{8911FCFA-CF5C-4BCF-B651-3273094AE325}"/>
              </a:ext>
            </a:extLst>
          </p:cNvPr>
          <p:cNvSpPr/>
          <p:nvPr/>
        </p:nvSpPr>
        <p:spPr>
          <a:xfrm>
            <a:off x="6766707" y="1419386"/>
            <a:ext cx="1933476" cy="439704"/>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uważam, że poziom wytwarzanych przeze mnie odpadów jest na minimalnym poziomie</a:t>
            </a:r>
          </a:p>
          <a:p>
            <a:pPr algn="ctr"/>
            <a:endParaRPr lang="pl-PL" sz="1000" b="1" dirty="0">
              <a:solidFill>
                <a:schemeClr val="tx1">
                  <a:lumMod val="65000"/>
                  <a:lumOff val="35000"/>
                </a:schemeClr>
              </a:solidFill>
              <a:latin typeface="Century Gothic" panose="020B0502020202020204" pitchFamily="34" charset="0"/>
            </a:endParaRPr>
          </a:p>
        </p:txBody>
      </p:sp>
      <p:graphicFrame>
        <p:nvGraphicFramePr>
          <p:cNvPr id="24" name="Tabela 23">
            <a:extLst>
              <a:ext uri="{FF2B5EF4-FFF2-40B4-BE49-F238E27FC236}">
                <a16:creationId xmlns:a16="http://schemas.microsoft.com/office/drawing/2014/main" id="{1ED5CB0E-486D-453F-B3E0-3CDFB164D089}"/>
              </a:ext>
            </a:extLst>
          </p:cNvPr>
          <p:cNvGraphicFramePr>
            <a:graphicFrameLocks noGrp="1"/>
          </p:cNvGraphicFramePr>
          <p:nvPr>
            <p:extLst>
              <p:ext uri="{D42A27DB-BD31-4B8C-83A1-F6EECF244321}">
                <p14:modId xmlns:p14="http://schemas.microsoft.com/office/powerpoint/2010/main" val="328618102"/>
              </p:ext>
            </p:extLst>
          </p:nvPr>
        </p:nvGraphicFramePr>
        <p:xfrm>
          <a:off x="738885" y="2232898"/>
          <a:ext cx="794852" cy="3833324"/>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348484">
                <a:tc>
                  <a:txBody>
                    <a:bodyPr/>
                    <a:lstStyle/>
                    <a:p>
                      <a:pPr algn="r" fontAlgn="t"/>
                      <a:r>
                        <a:rPr lang="pl-PL" sz="700" b="0" i="1" u="none" strike="noStrike" dirty="0">
                          <a:solidFill>
                            <a:schemeClr val="bg1">
                              <a:lumMod val="65000"/>
                            </a:schemeClr>
                          </a:solidFill>
                          <a:effectLst/>
                          <a:latin typeface="Century Gothic" panose="020B0502020202020204" pitchFamily="34" charset="0"/>
                        </a:rPr>
                        <a:t>N=441</a:t>
                      </a:r>
                    </a:p>
                  </a:txBody>
                  <a:tcPr marL="9525" marR="9525" marT="9525" marB="0" anchor="ctr"/>
                </a:tc>
                <a:extLst>
                  <a:ext uri="{0D108BD9-81ED-4DB2-BD59-A6C34878D82A}">
                    <a16:rowId xmlns:a16="http://schemas.microsoft.com/office/drawing/2014/main" val="3429842548"/>
                  </a:ext>
                </a:extLst>
              </a:tr>
              <a:tr h="34848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77</a:t>
                      </a:r>
                    </a:p>
                  </a:txBody>
                  <a:tcPr marL="9525" marR="9525" marT="9525" marB="0" anchor="ctr"/>
                </a:tc>
                <a:extLst>
                  <a:ext uri="{0D108BD9-81ED-4DB2-BD59-A6C34878D82A}">
                    <a16:rowId xmlns:a16="http://schemas.microsoft.com/office/drawing/2014/main" val="969570423"/>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4067412734"/>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3678849805"/>
                  </a:ext>
                </a:extLst>
              </a:tr>
              <a:tr h="34848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530163063"/>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257</a:t>
                      </a:r>
                    </a:p>
                  </a:txBody>
                  <a:tcPr marL="9525" marR="9525" marT="9525" marB="0" anchor="ctr"/>
                </a:tc>
                <a:extLst>
                  <a:ext uri="{0D108BD9-81ED-4DB2-BD59-A6C34878D82A}">
                    <a16:rowId xmlns:a16="http://schemas.microsoft.com/office/drawing/2014/main" val="476102642"/>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4232889814"/>
                  </a:ext>
                </a:extLst>
              </a:tr>
              <a:tr h="348484">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189</a:t>
                      </a:r>
                    </a:p>
                  </a:txBody>
                  <a:tcPr marL="9525" marR="9525" marT="9525" marB="0" anchor="ctr"/>
                </a:tc>
                <a:extLst>
                  <a:ext uri="{0D108BD9-81ED-4DB2-BD59-A6C34878D82A}">
                    <a16:rowId xmlns:a16="http://schemas.microsoft.com/office/drawing/2014/main" val="2379907990"/>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252</a:t>
                      </a:r>
                    </a:p>
                  </a:txBody>
                  <a:tcPr marL="9525" marR="9525" marT="9525" marB="0" anchor="ctr"/>
                </a:tc>
                <a:extLst>
                  <a:ext uri="{0D108BD9-81ED-4DB2-BD59-A6C34878D82A}">
                    <a16:rowId xmlns:a16="http://schemas.microsoft.com/office/drawing/2014/main" val="1155631890"/>
                  </a:ext>
                </a:extLst>
              </a:tr>
            </a:tbl>
          </a:graphicData>
        </a:graphic>
      </p:graphicFrame>
      <p:graphicFrame>
        <p:nvGraphicFramePr>
          <p:cNvPr id="26" name="Tabela 25">
            <a:extLst>
              <a:ext uri="{FF2B5EF4-FFF2-40B4-BE49-F238E27FC236}">
                <a16:creationId xmlns:a16="http://schemas.microsoft.com/office/drawing/2014/main" id="{BEC532F4-7182-425F-9C2F-A4B9F07D299A}"/>
              </a:ext>
            </a:extLst>
          </p:cNvPr>
          <p:cNvGraphicFramePr>
            <a:graphicFrameLocks noGrp="1"/>
          </p:cNvGraphicFramePr>
          <p:nvPr>
            <p:extLst>
              <p:ext uri="{D42A27DB-BD31-4B8C-83A1-F6EECF244321}">
                <p14:modId xmlns:p14="http://schemas.microsoft.com/office/powerpoint/2010/main" val="262785475"/>
              </p:ext>
            </p:extLst>
          </p:nvPr>
        </p:nvGraphicFramePr>
        <p:xfrm>
          <a:off x="6273715" y="2266057"/>
          <a:ext cx="794852" cy="384221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95555">
                <a:tc>
                  <a:txBody>
                    <a:bodyPr/>
                    <a:lstStyle/>
                    <a:p>
                      <a:pPr algn="r" fontAlgn="t"/>
                      <a:r>
                        <a:rPr lang="pl-PL" sz="700" b="0" i="1" u="none" strike="noStrike" dirty="0">
                          <a:solidFill>
                            <a:schemeClr val="bg1">
                              <a:lumMod val="65000"/>
                            </a:schemeClr>
                          </a:solidFill>
                          <a:effectLst/>
                          <a:latin typeface="Century Gothic" panose="020B0502020202020204" pitchFamily="34" charset="0"/>
                        </a:rPr>
                        <a:t>N=441</a:t>
                      </a:r>
                    </a:p>
                  </a:txBody>
                  <a:tcPr marL="9525" marR="9525" marT="9525" marB="0" anchor="ctr"/>
                </a:tc>
                <a:extLst>
                  <a:ext uri="{0D108BD9-81ED-4DB2-BD59-A6C34878D82A}">
                    <a16:rowId xmlns:a16="http://schemas.microsoft.com/office/drawing/2014/main" val="3429842548"/>
                  </a:ext>
                </a:extLst>
              </a:tr>
              <a:tr h="2955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76718198"/>
                  </a:ext>
                </a:extLst>
              </a:tr>
              <a:tr h="2955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77</a:t>
                      </a:r>
                    </a:p>
                  </a:txBody>
                  <a:tcPr marL="9525" marR="9525" marT="9525" marB="0" anchor="ctr"/>
                </a:tc>
                <a:extLst>
                  <a:ext uri="{0D108BD9-81ED-4DB2-BD59-A6C34878D82A}">
                    <a16:rowId xmlns:a16="http://schemas.microsoft.com/office/drawing/2014/main" val="1592410508"/>
                  </a:ext>
                </a:extLst>
              </a:tr>
              <a:tr h="2955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668232301"/>
                  </a:ext>
                </a:extLst>
              </a:tr>
              <a:tr h="2955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1530163063"/>
                  </a:ext>
                </a:extLst>
              </a:tr>
              <a:tr h="295555">
                <a:tc>
                  <a:txBody>
                    <a:bodyPr/>
                    <a:lstStyle/>
                    <a:p>
                      <a:pPr algn="r" fontAlgn="t"/>
                      <a:endParaRPr lang="pl-PL" sz="700" b="0" i="1" u="none" strike="noStrike" dirty="0">
                        <a:solidFill>
                          <a:srgbClr val="FF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758188902"/>
                  </a:ext>
                </a:extLst>
              </a:tr>
              <a:tr h="295555">
                <a:tc>
                  <a:txBody>
                    <a:bodyPr/>
                    <a:lstStyle/>
                    <a:p>
                      <a:pPr algn="r" fontAlgn="t"/>
                      <a:r>
                        <a:rPr lang="pl-PL" sz="700" b="0" i="1" dirty="0">
                          <a:solidFill>
                            <a:srgbClr val="C8C8C8"/>
                          </a:solidFill>
                          <a:latin typeface="Century Gothic" panose="020B0502020202020204" pitchFamily="34" charset="0"/>
                        </a:rPr>
                        <a:t>N=257</a:t>
                      </a:r>
                      <a:endParaRPr lang="pl-PL" sz="700" b="0" i="1" u="none" strike="noStrike" dirty="0">
                        <a:solidFill>
                          <a:srgbClr val="C8C8C8"/>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76102642"/>
                  </a:ext>
                </a:extLst>
              </a:tr>
              <a:tr h="2955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4232889814"/>
                  </a:ext>
                </a:extLst>
              </a:tr>
              <a:tr h="29555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590706736"/>
                  </a:ext>
                </a:extLst>
              </a:tr>
              <a:tr h="295555">
                <a:tc>
                  <a:txBody>
                    <a:bodyPr/>
                    <a:lstStyle/>
                    <a:p>
                      <a:pPr algn="r" fontAlgn="t"/>
                      <a:r>
                        <a:rPr lang="pl-PL" sz="700" b="0" i="1" dirty="0">
                          <a:solidFill>
                            <a:srgbClr val="FF0000"/>
                          </a:solidFill>
                          <a:latin typeface="Century Gothic" panose="020B0502020202020204" pitchFamily="34" charset="0"/>
                        </a:rPr>
                        <a:t>N=20</a:t>
                      </a:r>
                      <a:endParaRPr lang="pl-PL" sz="700" b="0" i="1" u="none" strike="noStrike" dirty="0">
                        <a:solidFill>
                          <a:srgbClr val="FF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443505980"/>
                  </a:ext>
                </a:extLst>
              </a:tr>
              <a:tr h="2955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1858729914"/>
                  </a:ext>
                </a:extLst>
              </a:tr>
              <a:tr h="29555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209</a:t>
                      </a:r>
                    </a:p>
                  </a:txBody>
                  <a:tcPr marL="9525" marR="9525" marT="9525" marB="0" anchor="ctr"/>
                </a:tc>
                <a:extLst>
                  <a:ext uri="{0D108BD9-81ED-4DB2-BD59-A6C34878D82A}">
                    <a16:rowId xmlns:a16="http://schemas.microsoft.com/office/drawing/2014/main" val="196846936"/>
                  </a:ext>
                </a:extLst>
              </a:tr>
              <a:tr h="295555">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u="none" strike="noStrike" dirty="0">
                          <a:solidFill>
                            <a:schemeClr val="bg1">
                              <a:lumMod val="65000"/>
                            </a:schemeClr>
                          </a:solidFill>
                          <a:effectLst/>
                          <a:latin typeface="Century Gothic" panose="020B0502020202020204" pitchFamily="34" charset="0"/>
                        </a:rPr>
                        <a:t>N=43</a:t>
                      </a:r>
                    </a:p>
                  </a:txBody>
                  <a:tcPr marL="9525" marR="9525" marT="9525" marB="0" anchor="ctr"/>
                </a:tc>
                <a:extLst>
                  <a:ext uri="{0D108BD9-81ED-4DB2-BD59-A6C34878D82A}">
                    <a16:rowId xmlns:a16="http://schemas.microsoft.com/office/drawing/2014/main" val="910748383"/>
                  </a:ext>
                </a:extLst>
              </a:tr>
            </a:tbl>
          </a:graphicData>
        </a:graphic>
      </p:graphicFrame>
      <p:graphicFrame>
        <p:nvGraphicFramePr>
          <p:cNvPr id="42" name="Wykres 41">
            <a:extLst>
              <a:ext uri="{FF2B5EF4-FFF2-40B4-BE49-F238E27FC236}">
                <a16:creationId xmlns:a16="http://schemas.microsoft.com/office/drawing/2014/main" id="{92D88D87-BE7F-4C05-9EEB-738E24FC2C17}"/>
              </a:ext>
            </a:extLst>
          </p:cNvPr>
          <p:cNvGraphicFramePr/>
          <p:nvPr>
            <p:extLst>
              <p:ext uri="{D42A27DB-BD31-4B8C-83A1-F6EECF244321}">
                <p14:modId xmlns:p14="http://schemas.microsoft.com/office/powerpoint/2010/main" val="3542525593"/>
              </p:ext>
            </p:extLst>
          </p:nvPr>
        </p:nvGraphicFramePr>
        <p:xfrm>
          <a:off x="2783083" y="2000311"/>
          <a:ext cx="3450490" cy="40936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Tabela 43">
            <a:extLst>
              <a:ext uri="{FF2B5EF4-FFF2-40B4-BE49-F238E27FC236}">
                <a16:creationId xmlns:a16="http://schemas.microsoft.com/office/drawing/2014/main" id="{898344B5-F6B6-48A0-8290-8ABFA4A0C3A5}"/>
              </a:ext>
            </a:extLst>
          </p:cNvPr>
          <p:cNvGraphicFramePr>
            <a:graphicFrameLocks noGrp="1"/>
          </p:cNvGraphicFramePr>
          <p:nvPr>
            <p:extLst>
              <p:ext uri="{D42A27DB-BD31-4B8C-83A1-F6EECF244321}">
                <p14:modId xmlns:p14="http://schemas.microsoft.com/office/powerpoint/2010/main" val="2997708703"/>
              </p:ext>
            </p:extLst>
          </p:nvPr>
        </p:nvGraphicFramePr>
        <p:xfrm>
          <a:off x="3458309" y="2275836"/>
          <a:ext cx="794852" cy="3833324"/>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348484">
                <a:tc>
                  <a:txBody>
                    <a:bodyPr/>
                    <a:lstStyle/>
                    <a:p>
                      <a:pPr algn="r" fontAlgn="t"/>
                      <a:r>
                        <a:rPr lang="pl-PL" sz="700" b="0" i="1" u="none" strike="noStrike" dirty="0">
                          <a:solidFill>
                            <a:schemeClr val="bg1">
                              <a:lumMod val="65000"/>
                            </a:schemeClr>
                          </a:solidFill>
                          <a:effectLst/>
                          <a:latin typeface="Century Gothic" panose="020B0502020202020204" pitchFamily="34" charset="0"/>
                        </a:rPr>
                        <a:t>N=441</a:t>
                      </a:r>
                    </a:p>
                  </a:txBody>
                  <a:tcPr marL="9525" marR="9525" marT="9525" marB="0" anchor="ctr"/>
                </a:tc>
                <a:extLst>
                  <a:ext uri="{0D108BD9-81ED-4DB2-BD59-A6C34878D82A}">
                    <a16:rowId xmlns:a16="http://schemas.microsoft.com/office/drawing/2014/main" val="3429842548"/>
                  </a:ext>
                </a:extLst>
              </a:tr>
              <a:tr h="34848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77</a:t>
                      </a:r>
                    </a:p>
                  </a:txBody>
                  <a:tcPr marL="9525" marR="9525" marT="9525" marB="0" anchor="ctr"/>
                </a:tc>
                <a:extLst>
                  <a:ext uri="{0D108BD9-81ED-4DB2-BD59-A6C34878D82A}">
                    <a16:rowId xmlns:a16="http://schemas.microsoft.com/office/drawing/2014/main" val="969570423"/>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4067412734"/>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3678849805"/>
                  </a:ext>
                </a:extLst>
              </a:tr>
              <a:tr h="34848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530163063"/>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257</a:t>
                      </a:r>
                    </a:p>
                  </a:txBody>
                  <a:tcPr marL="9525" marR="9525" marT="9525" marB="0" anchor="ctr"/>
                </a:tc>
                <a:extLst>
                  <a:ext uri="{0D108BD9-81ED-4DB2-BD59-A6C34878D82A}">
                    <a16:rowId xmlns:a16="http://schemas.microsoft.com/office/drawing/2014/main" val="476102642"/>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4232889814"/>
                  </a:ext>
                </a:extLst>
              </a:tr>
              <a:tr h="348484">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189</a:t>
                      </a:r>
                    </a:p>
                  </a:txBody>
                  <a:tcPr marL="9525" marR="9525" marT="9525" marB="0" anchor="ctr"/>
                </a:tc>
                <a:extLst>
                  <a:ext uri="{0D108BD9-81ED-4DB2-BD59-A6C34878D82A}">
                    <a16:rowId xmlns:a16="http://schemas.microsoft.com/office/drawing/2014/main" val="2379907990"/>
                  </a:ext>
                </a:extLst>
              </a:tr>
              <a:tr h="34848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252</a:t>
                      </a:r>
                    </a:p>
                  </a:txBody>
                  <a:tcPr marL="9525" marR="9525" marT="9525" marB="0" anchor="ctr"/>
                </a:tc>
                <a:extLst>
                  <a:ext uri="{0D108BD9-81ED-4DB2-BD59-A6C34878D82A}">
                    <a16:rowId xmlns:a16="http://schemas.microsoft.com/office/drawing/2014/main" val="1155631890"/>
                  </a:ext>
                </a:extLst>
              </a:tr>
            </a:tbl>
          </a:graphicData>
        </a:graphic>
      </p:graphicFrame>
      <p:pic>
        <p:nvPicPr>
          <p:cNvPr id="25" name="Grafika 24" descr="Znak zapytania">
            <a:extLst>
              <a:ext uri="{FF2B5EF4-FFF2-40B4-BE49-F238E27FC236}">
                <a16:creationId xmlns:a16="http://schemas.microsoft.com/office/drawing/2014/main" id="{1AC5DABF-07E0-4671-A3AF-85969558630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939" y="1372947"/>
            <a:ext cx="469372" cy="469372"/>
          </a:xfrm>
          <a:prstGeom prst="rect">
            <a:avLst/>
          </a:prstGeom>
        </p:spPr>
      </p:pic>
      <p:pic>
        <p:nvPicPr>
          <p:cNvPr id="27" name="Grafika 26" descr="Zmieszana twarz bez wypełnienia">
            <a:extLst>
              <a:ext uri="{FF2B5EF4-FFF2-40B4-BE49-F238E27FC236}">
                <a16:creationId xmlns:a16="http://schemas.microsoft.com/office/drawing/2014/main" id="{75065D48-42D2-496C-9049-EE17B9D0C20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24196" y="1419386"/>
            <a:ext cx="470946" cy="470946"/>
          </a:xfrm>
          <a:prstGeom prst="rect">
            <a:avLst/>
          </a:prstGeom>
        </p:spPr>
      </p:pic>
      <p:pic>
        <p:nvPicPr>
          <p:cNvPr id="31" name="Grafika 30" descr="Recykling">
            <a:extLst>
              <a:ext uri="{FF2B5EF4-FFF2-40B4-BE49-F238E27FC236}">
                <a16:creationId xmlns:a16="http://schemas.microsoft.com/office/drawing/2014/main" id="{5362FB69-F8C4-44F9-BA42-5BD2474F86D2}"/>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08266" y="1387781"/>
            <a:ext cx="458441" cy="458441"/>
          </a:xfrm>
          <a:prstGeom prst="rect">
            <a:avLst/>
          </a:prstGeom>
        </p:spPr>
      </p:pic>
    </p:spTree>
    <p:extLst>
      <p:ext uri="{BB962C8B-B14F-4D97-AF65-F5344CB8AC3E}">
        <p14:creationId xmlns:p14="http://schemas.microsoft.com/office/powerpoint/2010/main" val="2447302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16</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647611" cy="5599798"/>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Ponad połowa Polaków (55,9%) deklaruje, że </a:t>
            </a:r>
            <a:r>
              <a:rPr lang="pl-PL" sz="1200" b="1" dirty="0">
                <a:solidFill>
                  <a:schemeClr val="tx1">
                    <a:lumMod val="65000"/>
                    <a:lumOff val="35000"/>
                  </a:schemeClr>
                </a:solidFill>
                <a:latin typeface="Century Gothic" panose="020B0502020202020204" pitchFamily="34" charset="0"/>
              </a:rPr>
              <a:t>podejmuje działania mające na celu zmniejszenie ilości generowanych przez siebie odpadów. </a:t>
            </a:r>
            <a:r>
              <a:rPr lang="pl-PL" sz="1200" dirty="0">
                <a:solidFill>
                  <a:schemeClr val="tx1">
                    <a:lumMod val="65000"/>
                    <a:lumOff val="35000"/>
                  </a:schemeClr>
                </a:solidFill>
                <a:latin typeface="Century Gothic" panose="020B0502020202020204" pitchFamily="34" charset="0"/>
              </a:rPr>
              <a:t>Jednocześnie 42,1% jest przeciwnego zdania.</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Okazuje się, że działania tego typu nieco częściej podejmują kobiety, ale również osoby młode (15-25 lat)</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 i w średnim wieku (47,8%). Świadomość konieczności ograniczania ilości wytwarzanych odpadów wzrasta również z posiadanym wykształceniem (wskazania pozytywne wśród osób z wykształceniem podstawowym 39,4% vs wyższym 51,1%). </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Wyniki różnicują się również w przypadku wielkości miejscowości zamieszkania. Z przeprowadzonych badań wynika bowiem, że działania tego typu podejmują istotnie częściej mieszkańcy dużych miast (pow.100 tys.)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niż małych i terenów wiejskich. Najwyższy odsetek wskazań negatywnych odnotowano wśród mieszkańców małych miast do 50 tys. mieszkańców (54,3%). Różnice uwidaczniają się także w przypadku dochodu na jednego członka rodziny – czym wyższy poziom dochodów tym większa liczba wskazań skrajnie pozytywnych (odsetek zdecydowanie tak wśród osób z dochodem do 1500PLN 10,7% vs pow. 2500PLN 27,2%). Wyniki nie różnicują się natomiast na rodzaj zamieszkiwanego budynku.</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Osoby niepodejmujące działań mających na celu zmniejszenie ilości generowanych odpadów dopytano o ich przyczynę. Co trzeci Polak </a:t>
            </a:r>
            <a:r>
              <a:rPr lang="pl-PL" sz="1200" b="1" dirty="0">
                <a:solidFill>
                  <a:schemeClr val="tx1">
                    <a:lumMod val="65000"/>
                    <a:lumOff val="35000"/>
                  </a:schemeClr>
                </a:solidFill>
                <a:latin typeface="Century Gothic" panose="020B0502020202020204" pitchFamily="34" charset="0"/>
              </a:rPr>
              <a:t>nie ma wiedzy na temat tego jak mógłby zredukować ilość odpadów </a:t>
            </a:r>
            <a:r>
              <a:rPr lang="pl-PL" sz="1200" dirty="0">
                <a:solidFill>
                  <a:schemeClr val="tx1">
                    <a:lumMod val="65000"/>
                    <a:lumOff val="35000"/>
                  </a:schemeClr>
                </a:solidFill>
                <a:latin typeface="Century Gothic" panose="020B0502020202020204" pitchFamily="34" charset="0"/>
              </a:rPr>
              <a:t>(33,3%). Niewiele mniej deklaruje, że ograniczanie ilości wytwarzanych przez siebie odpadów </a:t>
            </a:r>
            <a:r>
              <a:rPr lang="pl-PL" sz="1200" b="1" dirty="0">
                <a:solidFill>
                  <a:schemeClr val="tx1">
                    <a:lumMod val="65000"/>
                    <a:lumOff val="35000"/>
                  </a:schemeClr>
                </a:solidFill>
                <a:latin typeface="Century Gothic" panose="020B0502020202020204" pitchFamily="34" charset="0"/>
              </a:rPr>
              <a:t>nie jest dla nich ważne </a:t>
            </a:r>
            <a:r>
              <a:rPr lang="pl-PL" sz="1200" dirty="0">
                <a:solidFill>
                  <a:schemeClr val="tx1">
                    <a:lumMod val="65000"/>
                    <a:lumOff val="35000"/>
                  </a:schemeClr>
                </a:solidFill>
                <a:latin typeface="Century Gothic" panose="020B0502020202020204" pitchFamily="34" charset="0"/>
              </a:rPr>
              <a:t>(27,7%). Co istotne blisko co czwarty badany jest zdania, że </a:t>
            </a:r>
            <a:r>
              <a:rPr lang="pl-PL" sz="1200" b="1" dirty="0">
                <a:solidFill>
                  <a:schemeClr val="tx1">
                    <a:lumMod val="65000"/>
                    <a:lumOff val="35000"/>
                  </a:schemeClr>
                </a:solidFill>
                <a:latin typeface="Century Gothic" panose="020B0502020202020204" pitchFamily="34" charset="0"/>
              </a:rPr>
              <a:t>poziom wytwarzanych przez niego odpadów jest już na minimalnym poziomie</a:t>
            </a:r>
            <a:r>
              <a:rPr lang="pl-PL" sz="1200" dirty="0">
                <a:solidFill>
                  <a:schemeClr val="tx1">
                    <a:lumMod val="65000"/>
                    <a:lumOff val="35000"/>
                  </a:schemeClr>
                </a:solidFill>
                <a:latin typeface="Century Gothic" panose="020B0502020202020204" pitchFamily="34" charset="0"/>
              </a:rPr>
              <a:t> (23,1%). Argumentami wskazywanymi zdecydowanie rzadziej był brak czasu i zbyt wysokie koszty. </a:t>
            </a:r>
          </a:p>
          <a:p>
            <a:pPr>
              <a:lnSpc>
                <a:spcPct val="150000"/>
              </a:lnSpc>
              <a:buClr>
                <a:srgbClr val="FFC000"/>
              </a:buClr>
            </a:pPr>
            <a:endParaRPr lang="pl-PL" sz="1200" dirty="0">
              <a:solidFill>
                <a:schemeClr val="tx1">
                  <a:lumMod val="65000"/>
                  <a:lumOff val="35000"/>
                </a:schemeClr>
              </a:solidFill>
              <a:latin typeface="Century Gothic" panose="020B0502020202020204" pitchFamily="34" charset="0"/>
            </a:endParaRP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FFCB06"/>
                </a:solidFill>
                <a:latin typeface="Century Gothic" panose="020B0502020202020204" pitchFamily="34" charset="0"/>
                <a:cs typeface="Times New Roman" panose="02020603050405020304" pitchFamily="18" charset="0"/>
              </a:rPr>
              <a:t>OPIS WYNIKÓW</a:t>
            </a:r>
            <a:endParaRPr lang="pl-PL" sz="2400" dirty="0">
              <a:solidFill>
                <a:srgbClr val="FFCB0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313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17</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647611" cy="3770998"/>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Zauważyć należy, że </a:t>
            </a:r>
            <a:r>
              <a:rPr lang="pl-PL" sz="1200" b="1" dirty="0">
                <a:solidFill>
                  <a:schemeClr val="tx1">
                    <a:lumMod val="65000"/>
                    <a:lumOff val="35000"/>
                  </a:schemeClr>
                </a:solidFill>
                <a:latin typeface="Century Gothic" panose="020B0502020202020204" pitchFamily="34" charset="0"/>
              </a:rPr>
              <a:t>brak wiedzy na temat tego jak można zredukować ilość wytwarzanych odpadów </a:t>
            </a:r>
            <a:r>
              <a:rPr lang="pl-PL" sz="1200" dirty="0">
                <a:solidFill>
                  <a:schemeClr val="tx1">
                    <a:lumMod val="65000"/>
                    <a:lumOff val="35000"/>
                  </a:schemeClr>
                </a:solidFill>
                <a:latin typeface="Century Gothic" panose="020B0502020202020204" pitchFamily="34" charset="0"/>
              </a:rPr>
              <a:t>towarzyszy istotnie częściej respondentom z najniższym dochodem netto na członka gospodarstwa domowego (do 1500PLN 41,6% vs pow. 2500 PLN 27,3%), a także mężczyznom (40,2% vs 28,4%). Znaczenie w tym kontekście ma również rodzaj zabudowy – jak wynika z deklaracji brak pomysłów na zredukowanie odpadów towarzyszy znacznie częściej respondentom zamieszkującym domy jedno-dwurodzinne niż wielorodzinne (bloki, kamienice).</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Argument dotyczący </a:t>
            </a:r>
            <a:r>
              <a:rPr lang="pl-PL" sz="1200" b="1" dirty="0">
                <a:solidFill>
                  <a:schemeClr val="tx1">
                    <a:lumMod val="65000"/>
                    <a:lumOff val="35000"/>
                  </a:schemeClr>
                </a:solidFill>
                <a:latin typeface="Century Gothic" panose="020B0502020202020204" pitchFamily="34" charset="0"/>
              </a:rPr>
              <a:t>małej ważności tego typu działań </a:t>
            </a:r>
            <a:r>
              <a:rPr lang="pl-PL" sz="1200" dirty="0">
                <a:solidFill>
                  <a:schemeClr val="tx1">
                    <a:lumMod val="65000"/>
                    <a:lumOff val="35000"/>
                  </a:schemeClr>
                </a:solidFill>
                <a:latin typeface="Century Gothic" panose="020B0502020202020204" pitchFamily="34" charset="0"/>
              </a:rPr>
              <a:t>wzrasta natomiast wraz z dochodem (do 1500PLN 10,4% vs pow.2500PLN 29,5%), a także towarzyszy częściej kobietom (33,5% vs 19,6%). W przypadku przekonania dotyczącego </a:t>
            </a:r>
            <a:r>
              <a:rPr lang="pl-PL" sz="1200" b="1" dirty="0">
                <a:solidFill>
                  <a:schemeClr val="tx1">
                    <a:lumMod val="65000"/>
                    <a:lumOff val="35000"/>
                  </a:schemeClr>
                </a:solidFill>
                <a:latin typeface="Century Gothic" panose="020B0502020202020204" pitchFamily="34" charset="0"/>
              </a:rPr>
              <a:t>wytwarzania minimalnej ilości odpadów</a:t>
            </a:r>
            <a:r>
              <a:rPr lang="pl-PL" sz="1200" dirty="0">
                <a:solidFill>
                  <a:schemeClr val="tx1">
                    <a:lumMod val="65000"/>
                    <a:lumOff val="35000"/>
                  </a:schemeClr>
                </a:solidFill>
                <a:latin typeface="Century Gothic" panose="020B0502020202020204" pitchFamily="34" charset="0"/>
              </a:rPr>
              <a:t> zauważalny jest spadek wskazań wraz ze wzrostem dochodu respondentów, odwrotną tendencję zaobserwowano natomiast w odniesieniu do wykształcenia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(czym wyższe tym większy odsetek wskazań). Powód ten różnicuje istotnie również płeć – przekonanie o niskim poziomie wytwarzanych odpadów zdecydowanie częściej towarzyszy mężczyznom (28,8% vs 19,1%).</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Warto dodać, że brak czasu na podejmowanie tego typu działań częściej deklarowany jest przez kobiety oraz osoby do 44 r.ż., natomiast argument zbyt wysokich kosztów wskazywany był nieco częściej przez mieszkańców średnich miast (50-200 tys.).</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FFCB06"/>
                </a:solidFill>
                <a:latin typeface="Century Gothic" panose="020B0502020202020204" pitchFamily="34" charset="0"/>
                <a:cs typeface="Times New Roman" panose="02020603050405020304" pitchFamily="18" charset="0"/>
              </a:rPr>
              <a:t>OPIS WYNIKÓW</a:t>
            </a:r>
            <a:endParaRPr lang="pl-PL" sz="2400" dirty="0">
              <a:solidFill>
                <a:srgbClr val="FFCB0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082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AF859B5D-FC4F-4E9B-B126-B054D9EC71AB}"/>
              </a:ext>
            </a:extLst>
          </p:cNvPr>
          <p:cNvSpPr>
            <a:spLocks noGrp="1"/>
          </p:cNvSpPr>
          <p:nvPr>
            <p:ph type="sldNum" sz="quarter" idx="12"/>
          </p:nvPr>
        </p:nvSpPr>
        <p:spPr/>
        <p:txBody>
          <a:bodyPr/>
          <a:lstStyle/>
          <a:p>
            <a:fld id="{63495140-8AF3-44B3-8E8F-973C040A3C95}" type="slidenum">
              <a:rPr lang="pl-PL" smtClean="0"/>
              <a:pPr/>
              <a:t>18</a:t>
            </a:fld>
            <a:endParaRPr lang="pl-PL" dirty="0"/>
          </a:p>
        </p:txBody>
      </p:sp>
      <p:sp>
        <p:nvSpPr>
          <p:cNvPr id="33" name="Prostokąt 32">
            <a:extLst>
              <a:ext uri="{FF2B5EF4-FFF2-40B4-BE49-F238E27FC236}">
                <a16:creationId xmlns:a16="http://schemas.microsoft.com/office/drawing/2014/main" id="{40CF086E-8A86-412C-89F9-C37EE7C449DE}"/>
              </a:ext>
            </a:extLst>
          </p:cNvPr>
          <p:cNvSpPr/>
          <p:nvPr/>
        </p:nvSpPr>
        <p:spPr>
          <a:xfrm>
            <a:off x="0" y="12058"/>
            <a:ext cx="882752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P3. Proszę powiedzieć na ile zgadza się Pan(i) z następującymi stwierdzeniami:</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 (dla każdego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itemu</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sp>
        <p:nvSpPr>
          <p:cNvPr id="36" name="pole tekstowe 35">
            <a:extLst>
              <a:ext uri="{FF2B5EF4-FFF2-40B4-BE49-F238E27FC236}">
                <a16:creationId xmlns:a16="http://schemas.microsoft.com/office/drawing/2014/main" id="{48371E40-7DB3-4B90-B228-F10874D38E8B}"/>
              </a:ext>
            </a:extLst>
          </p:cNvPr>
          <p:cNvSpPr txBox="1"/>
          <p:nvPr/>
        </p:nvSpPr>
        <p:spPr>
          <a:xfrm>
            <a:off x="216731" y="588037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19" name="Wykres 18" descr="Opinie respondentów na temat poszczególnych stwierdzeń&#10;&#10;Wykres słupkowy skumulowany do 100% prezentuje odpowiedzi respondentów dotyczące ustosunkowania się do poszczególnych stwierdzeń: robiąc zakupy, zwracam uwagę na oznaczenia związane z ekologią i środowiskiem (tak 60,0%, nie 37,3%, nie wiem 2,7%), unikam zakupu &quot;pakowanych&quot; towarów (np. warzyw i owoców) (tak 49,9%, nie 48,2%, nie wiem 1,9%), kupuję produkty w większych opakowaniach zamiast w kilku mniejszych (tak 37,8%, nie 61,1%, nie wiem 1,1%); kompostuję odpady zielone w przydomowym kompostowniku (tak 33,4%, nie 65,0%, nie wiem 1,6%); robiąc zakupy, korzystam z toreb wielokrotnego użytku (np. materiałowych, płóciennych) (tak 45,8,% nie 50,9%, nie wiem 3,3%); ubrania, z których już nie korzystam wyrzucam do śmieci (tak 40,0%, nie 53,8%, nie wiem 6,2%)&#10;kupuję wodę/napoje w butelkach zwrotnych (tak 40,1%, nie 52,6%, nie wiem 7,3%),robiąc zakupy, unikam produktów jednorazowych, nietrwałych (tak 48,2%, nie 47,3%, nie wiem 4,5%), zepsute urządzenia naprawiam, a nie zastępuję nowymi (tak 41,8%, nie 55,1%, nie wiem 3,1%)&#10;">
            <a:extLst>
              <a:ext uri="{FF2B5EF4-FFF2-40B4-BE49-F238E27FC236}">
                <a16:creationId xmlns:a16="http://schemas.microsoft.com/office/drawing/2014/main" id="{EAD41F47-4051-47E4-A8A7-700FB74DC47A}"/>
              </a:ext>
            </a:extLst>
          </p:cNvPr>
          <p:cNvGraphicFramePr/>
          <p:nvPr>
            <p:extLst>
              <p:ext uri="{D42A27DB-BD31-4B8C-83A1-F6EECF244321}">
                <p14:modId xmlns:p14="http://schemas.microsoft.com/office/powerpoint/2010/main" val="1825087048"/>
              </p:ext>
            </p:extLst>
          </p:nvPr>
        </p:nvGraphicFramePr>
        <p:xfrm>
          <a:off x="216731" y="1332310"/>
          <a:ext cx="8436770" cy="4536545"/>
        </p:xfrm>
        <a:graphic>
          <a:graphicData uri="http://schemas.openxmlformats.org/drawingml/2006/chart">
            <c:chart xmlns:c="http://schemas.openxmlformats.org/drawingml/2006/chart" xmlns:r="http://schemas.openxmlformats.org/officeDocument/2006/relationships" r:id="rId2"/>
          </a:graphicData>
        </a:graphic>
      </p:graphicFrame>
      <p:sp>
        <p:nvSpPr>
          <p:cNvPr id="4" name="Prostokąt: zaokrąglone rogi 3">
            <a:extLst>
              <a:ext uri="{FF2B5EF4-FFF2-40B4-BE49-F238E27FC236}">
                <a16:creationId xmlns:a16="http://schemas.microsoft.com/office/drawing/2014/main" id="{6AEB5C5E-62E0-4020-8267-9060CCFC8D87}"/>
              </a:ext>
            </a:extLst>
          </p:cNvPr>
          <p:cNvSpPr/>
          <p:nvPr/>
        </p:nvSpPr>
        <p:spPr>
          <a:xfrm>
            <a:off x="216731" y="1505498"/>
            <a:ext cx="8650599" cy="1472833"/>
          </a:xfrm>
          <a:prstGeom prst="roundRect">
            <a:avLst/>
          </a:prstGeom>
          <a:noFill/>
          <a:ln w="19050">
            <a:solidFill>
              <a:srgbClr val="99983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e rogi 24">
            <a:extLst>
              <a:ext uri="{FF2B5EF4-FFF2-40B4-BE49-F238E27FC236}">
                <a16:creationId xmlns:a16="http://schemas.microsoft.com/office/drawing/2014/main" id="{63A9465A-07BD-4846-AEAC-147D47740AA8}"/>
              </a:ext>
            </a:extLst>
          </p:cNvPr>
          <p:cNvSpPr/>
          <p:nvPr/>
        </p:nvSpPr>
        <p:spPr>
          <a:xfrm rot="16200000">
            <a:off x="-159298" y="2082885"/>
            <a:ext cx="752057" cy="232666"/>
          </a:xfrm>
          <a:prstGeom prst="roundRect">
            <a:avLst/>
          </a:prstGeom>
          <a:solidFill>
            <a:srgbClr val="99983D"/>
          </a:solidFill>
          <a:ln>
            <a:solidFill>
              <a:srgbClr val="9998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TOP 3</a:t>
            </a:r>
          </a:p>
        </p:txBody>
      </p:sp>
      <p:grpSp>
        <p:nvGrpSpPr>
          <p:cNvPr id="10" name="Grupa 9">
            <a:extLst>
              <a:ext uri="{FF2B5EF4-FFF2-40B4-BE49-F238E27FC236}">
                <a16:creationId xmlns:a16="http://schemas.microsoft.com/office/drawing/2014/main" id="{82CE9CC1-3773-4AA3-BD01-929436D82BB7}"/>
              </a:ext>
            </a:extLst>
          </p:cNvPr>
          <p:cNvGrpSpPr/>
          <p:nvPr/>
        </p:nvGrpSpPr>
        <p:grpSpPr>
          <a:xfrm>
            <a:off x="2933687" y="984180"/>
            <a:ext cx="1454983" cy="246221"/>
            <a:chOff x="3161301" y="989145"/>
            <a:chExt cx="1454983" cy="246221"/>
          </a:xfrm>
        </p:grpSpPr>
        <p:sp>
          <p:nvSpPr>
            <p:cNvPr id="16" name="pole tekstowe 15">
              <a:extLst>
                <a:ext uri="{FF2B5EF4-FFF2-40B4-BE49-F238E27FC236}">
                  <a16:creationId xmlns:a16="http://schemas.microsoft.com/office/drawing/2014/main" id="{96BEB297-6C7A-4CBA-8E0C-53131FE39F62}"/>
                </a:ext>
              </a:extLst>
            </p:cNvPr>
            <p:cNvSpPr txBox="1"/>
            <p:nvPr/>
          </p:nvSpPr>
          <p:spPr>
            <a:xfrm>
              <a:off x="3274250" y="989145"/>
              <a:ext cx="1342034" cy="246221"/>
            </a:xfrm>
            <a:prstGeom prst="rect">
              <a:avLst/>
            </a:prstGeom>
            <a:noFill/>
          </p:spPr>
          <p:txBody>
            <a:bodyPr wrap="square" rtlCol="0">
              <a:spAutoFit/>
            </a:bodyPr>
            <a:lstStyle/>
            <a:p>
              <a:r>
                <a:rPr lang="pl-PL" sz="1000" dirty="0">
                  <a:solidFill>
                    <a:schemeClr val="tx1">
                      <a:lumMod val="75000"/>
                      <a:lumOff val="25000"/>
                    </a:schemeClr>
                  </a:solidFill>
                  <a:latin typeface="Century Gothic" panose="020B0502020202020204" pitchFamily="34" charset="0"/>
                </a:rPr>
                <a:t>zdecydowanie tak</a:t>
              </a:r>
            </a:p>
          </p:txBody>
        </p:sp>
        <p:sp>
          <p:nvSpPr>
            <p:cNvPr id="5" name="Prostokąt 4">
              <a:extLst>
                <a:ext uri="{FF2B5EF4-FFF2-40B4-BE49-F238E27FC236}">
                  <a16:creationId xmlns:a16="http://schemas.microsoft.com/office/drawing/2014/main" id="{4DA7B2E4-2DD2-4A74-8F46-A5E61F71B0AA}"/>
                </a:ext>
              </a:extLst>
            </p:cNvPr>
            <p:cNvSpPr/>
            <p:nvPr/>
          </p:nvSpPr>
          <p:spPr>
            <a:xfrm>
              <a:off x="3161301" y="1051004"/>
              <a:ext cx="112949" cy="112576"/>
            </a:xfrm>
            <a:prstGeom prst="rect">
              <a:avLst/>
            </a:prstGeom>
            <a:solidFill>
              <a:srgbClr val="FFCB06"/>
            </a:solid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9" name="Grupa 8">
            <a:extLst>
              <a:ext uri="{FF2B5EF4-FFF2-40B4-BE49-F238E27FC236}">
                <a16:creationId xmlns:a16="http://schemas.microsoft.com/office/drawing/2014/main" id="{7DBDE52A-CABD-4737-B767-6C1EA4278DE0}"/>
              </a:ext>
            </a:extLst>
          </p:cNvPr>
          <p:cNvGrpSpPr/>
          <p:nvPr/>
        </p:nvGrpSpPr>
        <p:grpSpPr>
          <a:xfrm>
            <a:off x="4389973" y="976421"/>
            <a:ext cx="904310" cy="246221"/>
            <a:chOff x="4672758" y="984181"/>
            <a:chExt cx="904310" cy="246221"/>
          </a:xfrm>
        </p:grpSpPr>
        <p:sp>
          <p:nvSpPr>
            <p:cNvPr id="37" name="pole tekstowe 36">
              <a:extLst>
                <a:ext uri="{FF2B5EF4-FFF2-40B4-BE49-F238E27FC236}">
                  <a16:creationId xmlns:a16="http://schemas.microsoft.com/office/drawing/2014/main" id="{679E83C9-23C5-49C3-AB76-F33141753332}"/>
                </a:ext>
              </a:extLst>
            </p:cNvPr>
            <p:cNvSpPr txBox="1"/>
            <p:nvPr/>
          </p:nvSpPr>
          <p:spPr>
            <a:xfrm>
              <a:off x="4776849" y="984181"/>
              <a:ext cx="800219" cy="246221"/>
            </a:xfrm>
            <a:prstGeom prst="rect">
              <a:avLst/>
            </a:prstGeom>
            <a:noFill/>
          </p:spPr>
          <p:txBody>
            <a:bodyPr wrap="none" rtlCol="0">
              <a:spAutoFit/>
            </a:bodyPr>
            <a:lstStyle/>
            <a:p>
              <a:r>
                <a:rPr lang="pl-PL" sz="1000" dirty="0">
                  <a:solidFill>
                    <a:schemeClr val="tx1">
                      <a:lumMod val="75000"/>
                      <a:lumOff val="25000"/>
                    </a:schemeClr>
                  </a:solidFill>
                  <a:latin typeface="Century Gothic" panose="020B0502020202020204" pitchFamily="34" charset="0"/>
                </a:rPr>
                <a:t>raczej tak</a:t>
              </a:r>
            </a:p>
          </p:txBody>
        </p:sp>
        <p:sp>
          <p:nvSpPr>
            <p:cNvPr id="26" name="Prostokąt 25">
              <a:extLst>
                <a:ext uri="{FF2B5EF4-FFF2-40B4-BE49-F238E27FC236}">
                  <a16:creationId xmlns:a16="http://schemas.microsoft.com/office/drawing/2014/main" id="{D59A2010-E7C3-4789-A933-E2F7F2614C35}"/>
                </a:ext>
              </a:extLst>
            </p:cNvPr>
            <p:cNvSpPr/>
            <p:nvPr/>
          </p:nvSpPr>
          <p:spPr>
            <a:xfrm>
              <a:off x="4672758" y="1052511"/>
              <a:ext cx="112949" cy="112576"/>
            </a:xfrm>
            <a:prstGeom prst="rect">
              <a:avLst/>
            </a:prstGeom>
            <a:solidFill>
              <a:srgbClr val="FFF685"/>
            </a:solidFill>
            <a:ln>
              <a:solidFill>
                <a:srgbClr val="FFF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8" name="Grupa 7">
            <a:extLst>
              <a:ext uri="{FF2B5EF4-FFF2-40B4-BE49-F238E27FC236}">
                <a16:creationId xmlns:a16="http://schemas.microsoft.com/office/drawing/2014/main" id="{101392F0-6F09-4901-8421-EC97D9BD3B2A}"/>
              </a:ext>
            </a:extLst>
          </p:cNvPr>
          <p:cNvGrpSpPr/>
          <p:nvPr/>
        </p:nvGrpSpPr>
        <p:grpSpPr>
          <a:xfrm>
            <a:off x="5280022" y="976421"/>
            <a:ext cx="903718" cy="246221"/>
            <a:chOff x="5624684" y="984180"/>
            <a:chExt cx="903718" cy="246221"/>
          </a:xfrm>
        </p:grpSpPr>
        <p:sp>
          <p:nvSpPr>
            <p:cNvPr id="49" name="pole tekstowe 48">
              <a:extLst>
                <a:ext uri="{FF2B5EF4-FFF2-40B4-BE49-F238E27FC236}">
                  <a16:creationId xmlns:a16="http://schemas.microsoft.com/office/drawing/2014/main" id="{4ED6DDCB-8C30-4B76-A679-C6344556CBCF}"/>
                </a:ext>
              </a:extLst>
            </p:cNvPr>
            <p:cNvSpPr txBox="1"/>
            <p:nvPr/>
          </p:nvSpPr>
          <p:spPr>
            <a:xfrm>
              <a:off x="5736197" y="984180"/>
              <a:ext cx="792205" cy="246221"/>
            </a:xfrm>
            <a:prstGeom prst="rect">
              <a:avLst/>
            </a:prstGeom>
            <a:noFill/>
          </p:spPr>
          <p:txBody>
            <a:bodyPr wrap="none" rtlCol="0">
              <a:spAutoFit/>
            </a:bodyPr>
            <a:lstStyle/>
            <a:p>
              <a:r>
                <a:rPr lang="pl-PL" sz="1000" dirty="0">
                  <a:solidFill>
                    <a:schemeClr val="tx1">
                      <a:lumMod val="75000"/>
                      <a:lumOff val="25000"/>
                    </a:schemeClr>
                  </a:solidFill>
                  <a:latin typeface="Century Gothic" panose="020B0502020202020204" pitchFamily="34" charset="0"/>
                </a:rPr>
                <a:t>raczej nie</a:t>
              </a:r>
            </a:p>
          </p:txBody>
        </p:sp>
        <p:sp>
          <p:nvSpPr>
            <p:cNvPr id="27" name="Prostokąt 26">
              <a:extLst>
                <a:ext uri="{FF2B5EF4-FFF2-40B4-BE49-F238E27FC236}">
                  <a16:creationId xmlns:a16="http://schemas.microsoft.com/office/drawing/2014/main" id="{B2BE881B-E9AB-4635-8E66-62DF363D8FA2}"/>
                </a:ext>
              </a:extLst>
            </p:cNvPr>
            <p:cNvSpPr/>
            <p:nvPr/>
          </p:nvSpPr>
          <p:spPr>
            <a:xfrm>
              <a:off x="5624684" y="1051004"/>
              <a:ext cx="112949" cy="112576"/>
            </a:xfrm>
            <a:prstGeom prst="rect">
              <a:avLst/>
            </a:prstGeom>
            <a:solidFill>
              <a:srgbClr val="A28E6A"/>
            </a:solidFill>
            <a:ln>
              <a:solidFill>
                <a:srgbClr val="A28E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 name="Grupa 6">
            <a:extLst>
              <a:ext uri="{FF2B5EF4-FFF2-40B4-BE49-F238E27FC236}">
                <a16:creationId xmlns:a16="http://schemas.microsoft.com/office/drawing/2014/main" id="{BA67DB97-7DB7-4250-A7D5-136079A0C27A}"/>
              </a:ext>
            </a:extLst>
          </p:cNvPr>
          <p:cNvGrpSpPr/>
          <p:nvPr/>
        </p:nvGrpSpPr>
        <p:grpSpPr>
          <a:xfrm>
            <a:off x="6170071" y="976421"/>
            <a:ext cx="1446969" cy="246221"/>
            <a:chOff x="6556217" y="976421"/>
            <a:chExt cx="1446969" cy="246221"/>
          </a:xfrm>
        </p:grpSpPr>
        <p:sp>
          <p:nvSpPr>
            <p:cNvPr id="40" name="pole tekstowe 39">
              <a:extLst>
                <a:ext uri="{FF2B5EF4-FFF2-40B4-BE49-F238E27FC236}">
                  <a16:creationId xmlns:a16="http://schemas.microsoft.com/office/drawing/2014/main" id="{B96F89CD-C06A-43FA-A459-CBDCEAFAF10C}"/>
                </a:ext>
              </a:extLst>
            </p:cNvPr>
            <p:cNvSpPr txBox="1"/>
            <p:nvPr/>
          </p:nvSpPr>
          <p:spPr>
            <a:xfrm>
              <a:off x="6669166" y="976421"/>
              <a:ext cx="1334020" cy="246221"/>
            </a:xfrm>
            <a:prstGeom prst="rect">
              <a:avLst/>
            </a:prstGeom>
            <a:noFill/>
          </p:spPr>
          <p:txBody>
            <a:bodyPr wrap="none" rtlCol="0">
              <a:spAutoFit/>
            </a:bodyPr>
            <a:lstStyle/>
            <a:p>
              <a:r>
                <a:rPr lang="pl-PL" sz="1000" dirty="0">
                  <a:solidFill>
                    <a:schemeClr val="tx1">
                      <a:lumMod val="75000"/>
                      <a:lumOff val="25000"/>
                    </a:schemeClr>
                  </a:solidFill>
                  <a:latin typeface="Century Gothic" panose="020B0502020202020204" pitchFamily="34" charset="0"/>
                </a:rPr>
                <a:t>zdecydowanie nie</a:t>
              </a:r>
            </a:p>
          </p:txBody>
        </p:sp>
        <p:sp>
          <p:nvSpPr>
            <p:cNvPr id="28" name="Prostokąt 27">
              <a:extLst>
                <a:ext uri="{FF2B5EF4-FFF2-40B4-BE49-F238E27FC236}">
                  <a16:creationId xmlns:a16="http://schemas.microsoft.com/office/drawing/2014/main" id="{15ABDA11-F747-4ED1-B20E-0EDD35AD483B}"/>
                </a:ext>
              </a:extLst>
            </p:cNvPr>
            <p:cNvSpPr/>
            <p:nvPr/>
          </p:nvSpPr>
          <p:spPr>
            <a:xfrm>
              <a:off x="6556217" y="1048163"/>
              <a:ext cx="112949" cy="112576"/>
            </a:xfrm>
            <a:prstGeom prst="rect">
              <a:avLst/>
            </a:prstGeom>
            <a:solidFill>
              <a:srgbClr val="4D3535"/>
            </a:solidFill>
            <a:ln>
              <a:solidFill>
                <a:srgbClr val="4D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 name="Grupa 5">
            <a:extLst>
              <a:ext uri="{FF2B5EF4-FFF2-40B4-BE49-F238E27FC236}">
                <a16:creationId xmlns:a16="http://schemas.microsoft.com/office/drawing/2014/main" id="{1D3E0BF3-328A-42CF-BD75-83B13D83E060}"/>
              </a:ext>
            </a:extLst>
          </p:cNvPr>
          <p:cNvGrpSpPr/>
          <p:nvPr/>
        </p:nvGrpSpPr>
        <p:grpSpPr>
          <a:xfrm>
            <a:off x="7438319" y="984179"/>
            <a:ext cx="1914983" cy="246221"/>
            <a:chOff x="6631816" y="1219218"/>
            <a:chExt cx="1914983" cy="246221"/>
          </a:xfrm>
        </p:grpSpPr>
        <p:sp>
          <p:nvSpPr>
            <p:cNvPr id="55" name="pole tekstowe 54">
              <a:extLst>
                <a:ext uri="{FF2B5EF4-FFF2-40B4-BE49-F238E27FC236}">
                  <a16:creationId xmlns:a16="http://schemas.microsoft.com/office/drawing/2014/main" id="{BFBA5F0C-1240-4E3F-B000-9783ED9951F3}"/>
                </a:ext>
              </a:extLst>
            </p:cNvPr>
            <p:cNvSpPr txBox="1"/>
            <p:nvPr/>
          </p:nvSpPr>
          <p:spPr>
            <a:xfrm>
              <a:off x="6631816" y="1219218"/>
              <a:ext cx="1914983" cy="246221"/>
            </a:xfrm>
            <a:prstGeom prst="rect">
              <a:avLst/>
            </a:prstGeom>
            <a:noFill/>
          </p:spPr>
          <p:txBody>
            <a:bodyPr wrap="square" rtlCol="0">
              <a:spAutoFit/>
            </a:bodyPr>
            <a:lstStyle/>
            <a:p>
              <a:pPr algn="ctr"/>
              <a:r>
                <a:rPr lang="pl-PL" sz="1000" dirty="0">
                  <a:solidFill>
                    <a:schemeClr val="tx1">
                      <a:lumMod val="75000"/>
                      <a:lumOff val="25000"/>
                    </a:schemeClr>
                  </a:solidFill>
                  <a:latin typeface="Century Gothic" panose="020B0502020202020204" pitchFamily="34" charset="0"/>
                </a:rPr>
                <a:t>trudno powiedzieć</a:t>
              </a:r>
            </a:p>
          </p:txBody>
        </p:sp>
        <p:sp>
          <p:nvSpPr>
            <p:cNvPr id="29" name="Prostokąt 28">
              <a:extLst>
                <a:ext uri="{FF2B5EF4-FFF2-40B4-BE49-F238E27FC236}">
                  <a16:creationId xmlns:a16="http://schemas.microsoft.com/office/drawing/2014/main" id="{F9B4B534-5D3C-4B5F-997A-A7E2830A4E37}"/>
                </a:ext>
              </a:extLst>
            </p:cNvPr>
            <p:cNvSpPr/>
            <p:nvPr/>
          </p:nvSpPr>
          <p:spPr>
            <a:xfrm>
              <a:off x="6809930" y="1297525"/>
              <a:ext cx="112949" cy="112576"/>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1495112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 name="Wykres 26">
            <a:extLst>
              <a:ext uri="{FF2B5EF4-FFF2-40B4-BE49-F238E27FC236}">
                <a16:creationId xmlns:a16="http://schemas.microsoft.com/office/drawing/2014/main" id="{D3C4534F-1F5D-4302-A1C4-599FB4C019F8}"/>
              </a:ext>
            </a:extLst>
          </p:cNvPr>
          <p:cNvGraphicFramePr/>
          <p:nvPr>
            <p:extLst>
              <p:ext uri="{D42A27DB-BD31-4B8C-83A1-F6EECF244321}">
                <p14:modId xmlns:p14="http://schemas.microsoft.com/office/powerpoint/2010/main" val="359845048"/>
              </p:ext>
            </p:extLst>
          </p:nvPr>
        </p:nvGraphicFramePr>
        <p:xfrm>
          <a:off x="5991845" y="1787991"/>
          <a:ext cx="3054896" cy="43080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Wykres 24">
            <a:extLst>
              <a:ext uri="{FF2B5EF4-FFF2-40B4-BE49-F238E27FC236}">
                <a16:creationId xmlns:a16="http://schemas.microsoft.com/office/drawing/2014/main" id="{C6D64BBC-AFFA-4481-AD06-311D6B3CEDF1}"/>
              </a:ext>
            </a:extLst>
          </p:cNvPr>
          <p:cNvGraphicFramePr/>
          <p:nvPr>
            <p:extLst>
              <p:ext uri="{D42A27DB-BD31-4B8C-83A1-F6EECF244321}">
                <p14:modId xmlns:p14="http://schemas.microsoft.com/office/powerpoint/2010/main" val="3173080823"/>
              </p:ext>
            </p:extLst>
          </p:nvPr>
        </p:nvGraphicFramePr>
        <p:xfrm>
          <a:off x="2966287" y="1788193"/>
          <a:ext cx="3054896" cy="4427586"/>
        </p:xfrm>
        <a:graphic>
          <a:graphicData uri="http://schemas.openxmlformats.org/drawingml/2006/chart">
            <c:chart xmlns:c="http://schemas.openxmlformats.org/drawingml/2006/chart" xmlns:r="http://schemas.openxmlformats.org/officeDocument/2006/relationships" r:id="rId4"/>
          </a:graphicData>
        </a:graphic>
      </p:graphicFrame>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19</a:t>
            </a:fld>
            <a:endParaRPr lang="pl-PL" dirty="0"/>
          </a:p>
        </p:txBody>
      </p:sp>
      <p:sp>
        <p:nvSpPr>
          <p:cNvPr id="12" name="Prostokąt: zaokrąglone rogi 11">
            <a:extLst>
              <a:ext uri="{FF2B5EF4-FFF2-40B4-BE49-F238E27FC236}">
                <a16:creationId xmlns:a16="http://schemas.microsoft.com/office/drawing/2014/main" id="{308DDEBE-9B4B-4F87-B003-4D7F16DFD87D}"/>
              </a:ext>
            </a:extLst>
          </p:cNvPr>
          <p:cNvSpPr/>
          <p:nvPr/>
        </p:nvSpPr>
        <p:spPr>
          <a:xfrm>
            <a:off x="851560" y="1259401"/>
            <a:ext cx="2283262" cy="522539"/>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robiąc zakupy, zwracam uwagę na oznaczenia związane z ekologią i środowiskiem</a:t>
            </a:r>
          </a:p>
        </p:txBody>
      </p:sp>
      <p:sp>
        <p:nvSpPr>
          <p:cNvPr id="15" name="Prostokąt: zaokrąglone rogi 14">
            <a:extLst>
              <a:ext uri="{FF2B5EF4-FFF2-40B4-BE49-F238E27FC236}">
                <a16:creationId xmlns:a16="http://schemas.microsoft.com/office/drawing/2014/main" id="{B92F2C33-8AE1-4BDC-AEBC-13AD9A5BB4EA}"/>
              </a:ext>
            </a:extLst>
          </p:cNvPr>
          <p:cNvSpPr/>
          <p:nvPr/>
        </p:nvSpPr>
        <p:spPr>
          <a:xfrm>
            <a:off x="3969461" y="1274332"/>
            <a:ext cx="2156790" cy="522000"/>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unikam zakupu „pakowanych” towarów (np. warzyw i owoców) </a:t>
            </a:r>
          </a:p>
        </p:txBody>
      </p:sp>
      <p:sp>
        <p:nvSpPr>
          <p:cNvPr id="16" name="Prostokąt: zaokrąglone rogi 15">
            <a:extLst>
              <a:ext uri="{FF2B5EF4-FFF2-40B4-BE49-F238E27FC236}">
                <a16:creationId xmlns:a16="http://schemas.microsoft.com/office/drawing/2014/main" id="{2E2F2F99-3708-4F21-ADB8-52ABF06F7218}"/>
              </a:ext>
            </a:extLst>
          </p:cNvPr>
          <p:cNvSpPr/>
          <p:nvPr/>
        </p:nvSpPr>
        <p:spPr>
          <a:xfrm>
            <a:off x="6976071" y="1270162"/>
            <a:ext cx="2080170" cy="522000"/>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chemeClr val="tx1">
                    <a:lumMod val="65000"/>
                    <a:lumOff val="35000"/>
                  </a:schemeClr>
                </a:solidFill>
                <a:latin typeface="Century Gothic" panose="020B0502020202020204" pitchFamily="34" charset="0"/>
              </a:rPr>
              <a:t>robiąc zakupy unikam produktów jednorazowych, nietrwałych </a:t>
            </a:r>
          </a:p>
        </p:txBody>
      </p:sp>
      <p:sp>
        <p:nvSpPr>
          <p:cNvPr id="20" name="pole tekstowe 19">
            <a:extLst>
              <a:ext uri="{FF2B5EF4-FFF2-40B4-BE49-F238E27FC236}">
                <a16:creationId xmlns:a16="http://schemas.microsoft.com/office/drawing/2014/main" id="{0B8FC02E-978C-44FC-8AE5-453452D3D966}"/>
              </a:ext>
            </a:extLst>
          </p:cNvPr>
          <p:cNvSpPr txBox="1"/>
          <p:nvPr/>
        </p:nvSpPr>
        <p:spPr>
          <a:xfrm>
            <a:off x="207207" y="5982336"/>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graphicFrame>
        <p:nvGraphicFramePr>
          <p:cNvPr id="22" name="Wykres 21">
            <a:extLst>
              <a:ext uri="{FF2B5EF4-FFF2-40B4-BE49-F238E27FC236}">
                <a16:creationId xmlns:a16="http://schemas.microsoft.com/office/drawing/2014/main" id="{476E291A-9863-46D1-8C87-A5088DD8693F}"/>
              </a:ext>
            </a:extLst>
          </p:cNvPr>
          <p:cNvGraphicFramePr/>
          <p:nvPr>
            <p:extLst>
              <p:ext uri="{D42A27DB-BD31-4B8C-83A1-F6EECF244321}">
                <p14:modId xmlns:p14="http://schemas.microsoft.com/office/powerpoint/2010/main" val="3611176045"/>
              </p:ext>
            </p:extLst>
          </p:nvPr>
        </p:nvGraphicFramePr>
        <p:xfrm>
          <a:off x="-88609" y="1759131"/>
          <a:ext cx="3054896" cy="44275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Tabela 30">
            <a:extLst>
              <a:ext uri="{FF2B5EF4-FFF2-40B4-BE49-F238E27FC236}">
                <a16:creationId xmlns:a16="http://schemas.microsoft.com/office/drawing/2014/main" id="{0A9840F7-78B7-4A3D-8FF9-221CA5B3E2F0}"/>
              </a:ext>
            </a:extLst>
          </p:cNvPr>
          <p:cNvGraphicFramePr>
            <a:graphicFrameLocks noGrp="1"/>
          </p:cNvGraphicFramePr>
          <p:nvPr>
            <p:extLst>
              <p:ext uri="{D42A27DB-BD31-4B8C-83A1-F6EECF244321}">
                <p14:modId xmlns:p14="http://schemas.microsoft.com/office/powerpoint/2010/main" val="2723320584"/>
              </p:ext>
            </p:extLst>
          </p:nvPr>
        </p:nvGraphicFramePr>
        <p:xfrm>
          <a:off x="383860" y="1994444"/>
          <a:ext cx="624289" cy="4101555"/>
        </p:xfrm>
        <a:graphic>
          <a:graphicData uri="http://schemas.openxmlformats.org/drawingml/2006/table">
            <a:tbl>
              <a:tblPr firstRow="1" bandRow="1">
                <a:tableStyleId>{2D5ABB26-0587-4C30-8999-92F81FD0307C}</a:tableStyleId>
              </a:tblPr>
              <a:tblGrid>
                <a:gridCol w="624289">
                  <a:extLst>
                    <a:ext uri="{9D8B030D-6E8A-4147-A177-3AD203B41FA5}">
                      <a16:colId xmlns:a16="http://schemas.microsoft.com/office/drawing/2014/main" val="3520356639"/>
                    </a:ext>
                  </a:extLst>
                </a:gridCol>
              </a:tblGrid>
              <a:tr h="273437">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429842548"/>
                  </a:ext>
                </a:extLst>
              </a:tr>
              <a:tr h="273437">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310676636"/>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090955000"/>
                  </a:ext>
                </a:extLst>
              </a:tr>
              <a:tr h="273437">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2379907990"/>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155631890"/>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060460798"/>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3027334880"/>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1877395073"/>
                  </a:ext>
                </a:extLst>
              </a:tr>
              <a:tr h="273437">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45534736"/>
                  </a:ext>
                </a:extLst>
              </a:tr>
              <a:tr h="273437">
                <a:tc>
                  <a:txBody>
                    <a:bodyPr/>
                    <a:lstStyle/>
                    <a:p>
                      <a:pPr algn="r" fontAlgn="t"/>
                      <a:r>
                        <a:rPr lang="pl-PL" sz="700" b="0" i="1" u="none" strike="noStrike" dirty="0">
                          <a:solidFill>
                            <a:srgbClr val="FF0000"/>
                          </a:solidFill>
                          <a:effectLst/>
                          <a:latin typeface="Century Gothic" panose="020B0502020202020204" pitchFamily="34" charset="0"/>
                        </a:rPr>
                        <a:t>N=33</a:t>
                      </a:r>
                    </a:p>
                  </a:txBody>
                  <a:tcPr marL="9525" marR="9525" marT="9525" marB="0" anchor="ctr"/>
                </a:tc>
                <a:extLst>
                  <a:ext uri="{0D108BD9-81ED-4DB2-BD59-A6C34878D82A}">
                    <a16:rowId xmlns:a16="http://schemas.microsoft.com/office/drawing/2014/main" val="1699037925"/>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2271638782"/>
                  </a:ext>
                </a:extLst>
              </a:tr>
              <a:tr h="27343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356424197"/>
                  </a:ext>
                </a:extLst>
              </a:tr>
              <a:tr h="273437">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798293548"/>
                  </a:ext>
                </a:extLst>
              </a:tr>
            </a:tbl>
          </a:graphicData>
        </a:graphic>
      </p:graphicFrame>
      <p:graphicFrame>
        <p:nvGraphicFramePr>
          <p:cNvPr id="34" name="Tabela 33">
            <a:extLst>
              <a:ext uri="{FF2B5EF4-FFF2-40B4-BE49-F238E27FC236}">
                <a16:creationId xmlns:a16="http://schemas.microsoft.com/office/drawing/2014/main" id="{22F7E2EC-DD53-4058-B886-93213A0B72E9}"/>
              </a:ext>
            </a:extLst>
          </p:cNvPr>
          <p:cNvGraphicFramePr>
            <a:graphicFrameLocks noGrp="1"/>
          </p:cNvGraphicFramePr>
          <p:nvPr>
            <p:extLst>
              <p:ext uri="{D42A27DB-BD31-4B8C-83A1-F6EECF244321}">
                <p14:modId xmlns:p14="http://schemas.microsoft.com/office/powerpoint/2010/main" val="2312911047"/>
              </p:ext>
            </p:extLst>
          </p:nvPr>
        </p:nvGraphicFramePr>
        <p:xfrm>
          <a:off x="6296075" y="1982656"/>
          <a:ext cx="794852" cy="4113345"/>
        </p:xfrm>
        <a:graphic>
          <a:graphicData uri="http://schemas.openxmlformats.org/drawingml/2006/table">
            <a:tbl>
              <a:tblPr firstRow="1" bandRow="1">
                <a:tableStyleId>{2D5ABB26-0587-4C30-8999-92F81FD0307C}</a:tableStyleId>
              </a:tblPr>
              <a:tblGrid>
                <a:gridCol w="794852">
                  <a:extLst>
                    <a:ext uri="{9D8B030D-6E8A-4147-A177-3AD203B41FA5}">
                      <a16:colId xmlns:a16="http://schemas.microsoft.com/office/drawing/2014/main" val="3520356639"/>
                    </a:ext>
                  </a:extLst>
                </a:gridCol>
              </a:tblGrid>
              <a:tr h="274223">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429842548"/>
                  </a:ext>
                </a:extLst>
              </a:tr>
              <a:tr h="27422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310676636"/>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090955000"/>
                  </a:ext>
                </a:extLst>
              </a:tr>
              <a:tr h="274223">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2379907990"/>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155631890"/>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5165</a:t>
                      </a:r>
                    </a:p>
                  </a:txBody>
                  <a:tcPr marL="9525" marR="9525" marT="9525" marB="0" anchor="ctr"/>
                </a:tc>
                <a:extLst>
                  <a:ext uri="{0D108BD9-81ED-4DB2-BD59-A6C34878D82A}">
                    <a16:rowId xmlns:a16="http://schemas.microsoft.com/office/drawing/2014/main" val="2060460798"/>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3027334880"/>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1877395073"/>
                  </a:ext>
                </a:extLst>
              </a:tr>
              <a:tr h="27422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778969237"/>
                  </a:ext>
                </a:extLst>
              </a:tr>
              <a:tr h="274223">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2092242580"/>
                  </a:ext>
                </a:extLst>
              </a:tr>
              <a:tr h="27422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4115984084"/>
                  </a:ext>
                </a:extLst>
              </a:tr>
              <a:tr h="274223">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2142012146"/>
                  </a:ext>
                </a:extLst>
              </a:tr>
              <a:tr h="274223">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u="none" strike="noStrike" dirty="0">
                          <a:solidFill>
                            <a:schemeClr val="bg1">
                              <a:lumMod val="65000"/>
                            </a:schemeClr>
                          </a:solidFill>
                          <a:effectLst/>
                          <a:latin typeface="Century Gothic" panose="020B0502020202020204" pitchFamily="34" charset="0"/>
                        </a:rPr>
                        <a:t>N=149</a:t>
                      </a:r>
                    </a:p>
                  </a:txBody>
                  <a:tcPr marL="9525" marR="9525" marT="9525" marB="0" anchor="ctr"/>
                </a:tc>
                <a:extLst>
                  <a:ext uri="{0D108BD9-81ED-4DB2-BD59-A6C34878D82A}">
                    <a16:rowId xmlns:a16="http://schemas.microsoft.com/office/drawing/2014/main" val="1748969747"/>
                  </a:ext>
                </a:extLst>
              </a:tr>
            </a:tbl>
          </a:graphicData>
        </a:graphic>
      </p:graphicFrame>
      <p:sp>
        <p:nvSpPr>
          <p:cNvPr id="35" name="Prostokąt 34">
            <a:extLst>
              <a:ext uri="{FF2B5EF4-FFF2-40B4-BE49-F238E27FC236}">
                <a16:creationId xmlns:a16="http://schemas.microsoft.com/office/drawing/2014/main" id="{1B66A617-5548-4F00-9CE9-62CC7701CF1D}"/>
              </a:ext>
            </a:extLst>
          </p:cNvPr>
          <p:cNvSpPr/>
          <p:nvPr/>
        </p:nvSpPr>
        <p:spPr>
          <a:xfrm>
            <a:off x="0" y="12058"/>
            <a:ext cx="882752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P3. Proszę powiedzieć na ile zgadza się Pan(i) z następującymi stwierdzeniami:</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 (dla każdego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itemu</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sp>
        <p:nvSpPr>
          <p:cNvPr id="21" name="Prostokąt: zaokrąglone rogi 20">
            <a:extLst>
              <a:ext uri="{FF2B5EF4-FFF2-40B4-BE49-F238E27FC236}">
                <a16:creationId xmlns:a16="http://schemas.microsoft.com/office/drawing/2014/main" id="{1B9FF99D-0BD6-4928-8227-8738B339FAD0}"/>
              </a:ext>
            </a:extLst>
          </p:cNvPr>
          <p:cNvSpPr/>
          <p:nvPr/>
        </p:nvSpPr>
        <p:spPr>
          <a:xfrm>
            <a:off x="120040" y="646423"/>
            <a:ext cx="752057" cy="232666"/>
          </a:xfrm>
          <a:prstGeom prst="roundRect">
            <a:avLst/>
          </a:prstGeom>
          <a:solidFill>
            <a:srgbClr val="FFD63F"/>
          </a:solidFill>
          <a:ln>
            <a:solidFill>
              <a:srgbClr val="FFD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TOP 3</a:t>
            </a:r>
          </a:p>
        </p:txBody>
      </p:sp>
      <p:graphicFrame>
        <p:nvGraphicFramePr>
          <p:cNvPr id="26" name="Tabela 25">
            <a:extLst>
              <a:ext uri="{FF2B5EF4-FFF2-40B4-BE49-F238E27FC236}">
                <a16:creationId xmlns:a16="http://schemas.microsoft.com/office/drawing/2014/main" id="{9FCE575B-EC5A-4A04-8C3D-A3555135716F}"/>
              </a:ext>
            </a:extLst>
          </p:cNvPr>
          <p:cNvGraphicFramePr>
            <a:graphicFrameLocks noGrp="1"/>
          </p:cNvGraphicFramePr>
          <p:nvPr>
            <p:extLst>
              <p:ext uri="{D42A27DB-BD31-4B8C-83A1-F6EECF244321}">
                <p14:modId xmlns:p14="http://schemas.microsoft.com/office/powerpoint/2010/main" val="2186902140"/>
              </p:ext>
            </p:extLst>
          </p:nvPr>
        </p:nvGraphicFramePr>
        <p:xfrm>
          <a:off x="3454522" y="2059033"/>
          <a:ext cx="624289" cy="3964352"/>
        </p:xfrm>
        <a:graphic>
          <a:graphicData uri="http://schemas.openxmlformats.org/drawingml/2006/table">
            <a:tbl>
              <a:tblPr firstRow="1" bandRow="1">
                <a:tableStyleId>{2D5ABB26-0587-4C30-8999-92F81FD0307C}</a:tableStyleId>
              </a:tblPr>
              <a:tblGrid>
                <a:gridCol w="624289">
                  <a:extLst>
                    <a:ext uri="{9D8B030D-6E8A-4147-A177-3AD203B41FA5}">
                      <a16:colId xmlns:a16="http://schemas.microsoft.com/office/drawing/2014/main" val="3520356639"/>
                    </a:ext>
                  </a:extLst>
                </a:gridCol>
              </a:tblGrid>
              <a:tr h="283168">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N=1000</a:t>
                      </a:r>
                    </a:p>
                  </a:txBody>
                  <a:tcPr marL="9525" marR="9525" marT="9525" marB="0" anchor="ctr"/>
                </a:tc>
                <a:extLst>
                  <a:ext uri="{0D108BD9-81ED-4DB2-BD59-A6C34878D82A}">
                    <a16:rowId xmlns:a16="http://schemas.microsoft.com/office/drawing/2014/main" val="3429842548"/>
                  </a:ext>
                </a:extLst>
              </a:tr>
              <a:tr h="283168">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821419832"/>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310676636"/>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090955000"/>
                  </a:ext>
                </a:extLst>
              </a:tr>
              <a:tr h="283168">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235500850"/>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2379907990"/>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155631890"/>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060460798"/>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3027334880"/>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1877395073"/>
                  </a:ext>
                </a:extLst>
              </a:tr>
              <a:tr h="283168">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45534736"/>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2271638782"/>
                  </a:ext>
                </a:extLst>
              </a:tr>
              <a:tr h="28316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3356424197"/>
                  </a:ext>
                </a:extLst>
              </a:tr>
              <a:tr h="283168">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798293548"/>
                  </a:ext>
                </a:extLst>
              </a:tr>
            </a:tbl>
          </a:graphicData>
        </a:graphic>
      </p:graphicFrame>
      <p:grpSp>
        <p:nvGrpSpPr>
          <p:cNvPr id="3" name="Grupa 2">
            <a:extLst>
              <a:ext uri="{FF2B5EF4-FFF2-40B4-BE49-F238E27FC236}">
                <a16:creationId xmlns:a16="http://schemas.microsoft.com/office/drawing/2014/main" id="{AB74184C-D114-4612-98AB-4CF96DFF9C7B}"/>
              </a:ext>
            </a:extLst>
          </p:cNvPr>
          <p:cNvGrpSpPr/>
          <p:nvPr/>
        </p:nvGrpSpPr>
        <p:grpSpPr>
          <a:xfrm>
            <a:off x="2649730" y="568814"/>
            <a:ext cx="1386918" cy="538609"/>
            <a:chOff x="3765173" y="667126"/>
            <a:chExt cx="1386918" cy="538609"/>
          </a:xfrm>
        </p:grpSpPr>
        <p:sp>
          <p:nvSpPr>
            <p:cNvPr id="38" name="pole tekstowe 37">
              <a:extLst>
                <a:ext uri="{FF2B5EF4-FFF2-40B4-BE49-F238E27FC236}">
                  <a16:creationId xmlns:a16="http://schemas.microsoft.com/office/drawing/2014/main" id="{A3384072-D312-4BB6-A80D-B58E5664A4A6}"/>
                </a:ext>
              </a:extLst>
            </p:cNvPr>
            <p:cNvSpPr txBox="1"/>
            <p:nvPr/>
          </p:nvSpPr>
          <p:spPr>
            <a:xfrm>
              <a:off x="3765173" y="667126"/>
              <a:ext cx="1386918" cy="538609"/>
            </a:xfrm>
            <a:prstGeom prst="rect">
              <a:avLst/>
            </a:prstGeom>
            <a:noFill/>
          </p:spPr>
          <p:txBody>
            <a:bodyPr wrap="none" rtlCol="0">
              <a:spAutoFit/>
            </a:bodyPr>
            <a:lstStyle/>
            <a:p>
              <a:pPr algn="ctr"/>
              <a:r>
                <a:rPr lang="pl-PL" sz="1100" b="1" dirty="0">
                  <a:solidFill>
                    <a:schemeClr val="tx1">
                      <a:lumMod val="75000"/>
                      <a:lumOff val="25000"/>
                    </a:schemeClr>
                  </a:solidFill>
                  <a:latin typeface="Century Gothic" panose="020B0502020202020204" pitchFamily="34" charset="0"/>
                </a:rPr>
                <a:t>tak</a:t>
              </a:r>
            </a:p>
            <a:p>
              <a:pPr algn="ctr"/>
              <a:r>
                <a:rPr lang="pl-PL" sz="900" dirty="0">
                  <a:solidFill>
                    <a:schemeClr val="tx1">
                      <a:lumMod val="75000"/>
                      <a:lumOff val="25000"/>
                    </a:schemeClr>
                  </a:solidFill>
                  <a:latin typeface="Century Gothic" panose="020B0502020202020204" pitchFamily="34" charset="0"/>
                </a:rPr>
                <a:t>(„zdecydowanie tak”</a:t>
              </a:r>
            </a:p>
            <a:p>
              <a:pPr algn="ctr"/>
              <a:r>
                <a:rPr lang="pl-PL" sz="900" dirty="0">
                  <a:solidFill>
                    <a:schemeClr val="tx1">
                      <a:lumMod val="75000"/>
                      <a:lumOff val="25000"/>
                    </a:schemeClr>
                  </a:solidFill>
                  <a:latin typeface="Century Gothic" panose="020B0502020202020204" pitchFamily="34" charset="0"/>
                </a:rPr>
                <a:t> i raczej tak”)</a:t>
              </a:r>
            </a:p>
          </p:txBody>
        </p:sp>
        <p:sp>
          <p:nvSpPr>
            <p:cNvPr id="29" name="Prostokąt 28">
              <a:extLst>
                <a:ext uri="{FF2B5EF4-FFF2-40B4-BE49-F238E27FC236}">
                  <a16:creationId xmlns:a16="http://schemas.microsoft.com/office/drawing/2014/main" id="{97D274D9-C0FC-4EA2-BE68-F2522431AFD0}"/>
                </a:ext>
              </a:extLst>
            </p:cNvPr>
            <p:cNvSpPr/>
            <p:nvPr/>
          </p:nvSpPr>
          <p:spPr>
            <a:xfrm>
              <a:off x="4145267" y="736376"/>
              <a:ext cx="112949" cy="112576"/>
            </a:xfrm>
            <a:prstGeom prst="rect">
              <a:avLst/>
            </a:prstGeom>
            <a:solidFill>
              <a:srgbClr val="FFCB06"/>
            </a:solid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4" name="Grupa 3">
            <a:extLst>
              <a:ext uri="{FF2B5EF4-FFF2-40B4-BE49-F238E27FC236}">
                <a16:creationId xmlns:a16="http://schemas.microsoft.com/office/drawing/2014/main" id="{5C02CE47-39FF-4BF8-9D46-E530D2C79C01}"/>
              </a:ext>
            </a:extLst>
          </p:cNvPr>
          <p:cNvGrpSpPr/>
          <p:nvPr/>
        </p:nvGrpSpPr>
        <p:grpSpPr>
          <a:xfrm>
            <a:off x="4019340" y="574080"/>
            <a:ext cx="1380506" cy="538609"/>
            <a:chOff x="4416968" y="652369"/>
            <a:chExt cx="1380506" cy="538609"/>
          </a:xfrm>
        </p:grpSpPr>
        <p:sp>
          <p:nvSpPr>
            <p:cNvPr id="41" name="pole tekstowe 40">
              <a:extLst>
                <a:ext uri="{FF2B5EF4-FFF2-40B4-BE49-F238E27FC236}">
                  <a16:creationId xmlns:a16="http://schemas.microsoft.com/office/drawing/2014/main" id="{DA5C841C-752C-4449-BA96-1F5C96924EDC}"/>
                </a:ext>
              </a:extLst>
            </p:cNvPr>
            <p:cNvSpPr txBox="1"/>
            <p:nvPr/>
          </p:nvSpPr>
          <p:spPr>
            <a:xfrm>
              <a:off x="4416968" y="652369"/>
              <a:ext cx="1380506" cy="538609"/>
            </a:xfrm>
            <a:prstGeom prst="rect">
              <a:avLst/>
            </a:prstGeom>
            <a:noFill/>
          </p:spPr>
          <p:txBody>
            <a:bodyPr wrap="none" rtlCol="0">
              <a:spAutoFit/>
            </a:bodyPr>
            <a:lstStyle/>
            <a:p>
              <a:pPr algn="ctr"/>
              <a:r>
                <a:rPr lang="pl-PL" sz="1100" b="1" dirty="0">
                  <a:solidFill>
                    <a:schemeClr val="tx1">
                      <a:lumMod val="75000"/>
                      <a:lumOff val="25000"/>
                    </a:schemeClr>
                  </a:solidFill>
                  <a:latin typeface="Century Gothic" panose="020B0502020202020204" pitchFamily="34" charset="0"/>
                </a:rPr>
                <a:t>nie</a:t>
              </a:r>
            </a:p>
            <a:p>
              <a:pPr algn="ctr"/>
              <a:r>
                <a:rPr lang="pl-PL" sz="900" dirty="0">
                  <a:solidFill>
                    <a:schemeClr val="tx1">
                      <a:lumMod val="75000"/>
                      <a:lumOff val="25000"/>
                    </a:schemeClr>
                  </a:solidFill>
                  <a:latin typeface="Century Gothic" panose="020B0502020202020204" pitchFamily="34" charset="0"/>
                </a:rPr>
                <a:t>(„zdecydowanie nie”</a:t>
              </a:r>
            </a:p>
            <a:p>
              <a:pPr algn="ctr"/>
              <a:r>
                <a:rPr lang="pl-PL" sz="900" dirty="0">
                  <a:solidFill>
                    <a:schemeClr val="tx1">
                      <a:lumMod val="75000"/>
                      <a:lumOff val="25000"/>
                    </a:schemeClr>
                  </a:solidFill>
                  <a:latin typeface="Century Gothic" panose="020B0502020202020204" pitchFamily="34" charset="0"/>
                </a:rPr>
                <a:t> i raczej nie”)</a:t>
              </a:r>
            </a:p>
          </p:txBody>
        </p:sp>
        <p:sp>
          <p:nvSpPr>
            <p:cNvPr id="30" name="Prostokąt 29">
              <a:extLst>
                <a:ext uri="{FF2B5EF4-FFF2-40B4-BE49-F238E27FC236}">
                  <a16:creationId xmlns:a16="http://schemas.microsoft.com/office/drawing/2014/main" id="{C8F0080C-8548-475F-954E-02C63D0708B9}"/>
                </a:ext>
              </a:extLst>
            </p:cNvPr>
            <p:cNvSpPr/>
            <p:nvPr/>
          </p:nvSpPr>
          <p:spPr>
            <a:xfrm>
              <a:off x="4826196" y="734762"/>
              <a:ext cx="112949" cy="112576"/>
            </a:xfrm>
            <a:prstGeom prst="rect">
              <a:avLst/>
            </a:prstGeom>
            <a:solidFill>
              <a:srgbClr val="855D5D"/>
            </a:solidFill>
            <a:ln>
              <a:solidFill>
                <a:srgbClr val="85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 name="Grupa 4">
            <a:extLst>
              <a:ext uri="{FF2B5EF4-FFF2-40B4-BE49-F238E27FC236}">
                <a16:creationId xmlns:a16="http://schemas.microsoft.com/office/drawing/2014/main" id="{250077EE-1075-42EA-BE0A-6C69C12AA79C}"/>
              </a:ext>
            </a:extLst>
          </p:cNvPr>
          <p:cNvGrpSpPr/>
          <p:nvPr/>
        </p:nvGrpSpPr>
        <p:grpSpPr>
          <a:xfrm>
            <a:off x="5710186" y="568814"/>
            <a:ext cx="1588001" cy="261610"/>
            <a:chOff x="5502926" y="653083"/>
            <a:chExt cx="1588001" cy="261610"/>
          </a:xfrm>
        </p:grpSpPr>
        <p:sp>
          <p:nvSpPr>
            <p:cNvPr id="24" name="pole tekstowe 23">
              <a:extLst>
                <a:ext uri="{FF2B5EF4-FFF2-40B4-BE49-F238E27FC236}">
                  <a16:creationId xmlns:a16="http://schemas.microsoft.com/office/drawing/2014/main" id="{C73362ED-F4BB-42AE-8AB0-FFBDCB4B12F8}"/>
                </a:ext>
              </a:extLst>
            </p:cNvPr>
            <p:cNvSpPr txBox="1"/>
            <p:nvPr/>
          </p:nvSpPr>
          <p:spPr>
            <a:xfrm>
              <a:off x="5585387" y="653083"/>
              <a:ext cx="1505540" cy="261610"/>
            </a:xfrm>
            <a:prstGeom prst="rect">
              <a:avLst/>
            </a:prstGeom>
            <a:noFill/>
          </p:spPr>
          <p:txBody>
            <a:bodyPr wrap="none" rtlCol="0">
              <a:spAutoFit/>
            </a:bodyPr>
            <a:lstStyle/>
            <a:p>
              <a:pPr algn="ctr"/>
              <a:r>
                <a:rPr lang="pl-PL" sz="1100" b="1" dirty="0">
                  <a:solidFill>
                    <a:schemeClr val="tx1">
                      <a:lumMod val="75000"/>
                      <a:lumOff val="25000"/>
                    </a:schemeClr>
                  </a:solidFill>
                  <a:latin typeface="Century Gothic" panose="020B0502020202020204" pitchFamily="34" charset="0"/>
                </a:rPr>
                <a:t>trudno powiedzieć</a:t>
              </a:r>
            </a:p>
          </p:txBody>
        </p:sp>
        <p:sp>
          <p:nvSpPr>
            <p:cNvPr id="32" name="Prostokąt 31">
              <a:extLst>
                <a:ext uri="{FF2B5EF4-FFF2-40B4-BE49-F238E27FC236}">
                  <a16:creationId xmlns:a16="http://schemas.microsoft.com/office/drawing/2014/main" id="{D12B2598-8150-4C93-9927-ED57BB74822F}"/>
                </a:ext>
              </a:extLst>
            </p:cNvPr>
            <p:cNvSpPr/>
            <p:nvPr/>
          </p:nvSpPr>
          <p:spPr>
            <a:xfrm>
              <a:off x="5502926" y="734762"/>
              <a:ext cx="112949" cy="112576"/>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151619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A2674C27-6C6D-4B93-AFFD-2828991819A0}"/>
              </a:ext>
            </a:extLst>
          </p:cNvPr>
          <p:cNvSpPr/>
          <p:nvPr/>
        </p:nvSpPr>
        <p:spPr>
          <a:xfrm>
            <a:off x="222526" y="2550874"/>
            <a:ext cx="4349474" cy="878126"/>
          </a:xfrm>
          <a:prstGeom prst="rect">
            <a:avLst/>
          </a:prstGeom>
        </p:spPr>
        <p:txBody>
          <a:bodyPr wrap="square">
            <a:spAutoFit/>
          </a:bodyPr>
          <a:lstStyle/>
          <a:p>
            <a:pPr>
              <a:lnSpc>
                <a:spcPct val="150000"/>
              </a:lnSpc>
            </a:pPr>
            <a:r>
              <a:rPr lang="pl-PL" dirty="0">
                <a:solidFill>
                  <a:schemeClr val="tx1">
                    <a:lumMod val="65000"/>
                    <a:lumOff val="35000"/>
                  </a:schemeClr>
                </a:solidFill>
                <a:latin typeface="Century Gothic" panose="020B0502020202020204" pitchFamily="34" charset="0"/>
              </a:rPr>
              <a:t>Opracowane dla </a:t>
            </a:r>
            <a:r>
              <a:rPr lang="pl-PL" b="1" dirty="0">
                <a:solidFill>
                  <a:schemeClr val="tx1">
                    <a:lumMod val="65000"/>
                    <a:lumOff val="35000"/>
                  </a:schemeClr>
                </a:solidFill>
                <a:latin typeface="Century Gothic" panose="020B0502020202020204" pitchFamily="34" charset="0"/>
              </a:rPr>
              <a:t>Ministerstwa Środowiska </a:t>
            </a:r>
            <a:r>
              <a:rPr lang="pl-PL" dirty="0">
                <a:solidFill>
                  <a:schemeClr val="tx1">
                    <a:lumMod val="65000"/>
                    <a:lumOff val="35000"/>
                  </a:schemeClr>
                </a:solidFill>
                <a:latin typeface="Century Gothic" panose="020B0502020202020204" pitchFamily="34" charset="0"/>
              </a:rPr>
              <a:t>przez </a:t>
            </a:r>
            <a:r>
              <a:rPr lang="pl-PL" b="1" dirty="0">
                <a:solidFill>
                  <a:schemeClr val="tx1">
                    <a:lumMod val="65000"/>
                    <a:lumOff val="35000"/>
                  </a:schemeClr>
                </a:solidFill>
                <a:latin typeface="Century Gothic" panose="020B0502020202020204" pitchFamily="34" charset="0"/>
              </a:rPr>
              <a:t>DANAE sp. z o.o. </a:t>
            </a:r>
            <a:endParaRPr lang="pl-PL" b="1" dirty="0">
              <a:solidFill>
                <a:schemeClr val="tx1">
                  <a:lumMod val="65000"/>
                  <a:lumOff val="35000"/>
                </a:schemeClr>
              </a:solidFill>
            </a:endParaRPr>
          </a:p>
        </p:txBody>
      </p:sp>
      <p:pic>
        <p:nvPicPr>
          <p:cNvPr id="6" name="Obraz 5">
            <a:extLst>
              <a:ext uri="{FF2B5EF4-FFF2-40B4-BE49-F238E27FC236}">
                <a16:creationId xmlns:a16="http://schemas.microsoft.com/office/drawing/2014/main" id="{1619CA5B-3B8C-4D0B-B348-B1C2708DBC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8482" y="2277462"/>
            <a:ext cx="4240215" cy="1477450"/>
          </a:xfrm>
          <a:prstGeom prst="rect">
            <a:avLst/>
          </a:prstGeom>
        </p:spPr>
      </p:pic>
      <p:sp>
        <p:nvSpPr>
          <p:cNvPr id="2" name="Symbol zastępczy numeru slajdu 1">
            <a:extLst>
              <a:ext uri="{FF2B5EF4-FFF2-40B4-BE49-F238E27FC236}">
                <a16:creationId xmlns:a16="http://schemas.microsoft.com/office/drawing/2014/main" id="{3325EC0B-EA55-496B-B3D9-297EA611280A}"/>
              </a:ext>
            </a:extLst>
          </p:cNvPr>
          <p:cNvSpPr>
            <a:spLocks noGrp="1"/>
          </p:cNvSpPr>
          <p:nvPr>
            <p:ph type="sldNum" sz="quarter" idx="12"/>
          </p:nvPr>
        </p:nvSpPr>
        <p:spPr/>
        <p:txBody>
          <a:bodyPr/>
          <a:lstStyle/>
          <a:p>
            <a:fld id="{63495140-8AF3-44B3-8E8F-973C040A3C95}" type="slidenum">
              <a:rPr lang="pl-PL" smtClean="0"/>
              <a:t>2</a:t>
            </a:fld>
            <a:endParaRPr lang="pl-PL"/>
          </a:p>
        </p:txBody>
      </p:sp>
    </p:spTree>
    <p:extLst>
      <p:ext uri="{BB962C8B-B14F-4D97-AF65-F5344CB8AC3E}">
        <p14:creationId xmlns:p14="http://schemas.microsoft.com/office/powerpoint/2010/main" val="2002173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20</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9004661" cy="537337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60% Polaków (suma wskazań „zdecydowanie tak” i „raczej tak”) podczas robienia zakupów, zwraca uwagę na </a:t>
            </a:r>
            <a:r>
              <a:rPr lang="pl-PL" sz="1200" b="1" dirty="0">
                <a:solidFill>
                  <a:schemeClr val="tx1">
                    <a:lumMod val="65000"/>
                    <a:lumOff val="35000"/>
                  </a:schemeClr>
                </a:solidFill>
                <a:latin typeface="Century Gothic" panose="020B0502020202020204" pitchFamily="34" charset="0"/>
              </a:rPr>
              <a:t>oznaczenia związane z ekologią i środowiskiem</a:t>
            </a:r>
            <a:r>
              <a:rPr lang="pl-PL" sz="1200" dirty="0">
                <a:solidFill>
                  <a:schemeClr val="tx1">
                    <a:lumMod val="65000"/>
                    <a:lumOff val="35000"/>
                  </a:schemeClr>
                </a:solidFill>
                <a:latin typeface="Century Gothic" panose="020B0502020202020204" pitchFamily="34" charset="0"/>
              </a:rPr>
              <a:t>, a niemalże połowa (49,9%) stara się </a:t>
            </a:r>
            <a:r>
              <a:rPr lang="pl-PL" sz="1200" b="1" dirty="0">
                <a:solidFill>
                  <a:schemeClr val="tx1">
                    <a:lumMod val="65000"/>
                    <a:lumOff val="35000"/>
                  </a:schemeClr>
                </a:solidFill>
                <a:latin typeface="Century Gothic" panose="020B0502020202020204" pitchFamily="34" charset="0"/>
              </a:rPr>
              <a:t>nie kupować „pakowanych” towarów </a:t>
            </a:r>
            <a:r>
              <a:rPr lang="pl-PL" sz="1200" dirty="0">
                <a:solidFill>
                  <a:schemeClr val="tx1">
                    <a:lumMod val="65000"/>
                    <a:lumOff val="35000"/>
                  </a:schemeClr>
                </a:solidFill>
                <a:latin typeface="Century Gothic" panose="020B0502020202020204" pitchFamily="34" charset="0"/>
              </a:rPr>
              <a:t>(np. warzyw i owoców). Zbliżony odsetek (48,2%) </a:t>
            </a:r>
            <a:r>
              <a:rPr lang="pl-PL" sz="1200" b="1" dirty="0">
                <a:solidFill>
                  <a:schemeClr val="tx1">
                    <a:lumMod val="65000"/>
                    <a:lumOff val="35000"/>
                  </a:schemeClr>
                </a:solidFill>
                <a:latin typeface="Century Gothic" panose="020B0502020202020204" pitchFamily="34" charset="0"/>
              </a:rPr>
              <a:t>unika również produktów jednorazowych/nietrwałych </a:t>
            </a:r>
            <a:br>
              <a:rPr lang="pl-PL" sz="1200" b="1"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oraz deklaruje </a:t>
            </a:r>
            <a:r>
              <a:rPr lang="pl-PL" sz="1200" b="1" dirty="0">
                <a:solidFill>
                  <a:schemeClr val="tx1">
                    <a:lumMod val="65000"/>
                    <a:lumOff val="35000"/>
                  </a:schemeClr>
                </a:solidFill>
                <a:latin typeface="Century Gothic" panose="020B0502020202020204" pitchFamily="34" charset="0"/>
              </a:rPr>
              <a:t>korzystanie z toreb wielokrotnego użytku</a:t>
            </a:r>
            <a:r>
              <a:rPr lang="pl-PL" sz="1200" dirty="0">
                <a:solidFill>
                  <a:schemeClr val="tx1">
                    <a:lumMod val="65000"/>
                    <a:lumOff val="35000"/>
                  </a:schemeClr>
                </a:solidFill>
                <a:latin typeface="Century Gothic" panose="020B0502020202020204" pitchFamily="34" charset="0"/>
              </a:rPr>
              <a:t>. Stosunkowo często podejmowanym działaniem jest także naprawianie zepsutych urządzeń, zamiast zastępowania ich nowymi oraz kupowanie wody i napoi w butelkach zwrotnych. Warto jednakże zwrócić uwagę, iż ok 40% Polaków wskazało, że wyrzuca ubrania, z których już nie korzysta do śmieci. Najrzadziej podejmowanym działaniem jest kompostowanie odpadów zielonych, co wynika przede wszystkim z rodzaju zabudowy, w której zamieszkują respondenci (zdecydowanie częściej działanie to podejmują osoby zamieszkujące domy jedno- i dwurodzinne).</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Co ciekawe, zwracanie uwagi na </a:t>
            </a:r>
            <a:r>
              <a:rPr lang="pl-PL" sz="1200" b="1" dirty="0">
                <a:solidFill>
                  <a:schemeClr val="tx1">
                    <a:lumMod val="65000"/>
                    <a:lumOff val="35000"/>
                  </a:schemeClr>
                </a:solidFill>
                <a:latin typeface="Century Gothic" panose="020B0502020202020204" pitchFamily="34" charset="0"/>
              </a:rPr>
              <a:t>oznaczenia związane z ekologią i środowiskiem </a:t>
            </a:r>
            <a:r>
              <a:rPr lang="pl-PL" sz="1200" dirty="0">
                <a:solidFill>
                  <a:schemeClr val="tx1">
                    <a:lumMod val="65000"/>
                    <a:lumOff val="35000"/>
                  </a:schemeClr>
                </a:solidFill>
                <a:latin typeface="Century Gothic" panose="020B0502020202020204" pitchFamily="34" charset="0"/>
              </a:rPr>
              <a:t>jest domeną mężczyzn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(66,9% vs 53,7%), a także osób z wyższym wykształceniem (80,5%). Tendencja do zwracania uwagi na tego typu oznaczenia jest pozytywnie skorelowana również z wielkością miejscowości. Częściej zakupu </a:t>
            </a:r>
            <a:r>
              <a:rPr lang="pl-PL" sz="1200" b="1" dirty="0">
                <a:solidFill>
                  <a:schemeClr val="tx1">
                    <a:lumMod val="65000"/>
                    <a:lumOff val="35000"/>
                  </a:schemeClr>
                </a:solidFill>
                <a:latin typeface="Century Gothic" panose="020B0502020202020204" pitchFamily="34" charset="0"/>
              </a:rPr>
              <a:t>„pakowanych” towarów</a:t>
            </a:r>
            <a:r>
              <a:rPr lang="pl-PL" sz="1200" dirty="0">
                <a:solidFill>
                  <a:schemeClr val="tx1">
                    <a:lumMod val="65000"/>
                    <a:lumOff val="35000"/>
                  </a:schemeClr>
                </a:solidFill>
                <a:latin typeface="Century Gothic" panose="020B0502020202020204" pitchFamily="34" charset="0"/>
              </a:rPr>
              <a:t> (np. warzyw i owoców) unikają natomiast kobiety (58,1% vs 40,9%), a także mieszkańcy wsi (57%) i osoby z niskim dochodem tj. do 1500 PLN. Podobnie jak powyżej, </a:t>
            </a:r>
            <a:r>
              <a:rPr lang="pl-PL" sz="1200" b="1" dirty="0">
                <a:solidFill>
                  <a:schemeClr val="tx1">
                    <a:lumMod val="65000"/>
                    <a:lumOff val="35000"/>
                  </a:schemeClr>
                </a:solidFill>
                <a:latin typeface="Century Gothic" panose="020B0502020202020204" pitchFamily="34" charset="0"/>
              </a:rPr>
              <a:t>unikanie zakupu produktów jednorazowych</a:t>
            </a:r>
            <a:r>
              <a:rPr lang="pl-PL" sz="1200" dirty="0">
                <a:solidFill>
                  <a:schemeClr val="tx1">
                    <a:lumMod val="65000"/>
                    <a:lumOff val="35000"/>
                  </a:schemeClr>
                </a:solidFill>
                <a:latin typeface="Century Gothic" panose="020B0502020202020204" pitchFamily="34" charset="0"/>
              </a:rPr>
              <a:t>, </a:t>
            </a:r>
            <a:r>
              <a:rPr lang="pl-PL" sz="1200" b="1" dirty="0">
                <a:solidFill>
                  <a:schemeClr val="tx1">
                    <a:lumMod val="65000"/>
                    <a:lumOff val="35000"/>
                  </a:schemeClr>
                </a:solidFill>
                <a:latin typeface="Century Gothic" panose="020B0502020202020204" pitchFamily="34" charset="0"/>
              </a:rPr>
              <a:t>nietrwałych</a:t>
            </a:r>
            <a:r>
              <a:rPr lang="pl-PL" sz="1200" dirty="0">
                <a:solidFill>
                  <a:schemeClr val="tx1">
                    <a:lumMod val="65000"/>
                    <a:lumOff val="35000"/>
                  </a:schemeClr>
                </a:solidFill>
                <a:latin typeface="Century Gothic" panose="020B0502020202020204" pitchFamily="34" charset="0"/>
              </a:rPr>
              <a:t> częściej deklarują kobiety (53,2% vs 42,8%), mieszkańcy miast o wielkości 200-500 tys. mieszkańców (56,8% vs 41,4%) oraz osoby z wykształceniem zawodowym (61,8%). Warto nadmienić, że </a:t>
            </a:r>
            <a:r>
              <a:rPr lang="pl-PL" sz="1200" b="1" dirty="0">
                <a:solidFill>
                  <a:schemeClr val="tx1">
                    <a:lumMod val="65000"/>
                    <a:lumOff val="35000"/>
                  </a:schemeClr>
                </a:solidFill>
                <a:latin typeface="Century Gothic" panose="020B0502020202020204" pitchFamily="34" charset="0"/>
              </a:rPr>
              <a:t>skłonność do kupowania produktów w większych opakowaniach</a:t>
            </a:r>
            <a:r>
              <a:rPr lang="pl-PL" sz="1200" dirty="0">
                <a:solidFill>
                  <a:schemeClr val="tx1">
                    <a:lumMod val="65000"/>
                    <a:lumOff val="35000"/>
                  </a:schemeClr>
                </a:solidFill>
                <a:latin typeface="Century Gothic" panose="020B0502020202020204" pitchFamily="34" charset="0"/>
              </a:rPr>
              <a:t> zamiast kilku mniejszych maleje wraz z posiadanym dochodem, a także wielkością zamieszkiwanej miejscowości. Z kolei </a:t>
            </a:r>
            <a:r>
              <a:rPr lang="pl-PL" sz="1200" b="1" dirty="0">
                <a:solidFill>
                  <a:schemeClr val="tx1">
                    <a:lumMod val="65000"/>
                    <a:lumOff val="35000"/>
                  </a:schemeClr>
                </a:solidFill>
                <a:latin typeface="Century Gothic" panose="020B0502020202020204" pitchFamily="34" charset="0"/>
              </a:rPr>
              <a:t>użytkowanie toreb wielokrotnego użytku </a:t>
            </a:r>
            <a:r>
              <a:rPr lang="pl-PL" sz="1200" dirty="0">
                <a:solidFill>
                  <a:schemeClr val="tx1">
                    <a:lumMod val="65000"/>
                    <a:lumOff val="35000"/>
                  </a:schemeClr>
                </a:solidFill>
                <a:latin typeface="Century Gothic" panose="020B0502020202020204" pitchFamily="34" charset="0"/>
              </a:rPr>
              <a:t>to głównie domena osób z wyższym wykształceniem oraz osób młodych do 34 r.ż. Co ciekawe </a:t>
            </a:r>
            <a:r>
              <a:rPr lang="pl-PL" sz="1200" b="1" dirty="0">
                <a:solidFill>
                  <a:schemeClr val="tx1">
                    <a:lumMod val="65000"/>
                    <a:lumOff val="35000"/>
                  </a:schemeClr>
                </a:solidFill>
                <a:latin typeface="Century Gothic" panose="020B0502020202020204" pitchFamily="34" charset="0"/>
              </a:rPr>
              <a:t>wyrzucanie ubrań</a:t>
            </a:r>
            <a:r>
              <a:rPr lang="pl-PL" sz="1200" dirty="0">
                <a:solidFill>
                  <a:schemeClr val="tx1">
                    <a:lumMod val="65000"/>
                    <a:lumOff val="35000"/>
                  </a:schemeClr>
                </a:solidFill>
                <a:latin typeface="Century Gothic" panose="020B0502020202020204" pitchFamily="34" charset="0"/>
              </a:rPr>
              <a:t>, z których już się nie korzysta zdecydowanie częściej deklarowane jest przez respondentów z najniższym stopniem wykształcenia.</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FFCB06"/>
                </a:solidFill>
                <a:latin typeface="Century Gothic" panose="020B0502020202020204" pitchFamily="34" charset="0"/>
                <a:cs typeface="Times New Roman" panose="02020603050405020304" pitchFamily="18" charset="0"/>
              </a:rPr>
              <a:t>OPIS WYNIKÓW</a:t>
            </a:r>
            <a:endParaRPr lang="pl-PL" sz="2400" dirty="0">
              <a:solidFill>
                <a:srgbClr val="FFCB0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6761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809B4D47-5C89-412F-8609-D650FB6DD6CC}"/>
              </a:ext>
            </a:extLst>
          </p:cNvPr>
          <p:cNvSpPr>
            <a:spLocks noGrp="1"/>
          </p:cNvSpPr>
          <p:nvPr>
            <p:ph type="sldNum" sz="quarter" idx="12"/>
          </p:nvPr>
        </p:nvSpPr>
        <p:spPr/>
        <p:txBody>
          <a:bodyPr/>
          <a:lstStyle/>
          <a:p>
            <a:fld id="{63495140-8AF3-44B3-8E8F-973C040A3C95}" type="slidenum">
              <a:rPr lang="pl-PL" smtClean="0"/>
              <a:pPr/>
              <a:t>21</a:t>
            </a:fld>
            <a:endParaRPr lang="pl-PL" dirty="0"/>
          </a:p>
        </p:txBody>
      </p:sp>
      <p:sp>
        <p:nvSpPr>
          <p:cNvPr id="24" name="Prostokąt 23">
            <a:extLst>
              <a:ext uri="{FF2B5EF4-FFF2-40B4-BE49-F238E27FC236}">
                <a16:creationId xmlns:a16="http://schemas.microsoft.com/office/drawing/2014/main" id="{C9BF532D-5364-4544-BDCE-3E159E368CC1}"/>
              </a:ext>
            </a:extLst>
          </p:cNvPr>
          <p:cNvSpPr/>
          <p:nvPr/>
        </p:nvSpPr>
        <p:spPr>
          <a:xfrm>
            <a:off x="-8709" y="-5500"/>
            <a:ext cx="8835081"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P4. Proszę wskazać jak najczęściej Pan(i) postępuje z niepotrzebnymi lub zepsutymi przedmiotami/rzeczami w swoim domu?</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 (dla każdego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itemu</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sp>
        <p:nvSpPr>
          <p:cNvPr id="25" name="pole tekstowe 24">
            <a:extLst>
              <a:ext uri="{FF2B5EF4-FFF2-40B4-BE49-F238E27FC236}">
                <a16:creationId xmlns:a16="http://schemas.microsoft.com/office/drawing/2014/main" id="{FEAE9E5F-63C8-42BE-A804-0A67D43CD590}"/>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20" name="Grupa 19" descr="Postępowanie z niepotrzebnymi lub zepsutymi przedmiotami/rzeczami&#10;&#10;Grafika przedstawiająca monety wraz z odsetkiem osób, które wymieniają/sprzedają rzeczy używane: 32,7%">
            <a:extLst>
              <a:ext uri="{FF2B5EF4-FFF2-40B4-BE49-F238E27FC236}">
                <a16:creationId xmlns:a16="http://schemas.microsoft.com/office/drawing/2014/main" id="{EAF0C4C5-D83D-4445-B729-8212D88C402E}"/>
              </a:ext>
            </a:extLst>
          </p:cNvPr>
          <p:cNvGrpSpPr/>
          <p:nvPr/>
        </p:nvGrpSpPr>
        <p:grpSpPr>
          <a:xfrm>
            <a:off x="3439519" y="3478725"/>
            <a:ext cx="2026204" cy="1527349"/>
            <a:chOff x="412196" y="1723034"/>
            <a:chExt cx="2026204" cy="1527349"/>
          </a:xfrm>
        </p:grpSpPr>
        <p:grpSp>
          <p:nvGrpSpPr>
            <p:cNvPr id="8" name="Grupa 7">
              <a:extLst>
                <a:ext uri="{FF2B5EF4-FFF2-40B4-BE49-F238E27FC236}">
                  <a16:creationId xmlns:a16="http://schemas.microsoft.com/office/drawing/2014/main" id="{BE0BA0AD-5E82-4B37-985B-1C2887A9CD1D}"/>
                </a:ext>
              </a:extLst>
            </p:cNvPr>
            <p:cNvGrpSpPr/>
            <p:nvPr/>
          </p:nvGrpSpPr>
          <p:grpSpPr>
            <a:xfrm>
              <a:off x="412196" y="1785437"/>
              <a:ext cx="2026204" cy="1464946"/>
              <a:chOff x="1654814" y="1288977"/>
              <a:chExt cx="2026204" cy="1464946"/>
            </a:xfrm>
          </p:grpSpPr>
          <p:sp>
            <p:nvSpPr>
              <p:cNvPr id="10" name="pole tekstowe 9">
                <a:extLst>
                  <a:ext uri="{FF2B5EF4-FFF2-40B4-BE49-F238E27FC236}">
                    <a16:creationId xmlns:a16="http://schemas.microsoft.com/office/drawing/2014/main" id="{C82D8CC7-C949-483A-B714-CCF94A4CA81A}"/>
                  </a:ext>
                </a:extLst>
              </p:cNvPr>
              <p:cNvSpPr txBox="1"/>
              <p:nvPr/>
            </p:nvSpPr>
            <p:spPr>
              <a:xfrm>
                <a:off x="1714715" y="2180859"/>
                <a:ext cx="1906402" cy="430887"/>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wymieniam/sprzedaję rzeczy używane</a:t>
                </a:r>
              </a:p>
            </p:txBody>
          </p:sp>
          <p:sp>
            <p:nvSpPr>
              <p:cNvPr id="12" name="Prostokąt: zaokrąglone rogi 11">
                <a:extLst>
                  <a:ext uri="{FF2B5EF4-FFF2-40B4-BE49-F238E27FC236}">
                    <a16:creationId xmlns:a16="http://schemas.microsoft.com/office/drawing/2014/main" id="{8B381CBD-1D97-4965-A162-4E8D17813299}"/>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5" name="Grafika 4" descr="Strzałka — kolista">
              <a:extLst>
                <a:ext uri="{FF2B5EF4-FFF2-40B4-BE49-F238E27FC236}">
                  <a16:creationId xmlns:a16="http://schemas.microsoft.com/office/drawing/2014/main" id="{05FEFAA6-0CC3-4D50-BA20-E6DDD0CF57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897" y="1723034"/>
              <a:ext cx="1120801" cy="1120801"/>
            </a:xfrm>
            <a:prstGeom prst="rect">
              <a:avLst/>
            </a:prstGeom>
          </p:spPr>
        </p:pic>
        <p:pic>
          <p:nvPicPr>
            <p:cNvPr id="19" name="Grafika 18" descr="Monety">
              <a:extLst>
                <a:ext uri="{FF2B5EF4-FFF2-40B4-BE49-F238E27FC236}">
                  <a16:creationId xmlns:a16="http://schemas.microsoft.com/office/drawing/2014/main" id="{EA807475-EE76-4883-83C3-12B7544D108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125" y="2120551"/>
              <a:ext cx="336343" cy="336343"/>
            </a:xfrm>
            <a:prstGeom prst="rect">
              <a:avLst/>
            </a:prstGeom>
          </p:spPr>
        </p:pic>
      </p:grpSp>
      <p:grpSp>
        <p:nvGrpSpPr>
          <p:cNvPr id="48" name="Grupa 47" descr="Postępowanie z niepotrzebnymi lub zepsutymi przedmiotami/rzeczami&#10;&#10;Grafika przedstawiająca uściśnięte dłonie wraz z odsetkiem osób, które przekazują sprawne/dobre rzeczy innym osobom lub instytucjom: 52,6%">
            <a:extLst>
              <a:ext uri="{FF2B5EF4-FFF2-40B4-BE49-F238E27FC236}">
                <a16:creationId xmlns:a16="http://schemas.microsoft.com/office/drawing/2014/main" id="{9CCC7CAC-C1B5-4827-B33A-2075D1F469F3}"/>
              </a:ext>
            </a:extLst>
          </p:cNvPr>
          <p:cNvGrpSpPr/>
          <p:nvPr/>
        </p:nvGrpSpPr>
        <p:grpSpPr>
          <a:xfrm>
            <a:off x="655719" y="1357125"/>
            <a:ext cx="2026204" cy="1465148"/>
            <a:chOff x="3086947" y="1565634"/>
            <a:chExt cx="2026204" cy="1465148"/>
          </a:xfrm>
        </p:grpSpPr>
        <p:grpSp>
          <p:nvGrpSpPr>
            <p:cNvPr id="14" name="Grupa 13">
              <a:extLst>
                <a:ext uri="{FF2B5EF4-FFF2-40B4-BE49-F238E27FC236}">
                  <a16:creationId xmlns:a16="http://schemas.microsoft.com/office/drawing/2014/main" id="{70B88352-BEDE-428F-BEE6-A6DC679281EA}"/>
                </a:ext>
              </a:extLst>
            </p:cNvPr>
            <p:cNvGrpSpPr/>
            <p:nvPr/>
          </p:nvGrpSpPr>
          <p:grpSpPr>
            <a:xfrm>
              <a:off x="3086947" y="1565634"/>
              <a:ext cx="2026204" cy="1465148"/>
              <a:chOff x="1654814" y="1288977"/>
              <a:chExt cx="2026204" cy="1465148"/>
            </a:xfrm>
          </p:grpSpPr>
          <p:sp>
            <p:nvSpPr>
              <p:cNvPr id="16" name="pole tekstowe 15">
                <a:extLst>
                  <a:ext uri="{FF2B5EF4-FFF2-40B4-BE49-F238E27FC236}">
                    <a16:creationId xmlns:a16="http://schemas.microsoft.com/office/drawing/2014/main" id="{F31C9E9D-DEC5-4116-AF50-C7CF16C96247}"/>
                  </a:ext>
                </a:extLst>
              </p:cNvPr>
              <p:cNvSpPr txBox="1"/>
              <p:nvPr/>
            </p:nvSpPr>
            <p:spPr>
              <a:xfrm>
                <a:off x="1654814" y="2153961"/>
                <a:ext cx="2026204" cy="600164"/>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przekazuje sprawne/dobre rzeczy innym osobom lub instytucjom</a:t>
                </a:r>
              </a:p>
            </p:txBody>
          </p:sp>
          <p:sp>
            <p:nvSpPr>
              <p:cNvPr id="18" name="Prostokąt: zaokrąglone rogi 17">
                <a:extLst>
                  <a:ext uri="{FF2B5EF4-FFF2-40B4-BE49-F238E27FC236}">
                    <a16:creationId xmlns:a16="http://schemas.microsoft.com/office/drawing/2014/main" id="{19D58C22-5C12-434D-8817-B0BBB47C2A9F}"/>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22" name="Grafika 21" descr="Uścisk dłoni">
              <a:extLst>
                <a:ext uri="{FF2B5EF4-FFF2-40B4-BE49-F238E27FC236}">
                  <a16:creationId xmlns:a16="http://schemas.microsoft.com/office/drawing/2014/main" id="{FD5BFB1A-FBAF-405D-A8EF-055827C6DF3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2946" y="1633966"/>
              <a:ext cx="989054" cy="989054"/>
            </a:xfrm>
            <a:prstGeom prst="rect">
              <a:avLst/>
            </a:prstGeom>
          </p:spPr>
        </p:pic>
      </p:grpSp>
      <p:grpSp>
        <p:nvGrpSpPr>
          <p:cNvPr id="47" name="Grupa 46" descr="Postępowanie z niepotrzebnymi lub zepsutymi przedmiotami/rzeczami&#10;&#10;Grafika przedstawiająca kosz wraz z odsetkiem osób, które wyrzucają niepotrzebne/zepsute przedmioty lub rzeczy: 48,4%">
            <a:extLst>
              <a:ext uri="{FF2B5EF4-FFF2-40B4-BE49-F238E27FC236}">
                <a16:creationId xmlns:a16="http://schemas.microsoft.com/office/drawing/2014/main" id="{0CFC0F8F-613B-4F84-A46E-055675C74FC2}"/>
              </a:ext>
            </a:extLst>
          </p:cNvPr>
          <p:cNvGrpSpPr/>
          <p:nvPr/>
        </p:nvGrpSpPr>
        <p:grpSpPr>
          <a:xfrm>
            <a:off x="3439517" y="1350011"/>
            <a:ext cx="2026204" cy="1464946"/>
            <a:chOff x="6016240" y="3696878"/>
            <a:chExt cx="2026204" cy="1464946"/>
          </a:xfrm>
        </p:grpSpPr>
        <p:grpSp>
          <p:nvGrpSpPr>
            <p:cNvPr id="42" name="Grupa 41">
              <a:extLst>
                <a:ext uri="{FF2B5EF4-FFF2-40B4-BE49-F238E27FC236}">
                  <a16:creationId xmlns:a16="http://schemas.microsoft.com/office/drawing/2014/main" id="{C57B9E4D-271D-446E-AA75-FCE905918252}"/>
                </a:ext>
              </a:extLst>
            </p:cNvPr>
            <p:cNvGrpSpPr/>
            <p:nvPr/>
          </p:nvGrpSpPr>
          <p:grpSpPr>
            <a:xfrm>
              <a:off x="6016240" y="3696878"/>
              <a:ext cx="2026204" cy="1464946"/>
              <a:chOff x="1654814" y="1288977"/>
              <a:chExt cx="2026204" cy="1464946"/>
            </a:xfrm>
          </p:grpSpPr>
          <p:sp>
            <p:nvSpPr>
              <p:cNvPr id="43" name="pole tekstowe 42">
                <a:extLst>
                  <a:ext uri="{FF2B5EF4-FFF2-40B4-BE49-F238E27FC236}">
                    <a16:creationId xmlns:a16="http://schemas.microsoft.com/office/drawing/2014/main" id="{0482633A-A651-482A-9050-895CD237AE87}"/>
                  </a:ext>
                </a:extLst>
              </p:cNvPr>
              <p:cNvSpPr txBox="1"/>
              <p:nvPr/>
            </p:nvSpPr>
            <p:spPr>
              <a:xfrm>
                <a:off x="1654814" y="2266727"/>
                <a:ext cx="2026204" cy="261610"/>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wyrzucam</a:t>
                </a:r>
              </a:p>
            </p:txBody>
          </p:sp>
          <p:sp>
            <p:nvSpPr>
              <p:cNvPr id="45" name="Prostokąt: zaokrąglone rogi 44">
                <a:extLst>
                  <a:ext uri="{FF2B5EF4-FFF2-40B4-BE49-F238E27FC236}">
                    <a16:creationId xmlns:a16="http://schemas.microsoft.com/office/drawing/2014/main" id="{B21193BD-2DA8-4B21-9FBD-B7929B59F18A}"/>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46" name="Grafika 45" descr="Śmieci">
              <a:extLst>
                <a:ext uri="{FF2B5EF4-FFF2-40B4-BE49-F238E27FC236}">
                  <a16:creationId xmlns:a16="http://schemas.microsoft.com/office/drawing/2014/main" id="{18EDD779-0A82-4503-98C2-D47F349A8CB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98206" y="3807487"/>
              <a:ext cx="862271" cy="862271"/>
            </a:xfrm>
            <a:prstGeom prst="rect">
              <a:avLst/>
            </a:prstGeom>
          </p:spPr>
        </p:pic>
      </p:grpSp>
      <p:grpSp>
        <p:nvGrpSpPr>
          <p:cNvPr id="60" name="Grupa 59" descr="Postępowanie z niepotrzebnymi lub zepsutymi przedmiotami/rzeczami&#10;&#10;Grafika przedstawiająca PSZOK wraz z odsetkiem osób, które oddają rzeczy do sklepu lub do PSZOK: 31,2%">
            <a:extLst>
              <a:ext uri="{FF2B5EF4-FFF2-40B4-BE49-F238E27FC236}">
                <a16:creationId xmlns:a16="http://schemas.microsoft.com/office/drawing/2014/main" id="{974CA915-3C6C-4695-AB73-D79E6288A7DD}"/>
              </a:ext>
            </a:extLst>
          </p:cNvPr>
          <p:cNvGrpSpPr/>
          <p:nvPr/>
        </p:nvGrpSpPr>
        <p:grpSpPr>
          <a:xfrm>
            <a:off x="6268471" y="3532080"/>
            <a:ext cx="2026204" cy="1464946"/>
            <a:chOff x="3187288" y="3696878"/>
            <a:chExt cx="2026204" cy="1464946"/>
          </a:xfrm>
        </p:grpSpPr>
        <p:grpSp>
          <p:nvGrpSpPr>
            <p:cNvPr id="31" name="Grupa 30">
              <a:extLst>
                <a:ext uri="{FF2B5EF4-FFF2-40B4-BE49-F238E27FC236}">
                  <a16:creationId xmlns:a16="http://schemas.microsoft.com/office/drawing/2014/main" id="{1FE9C333-C4FD-47F2-A55A-B2A73D4A3724}"/>
                </a:ext>
              </a:extLst>
            </p:cNvPr>
            <p:cNvGrpSpPr/>
            <p:nvPr/>
          </p:nvGrpSpPr>
          <p:grpSpPr>
            <a:xfrm>
              <a:off x="3187288" y="3696878"/>
              <a:ext cx="2026204" cy="1464946"/>
              <a:chOff x="1654814" y="1288977"/>
              <a:chExt cx="2026204" cy="1464946"/>
            </a:xfrm>
          </p:grpSpPr>
          <p:sp>
            <p:nvSpPr>
              <p:cNvPr id="32" name="pole tekstowe 31">
                <a:extLst>
                  <a:ext uri="{FF2B5EF4-FFF2-40B4-BE49-F238E27FC236}">
                    <a16:creationId xmlns:a16="http://schemas.microsoft.com/office/drawing/2014/main" id="{3D5AAAAD-BEFC-4742-A41D-B5E93C953EEF}"/>
                  </a:ext>
                </a:extLst>
              </p:cNvPr>
              <p:cNvSpPr txBox="1"/>
              <p:nvPr/>
            </p:nvSpPr>
            <p:spPr>
              <a:xfrm>
                <a:off x="1654814" y="2220719"/>
                <a:ext cx="2026204" cy="430887"/>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oddaje do sklepu lub do PSZOK</a:t>
                </a:r>
              </a:p>
            </p:txBody>
          </p:sp>
          <p:sp>
            <p:nvSpPr>
              <p:cNvPr id="34" name="Prostokąt: zaokrąglone rogi 33">
                <a:extLst>
                  <a:ext uri="{FF2B5EF4-FFF2-40B4-BE49-F238E27FC236}">
                    <a16:creationId xmlns:a16="http://schemas.microsoft.com/office/drawing/2014/main" id="{94673344-7B5D-4350-A196-48E4056BA253}"/>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49" name="Grafika 48" descr="Dom">
              <a:extLst>
                <a:ext uri="{FF2B5EF4-FFF2-40B4-BE49-F238E27FC236}">
                  <a16:creationId xmlns:a16="http://schemas.microsoft.com/office/drawing/2014/main" id="{5A88E1A2-ECD9-4234-B9EA-E6FF17EBDA3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53790" y="3747199"/>
              <a:ext cx="818545" cy="818545"/>
            </a:xfrm>
            <a:prstGeom prst="rect">
              <a:avLst/>
            </a:prstGeom>
          </p:spPr>
        </p:pic>
        <p:sp>
          <p:nvSpPr>
            <p:cNvPr id="50" name="pole tekstowe 49">
              <a:extLst>
                <a:ext uri="{FF2B5EF4-FFF2-40B4-BE49-F238E27FC236}">
                  <a16:creationId xmlns:a16="http://schemas.microsoft.com/office/drawing/2014/main" id="{0A9B7380-33DB-44F4-8CC0-763FA0BBABD4}"/>
                </a:ext>
              </a:extLst>
            </p:cNvPr>
            <p:cNvSpPr txBox="1"/>
            <p:nvPr/>
          </p:nvSpPr>
          <p:spPr>
            <a:xfrm>
              <a:off x="3875360" y="4450343"/>
              <a:ext cx="575406" cy="246221"/>
            </a:xfrm>
            <a:prstGeom prst="rect">
              <a:avLst/>
            </a:prstGeom>
            <a:noFill/>
          </p:spPr>
          <p:txBody>
            <a:bodyPr wrap="square" rtlCol="0">
              <a:spAutoFit/>
            </a:bodyPr>
            <a:lstStyle/>
            <a:p>
              <a:pPr algn="ctr"/>
              <a:r>
                <a:rPr lang="pl-PL" sz="1000" b="1" dirty="0">
                  <a:solidFill>
                    <a:srgbClr val="FFCB06"/>
                  </a:solidFill>
                  <a:latin typeface="Century Gothic" panose="020B0502020202020204" pitchFamily="34" charset="0"/>
                </a:rPr>
                <a:t>PSZOK</a:t>
              </a:r>
            </a:p>
          </p:txBody>
        </p:sp>
      </p:grpSp>
      <p:grpSp>
        <p:nvGrpSpPr>
          <p:cNvPr id="57" name="Grupa 56" descr="Postępowanie z niepotrzebnymi lub zepsutymi przedmiotami/rzeczami&#10;&#10;Grafika przedstawiająca ubranie i butelkę wraz z odsetkiem osób, które powtórnie wykorzystują posiadane przedmioty: 34,8%">
            <a:extLst>
              <a:ext uri="{FF2B5EF4-FFF2-40B4-BE49-F238E27FC236}">
                <a16:creationId xmlns:a16="http://schemas.microsoft.com/office/drawing/2014/main" id="{4CE79BD6-05CB-4E73-B149-06594888E28E}"/>
              </a:ext>
            </a:extLst>
          </p:cNvPr>
          <p:cNvGrpSpPr/>
          <p:nvPr/>
        </p:nvGrpSpPr>
        <p:grpSpPr>
          <a:xfrm>
            <a:off x="665631" y="3541128"/>
            <a:ext cx="2026204" cy="1464946"/>
            <a:chOff x="403488" y="3696878"/>
            <a:chExt cx="2026204" cy="1464946"/>
          </a:xfrm>
        </p:grpSpPr>
        <p:grpSp>
          <p:nvGrpSpPr>
            <p:cNvPr id="36" name="Grupa 35">
              <a:extLst>
                <a:ext uri="{FF2B5EF4-FFF2-40B4-BE49-F238E27FC236}">
                  <a16:creationId xmlns:a16="http://schemas.microsoft.com/office/drawing/2014/main" id="{14839136-5C0B-4236-9A13-4E54FE76003D}"/>
                </a:ext>
              </a:extLst>
            </p:cNvPr>
            <p:cNvGrpSpPr/>
            <p:nvPr/>
          </p:nvGrpSpPr>
          <p:grpSpPr>
            <a:xfrm>
              <a:off x="403488" y="3696878"/>
              <a:ext cx="2026204" cy="1464946"/>
              <a:chOff x="1654814" y="1288977"/>
              <a:chExt cx="2026204" cy="1464946"/>
            </a:xfrm>
          </p:grpSpPr>
          <p:sp>
            <p:nvSpPr>
              <p:cNvPr id="39" name="pole tekstowe 38">
                <a:extLst>
                  <a:ext uri="{FF2B5EF4-FFF2-40B4-BE49-F238E27FC236}">
                    <a16:creationId xmlns:a16="http://schemas.microsoft.com/office/drawing/2014/main" id="{BB7D83B4-00F5-47BE-B74F-E07FB50341CB}"/>
                  </a:ext>
                </a:extLst>
              </p:cNvPr>
              <p:cNvSpPr txBox="1"/>
              <p:nvPr/>
            </p:nvSpPr>
            <p:spPr>
              <a:xfrm>
                <a:off x="1714715" y="2225729"/>
                <a:ext cx="1906402" cy="430887"/>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powtórnie wykorzystuje posiadane przedmioty</a:t>
                </a:r>
              </a:p>
            </p:txBody>
          </p:sp>
          <p:sp>
            <p:nvSpPr>
              <p:cNvPr id="41" name="Prostokąt: zaokrąglone rogi 40">
                <a:extLst>
                  <a:ext uri="{FF2B5EF4-FFF2-40B4-BE49-F238E27FC236}">
                    <a16:creationId xmlns:a16="http://schemas.microsoft.com/office/drawing/2014/main" id="{1D072887-AAA9-4F72-8D40-4F537A155042}"/>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54" name="Grafika 53" descr="Butelka">
              <a:extLst>
                <a:ext uri="{FF2B5EF4-FFF2-40B4-BE49-F238E27FC236}">
                  <a16:creationId xmlns:a16="http://schemas.microsoft.com/office/drawing/2014/main" id="{A47E7CCA-14F4-47AD-884E-A4A86081AEC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48417" y="3750629"/>
              <a:ext cx="822242" cy="822242"/>
            </a:xfrm>
            <a:prstGeom prst="rect">
              <a:avLst/>
            </a:prstGeom>
          </p:spPr>
        </p:pic>
        <p:pic>
          <p:nvPicPr>
            <p:cNvPr id="56" name="Grafika 55" descr="Koszula z długim rękawem">
              <a:extLst>
                <a:ext uri="{FF2B5EF4-FFF2-40B4-BE49-F238E27FC236}">
                  <a16:creationId xmlns:a16="http://schemas.microsoft.com/office/drawing/2014/main" id="{39DE8A46-62A1-4708-A167-E7B33B498920}"/>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6519" y="3847493"/>
              <a:ext cx="755757" cy="755757"/>
            </a:xfrm>
            <a:prstGeom prst="rect">
              <a:avLst/>
            </a:prstGeom>
          </p:spPr>
        </p:pic>
      </p:grpSp>
      <p:grpSp>
        <p:nvGrpSpPr>
          <p:cNvPr id="59" name="Grupa 58" descr="Postępowanie z niepotrzebnymi lub zepsutymi przedmiotami/rzeczami&#10;&#10;Grafika przedstawiająca buta wraz z odsetkiem osób, które naprawiają rzeczy w punktach napraw: 36,5%">
            <a:extLst>
              <a:ext uri="{FF2B5EF4-FFF2-40B4-BE49-F238E27FC236}">
                <a16:creationId xmlns:a16="http://schemas.microsoft.com/office/drawing/2014/main" id="{08EECAC4-E7FF-46F1-BB8A-B102596E6215}"/>
              </a:ext>
            </a:extLst>
          </p:cNvPr>
          <p:cNvGrpSpPr/>
          <p:nvPr/>
        </p:nvGrpSpPr>
        <p:grpSpPr>
          <a:xfrm>
            <a:off x="6268471" y="1322482"/>
            <a:ext cx="2026204" cy="1492475"/>
            <a:chOff x="6016240" y="1538105"/>
            <a:chExt cx="2026204" cy="1492475"/>
          </a:xfrm>
        </p:grpSpPr>
        <p:grpSp>
          <p:nvGrpSpPr>
            <p:cNvPr id="27" name="Grupa 26">
              <a:extLst>
                <a:ext uri="{FF2B5EF4-FFF2-40B4-BE49-F238E27FC236}">
                  <a16:creationId xmlns:a16="http://schemas.microsoft.com/office/drawing/2014/main" id="{FC840AC8-2252-4CD1-9FB8-74127F1C3279}"/>
                </a:ext>
              </a:extLst>
            </p:cNvPr>
            <p:cNvGrpSpPr/>
            <p:nvPr/>
          </p:nvGrpSpPr>
          <p:grpSpPr>
            <a:xfrm>
              <a:off x="6016240" y="1565634"/>
              <a:ext cx="2026204" cy="1464946"/>
              <a:chOff x="1654814" y="1288977"/>
              <a:chExt cx="2026204" cy="1464946"/>
            </a:xfrm>
          </p:grpSpPr>
          <p:sp>
            <p:nvSpPr>
              <p:cNvPr id="28" name="pole tekstowe 27">
                <a:extLst>
                  <a:ext uri="{FF2B5EF4-FFF2-40B4-BE49-F238E27FC236}">
                    <a16:creationId xmlns:a16="http://schemas.microsoft.com/office/drawing/2014/main" id="{8229F99A-981B-4C95-9A4A-4EDE44E9288A}"/>
                  </a:ext>
                </a:extLst>
              </p:cNvPr>
              <p:cNvSpPr txBox="1"/>
              <p:nvPr/>
            </p:nvSpPr>
            <p:spPr>
              <a:xfrm>
                <a:off x="1654814" y="2153961"/>
                <a:ext cx="2026204" cy="430887"/>
              </a:xfrm>
              <a:prstGeom prst="rect">
                <a:avLst/>
              </a:prstGeom>
              <a:noFill/>
            </p:spPr>
            <p:txBody>
              <a:bodyPr wrap="square" rtlCol="0">
                <a:spAutoFit/>
              </a:bodyPr>
              <a:lstStyle/>
              <a:p>
                <a:pPr algn="ctr"/>
                <a:r>
                  <a:rPr lang="pl-PL" sz="1100" b="1" dirty="0">
                    <a:solidFill>
                      <a:srgbClr val="817051"/>
                    </a:solidFill>
                    <a:latin typeface="Century Gothic" panose="020B0502020202020204" pitchFamily="34" charset="0"/>
                  </a:rPr>
                  <a:t>naprawiam rzeczy w punktach napraw</a:t>
                </a:r>
              </a:p>
            </p:txBody>
          </p:sp>
          <p:sp>
            <p:nvSpPr>
              <p:cNvPr id="30" name="Prostokąt: zaokrąglone rogi 29">
                <a:extLst>
                  <a:ext uri="{FF2B5EF4-FFF2-40B4-BE49-F238E27FC236}">
                    <a16:creationId xmlns:a16="http://schemas.microsoft.com/office/drawing/2014/main" id="{FF536056-A984-47E1-B92D-4AEBAA230449}"/>
                  </a:ext>
                </a:extLst>
              </p:cNvPr>
              <p:cNvSpPr/>
              <p:nvPr/>
            </p:nvSpPr>
            <p:spPr>
              <a:xfrm>
                <a:off x="1654814" y="1288977"/>
                <a:ext cx="2026204" cy="1464946"/>
              </a:xfrm>
              <a:prstGeom prst="roundRect">
                <a:avLst/>
              </a:prstGeom>
              <a:noFill/>
              <a:ln w="19050">
                <a:solidFill>
                  <a:srgbClr val="B4A48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58" name="Grafika 1" descr="But">
              <a:extLst>
                <a:ext uri="{FF2B5EF4-FFF2-40B4-BE49-F238E27FC236}">
                  <a16:creationId xmlns:a16="http://schemas.microsoft.com/office/drawing/2014/main" id="{B1DED162-D957-4624-817D-5E83C92A335B}"/>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498493" y="1538105"/>
              <a:ext cx="1061696" cy="1061627"/>
            </a:xfrm>
            <a:prstGeom prst="rect">
              <a:avLst/>
            </a:prstGeom>
          </p:spPr>
        </p:pic>
      </p:grpSp>
      <p:sp>
        <p:nvSpPr>
          <p:cNvPr id="51" name="Prostokąt: zaokrąglone rogi 50">
            <a:extLst>
              <a:ext uri="{FF2B5EF4-FFF2-40B4-BE49-F238E27FC236}">
                <a16:creationId xmlns:a16="http://schemas.microsoft.com/office/drawing/2014/main" id="{7D4BB7CA-24DA-4CD0-896F-0D8F810E06F5}"/>
              </a:ext>
            </a:extLst>
          </p:cNvPr>
          <p:cNvSpPr/>
          <p:nvPr/>
        </p:nvSpPr>
        <p:spPr>
          <a:xfrm>
            <a:off x="154874" y="776099"/>
            <a:ext cx="1682117" cy="232666"/>
          </a:xfrm>
          <a:prstGeom prst="roundRect">
            <a:avLst/>
          </a:prstGeom>
          <a:solidFill>
            <a:srgbClr val="FFCB06"/>
          </a:solid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pozytywne wskazania</a:t>
            </a:r>
          </a:p>
        </p:txBody>
      </p:sp>
      <p:graphicFrame>
        <p:nvGraphicFramePr>
          <p:cNvPr id="52" name="Wykres 51">
            <a:extLst>
              <a:ext uri="{FF2B5EF4-FFF2-40B4-BE49-F238E27FC236}">
                <a16:creationId xmlns:a16="http://schemas.microsoft.com/office/drawing/2014/main" id="{90AABE99-5659-473D-8B5A-EA7D5B450976}"/>
              </a:ext>
            </a:extLst>
          </p:cNvPr>
          <p:cNvGraphicFramePr/>
          <p:nvPr>
            <p:extLst>
              <p:ext uri="{D42A27DB-BD31-4B8C-83A1-F6EECF244321}">
                <p14:modId xmlns:p14="http://schemas.microsoft.com/office/powerpoint/2010/main" val="3921495631"/>
              </p:ext>
            </p:extLst>
          </p:nvPr>
        </p:nvGraphicFramePr>
        <p:xfrm>
          <a:off x="3470532" y="4679265"/>
          <a:ext cx="2129911" cy="119808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53" name="Wykres 52">
            <a:extLst>
              <a:ext uri="{FF2B5EF4-FFF2-40B4-BE49-F238E27FC236}">
                <a16:creationId xmlns:a16="http://schemas.microsoft.com/office/drawing/2014/main" id="{7CA57FBF-B04A-47EF-85CB-FAC1D06769A5}"/>
              </a:ext>
            </a:extLst>
          </p:cNvPr>
          <p:cNvGraphicFramePr/>
          <p:nvPr>
            <p:extLst>
              <p:ext uri="{D42A27DB-BD31-4B8C-83A1-F6EECF244321}">
                <p14:modId xmlns:p14="http://schemas.microsoft.com/office/powerpoint/2010/main" val="4138373118"/>
              </p:ext>
            </p:extLst>
          </p:nvPr>
        </p:nvGraphicFramePr>
        <p:xfrm>
          <a:off x="613777" y="2496794"/>
          <a:ext cx="2129911" cy="119808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55" name="Wykres 54">
            <a:extLst>
              <a:ext uri="{FF2B5EF4-FFF2-40B4-BE49-F238E27FC236}">
                <a16:creationId xmlns:a16="http://schemas.microsoft.com/office/drawing/2014/main" id="{BCBCD1A2-5DF4-41E1-8571-670A2225A146}"/>
              </a:ext>
            </a:extLst>
          </p:cNvPr>
          <p:cNvGraphicFramePr/>
          <p:nvPr>
            <p:extLst>
              <p:ext uri="{D42A27DB-BD31-4B8C-83A1-F6EECF244321}">
                <p14:modId xmlns:p14="http://schemas.microsoft.com/office/powerpoint/2010/main" val="2358244136"/>
              </p:ext>
            </p:extLst>
          </p:nvPr>
        </p:nvGraphicFramePr>
        <p:xfrm>
          <a:off x="3439517" y="2486554"/>
          <a:ext cx="2129911" cy="119808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61" name="Wykres 60">
            <a:extLst>
              <a:ext uri="{FF2B5EF4-FFF2-40B4-BE49-F238E27FC236}">
                <a16:creationId xmlns:a16="http://schemas.microsoft.com/office/drawing/2014/main" id="{277730C0-7B42-4C40-8BBB-7E7E887F04C8}"/>
              </a:ext>
            </a:extLst>
          </p:cNvPr>
          <p:cNvGraphicFramePr/>
          <p:nvPr>
            <p:extLst>
              <p:ext uri="{D42A27DB-BD31-4B8C-83A1-F6EECF244321}">
                <p14:modId xmlns:p14="http://schemas.microsoft.com/office/powerpoint/2010/main" val="33630510"/>
              </p:ext>
            </p:extLst>
          </p:nvPr>
        </p:nvGraphicFramePr>
        <p:xfrm>
          <a:off x="6265257" y="2484211"/>
          <a:ext cx="2129911" cy="119808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62" name="Wykres 61">
            <a:extLst>
              <a:ext uri="{FF2B5EF4-FFF2-40B4-BE49-F238E27FC236}">
                <a16:creationId xmlns:a16="http://schemas.microsoft.com/office/drawing/2014/main" id="{8B03DF35-D239-4E2A-B84D-70EA508EA1CF}"/>
              </a:ext>
            </a:extLst>
          </p:cNvPr>
          <p:cNvGraphicFramePr/>
          <p:nvPr>
            <p:extLst>
              <p:ext uri="{D42A27DB-BD31-4B8C-83A1-F6EECF244321}">
                <p14:modId xmlns:p14="http://schemas.microsoft.com/office/powerpoint/2010/main" val="3706951887"/>
              </p:ext>
            </p:extLst>
          </p:nvPr>
        </p:nvGraphicFramePr>
        <p:xfrm>
          <a:off x="641580" y="4654517"/>
          <a:ext cx="2129911" cy="119808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63" name="Wykres 62">
            <a:extLst>
              <a:ext uri="{FF2B5EF4-FFF2-40B4-BE49-F238E27FC236}">
                <a16:creationId xmlns:a16="http://schemas.microsoft.com/office/drawing/2014/main" id="{57FB3B01-C1D7-43D0-AD28-B4A8957063CE}"/>
              </a:ext>
            </a:extLst>
          </p:cNvPr>
          <p:cNvGraphicFramePr/>
          <p:nvPr>
            <p:extLst>
              <p:ext uri="{D42A27DB-BD31-4B8C-83A1-F6EECF244321}">
                <p14:modId xmlns:p14="http://schemas.microsoft.com/office/powerpoint/2010/main" val="1282498350"/>
              </p:ext>
            </p:extLst>
          </p:nvPr>
        </p:nvGraphicFramePr>
        <p:xfrm>
          <a:off x="6265257" y="4664507"/>
          <a:ext cx="2129911" cy="1198080"/>
        </p:xfrm>
        <a:graphic>
          <a:graphicData uri="http://schemas.openxmlformats.org/drawingml/2006/chart">
            <c:chart xmlns:c="http://schemas.openxmlformats.org/drawingml/2006/chart" xmlns:r="http://schemas.openxmlformats.org/officeDocument/2006/relationships" r:id="rId23"/>
          </a:graphicData>
        </a:graphic>
      </p:graphicFrame>
      <p:grpSp>
        <p:nvGrpSpPr>
          <p:cNvPr id="64" name="Grupa 63">
            <a:extLst>
              <a:ext uri="{FF2B5EF4-FFF2-40B4-BE49-F238E27FC236}">
                <a16:creationId xmlns:a16="http://schemas.microsoft.com/office/drawing/2014/main" id="{A41F3318-6459-4ADB-9185-A1A9E1673C96}"/>
              </a:ext>
            </a:extLst>
          </p:cNvPr>
          <p:cNvGrpSpPr/>
          <p:nvPr/>
        </p:nvGrpSpPr>
        <p:grpSpPr>
          <a:xfrm>
            <a:off x="5974642" y="765903"/>
            <a:ext cx="513900" cy="261610"/>
            <a:chOff x="4145267" y="667126"/>
            <a:chExt cx="513900" cy="261610"/>
          </a:xfrm>
        </p:grpSpPr>
        <p:sp>
          <p:nvSpPr>
            <p:cNvPr id="65" name="pole tekstowe 64">
              <a:extLst>
                <a:ext uri="{FF2B5EF4-FFF2-40B4-BE49-F238E27FC236}">
                  <a16:creationId xmlns:a16="http://schemas.microsoft.com/office/drawing/2014/main" id="{C330B75D-FD6A-436F-85AD-B373F296FDC2}"/>
                </a:ext>
              </a:extLst>
            </p:cNvPr>
            <p:cNvSpPr txBox="1"/>
            <p:nvPr/>
          </p:nvSpPr>
          <p:spPr>
            <a:xfrm>
              <a:off x="4258096" y="667126"/>
              <a:ext cx="401071" cy="261610"/>
            </a:xfrm>
            <a:prstGeom prst="rect">
              <a:avLst/>
            </a:prstGeom>
            <a:noFill/>
          </p:spPr>
          <p:txBody>
            <a:bodyPr wrap="none" rtlCol="0">
              <a:spAutoFit/>
            </a:bodyPr>
            <a:lstStyle/>
            <a:p>
              <a:pPr algn="ctr"/>
              <a:r>
                <a:rPr lang="pl-PL" sz="1100" b="1" dirty="0">
                  <a:solidFill>
                    <a:schemeClr val="tx1">
                      <a:lumMod val="75000"/>
                      <a:lumOff val="25000"/>
                    </a:schemeClr>
                  </a:solidFill>
                  <a:latin typeface="Century Gothic" panose="020B0502020202020204" pitchFamily="34" charset="0"/>
                </a:rPr>
                <a:t>tak</a:t>
              </a:r>
            </a:p>
          </p:txBody>
        </p:sp>
        <p:sp>
          <p:nvSpPr>
            <p:cNvPr id="66" name="Prostokąt 65">
              <a:extLst>
                <a:ext uri="{FF2B5EF4-FFF2-40B4-BE49-F238E27FC236}">
                  <a16:creationId xmlns:a16="http://schemas.microsoft.com/office/drawing/2014/main" id="{F8BA6B15-EA8B-4498-A61F-241C44F95079}"/>
                </a:ext>
              </a:extLst>
            </p:cNvPr>
            <p:cNvSpPr/>
            <p:nvPr/>
          </p:nvSpPr>
          <p:spPr>
            <a:xfrm>
              <a:off x="4145267" y="736376"/>
              <a:ext cx="112949" cy="112576"/>
            </a:xfrm>
            <a:prstGeom prst="rect">
              <a:avLst/>
            </a:prstGeom>
            <a:solidFill>
              <a:srgbClr val="FFCB06"/>
            </a:solid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7" name="Grupa 66">
            <a:extLst>
              <a:ext uri="{FF2B5EF4-FFF2-40B4-BE49-F238E27FC236}">
                <a16:creationId xmlns:a16="http://schemas.microsoft.com/office/drawing/2014/main" id="{4544E854-D0FE-4182-B2E4-D874EBD0AC5C}"/>
              </a:ext>
            </a:extLst>
          </p:cNvPr>
          <p:cNvGrpSpPr/>
          <p:nvPr/>
        </p:nvGrpSpPr>
        <p:grpSpPr>
          <a:xfrm>
            <a:off x="6596196" y="765903"/>
            <a:ext cx="477553" cy="261610"/>
            <a:chOff x="4826196" y="652369"/>
            <a:chExt cx="477553" cy="261610"/>
          </a:xfrm>
        </p:grpSpPr>
        <p:sp>
          <p:nvSpPr>
            <p:cNvPr id="68" name="pole tekstowe 67">
              <a:extLst>
                <a:ext uri="{FF2B5EF4-FFF2-40B4-BE49-F238E27FC236}">
                  <a16:creationId xmlns:a16="http://schemas.microsoft.com/office/drawing/2014/main" id="{3A136372-F103-45F4-B4C8-C55B7BE91D94}"/>
                </a:ext>
              </a:extLst>
            </p:cNvPr>
            <p:cNvSpPr txBox="1"/>
            <p:nvPr/>
          </p:nvSpPr>
          <p:spPr>
            <a:xfrm>
              <a:off x="4837339" y="652369"/>
              <a:ext cx="466410" cy="261610"/>
            </a:xfrm>
            <a:prstGeom prst="rect">
              <a:avLst/>
            </a:prstGeom>
            <a:noFill/>
          </p:spPr>
          <p:txBody>
            <a:bodyPr wrap="square" rtlCol="0">
              <a:spAutoFit/>
            </a:bodyPr>
            <a:lstStyle/>
            <a:p>
              <a:pPr algn="ctr"/>
              <a:r>
                <a:rPr lang="pl-PL" sz="1100" b="1" dirty="0">
                  <a:solidFill>
                    <a:schemeClr val="tx1">
                      <a:lumMod val="75000"/>
                      <a:lumOff val="25000"/>
                    </a:schemeClr>
                  </a:solidFill>
                  <a:latin typeface="Century Gothic" panose="020B0502020202020204" pitchFamily="34" charset="0"/>
                </a:rPr>
                <a:t>nie</a:t>
              </a:r>
            </a:p>
          </p:txBody>
        </p:sp>
        <p:sp>
          <p:nvSpPr>
            <p:cNvPr id="69" name="Prostokąt 68">
              <a:extLst>
                <a:ext uri="{FF2B5EF4-FFF2-40B4-BE49-F238E27FC236}">
                  <a16:creationId xmlns:a16="http://schemas.microsoft.com/office/drawing/2014/main" id="{7997CCF6-D9AF-403E-B1BA-AEA40FDBB332}"/>
                </a:ext>
              </a:extLst>
            </p:cNvPr>
            <p:cNvSpPr/>
            <p:nvPr/>
          </p:nvSpPr>
          <p:spPr>
            <a:xfrm>
              <a:off x="4826196" y="734762"/>
              <a:ext cx="112949" cy="112576"/>
            </a:xfrm>
            <a:prstGeom prst="rect">
              <a:avLst/>
            </a:prstGeom>
            <a:solidFill>
              <a:srgbClr val="4D3535"/>
            </a:solidFill>
            <a:ln>
              <a:solidFill>
                <a:srgbClr val="4D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91435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Wykres 20">
            <a:extLst>
              <a:ext uri="{FF2B5EF4-FFF2-40B4-BE49-F238E27FC236}">
                <a16:creationId xmlns:a16="http://schemas.microsoft.com/office/drawing/2014/main" id="{3587B59F-341F-45F1-82C7-C91C35A15C09}"/>
              </a:ext>
            </a:extLst>
          </p:cNvPr>
          <p:cNvGraphicFramePr/>
          <p:nvPr>
            <p:extLst>
              <p:ext uri="{D42A27DB-BD31-4B8C-83A1-F6EECF244321}">
                <p14:modId xmlns:p14="http://schemas.microsoft.com/office/powerpoint/2010/main" val="3859143126"/>
              </p:ext>
            </p:extLst>
          </p:nvPr>
        </p:nvGraphicFramePr>
        <p:xfrm>
          <a:off x="5946163" y="1976925"/>
          <a:ext cx="2886442" cy="4025601"/>
        </p:xfrm>
        <a:graphic>
          <a:graphicData uri="http://schemas.openxmlformats.org/drawingml/2006/chart">
            <c:chart xmlns:c="http://schemas.openxmlformats.org/drawingml/2006/chart" xmlns:r="http://schemas.openxmlformats.org/officeDocument/2006/relationships" r:id="rId2"/>
          </a:graphicData>
        </a:graphic>
      </p:graphicFrame>
      <p:sp>
        <p:nvSpPr>
          <p:cNvPr id="2" name="Symbol zastępczy numeru slajdu 1">
            <a:extLst>
              <a:ext uri="{FF2B5EF4-FFF2-40B4-BE49-F238E27FC236}">
                <a16:creationId xmlns:a16="http://schemas.microsoft.com/office/drawing/2014/main" id="{684F8413-95EA-4F49-A89F-B331C1F6FC2B}"/>
              </a:ext>
            </a:extLst>
          </p:cNvPr>
          <p:cNvSpPr>
            <a:spLocks noGrp="1"/>
          </p:cNvSpPr>
          <p:nvPr>
            <p:ph type="sldNum" sz="quarter" idx="12"/>
          </p:nvPr>
        </p:nvSpPr>
        <p:spPr/>
        <p:txBody>
          <a:bodyPr/>
          <a:lstStyle/>
          <a:p>
            <a:fld id="{63495140-8AF3-44B3-8E8F-973C040A3C95}" type="slidenum">
              <a:rPr lang="pl-PL" smtClean="0"/>
              <a:pPr/>
              <a:t>22</a:t>
            </a:fld>
            <a:endParaRPr lang="pl-PL" dirty="0"/>
          </a:p>
        </p:txBody>
      </p:sp>
      <p:grpSp>
        <p:nvGrpSpPr>
          <p:cNvPr id="6" name="Grupa 5">
            <a:extLst>
              <a:ext uri="{FF2B5EF4-FFF2-40B4-BE49-F238E27FC236}">
                <a16:creationId xmlns:a16="http://schemas.microsoft.com/office/drawing/2014/main" id="{7A4AAB8A-7F4C-47E9-9463-B3D76DF3B8DF}"/>
              </a:ext>
            </a:extLst>
          </p:cNvPr>
          <p:cNvGrpSpPr/>
          <p:nvPr/>
        </p:nvGrpSpPr>
        <p:grpSpPr>
          <a:xfrm>
            <a:off x="619137" y="1074348"/>
            <a:ext cx="2366311" cy="917730"/>
            <a:chOff x="3583356" y="1572823"/>
            <a:chExt cx="2366311" cy="917730"/>
          </a:xfrm>
        </p:grpSpPr>
        <p:pic>
          <p:nvPicPr>
            <p:cNvPr id="22" name="Grafika 21" descr="Uścisk dłoni">
              <a:extLst>
                <a:ext uri="{FF2B5EF4-FFF2-40B4-BE49-F238E27FC236}">
                  <a16:creationId xmlns:a16="http://schemas.microsoft.com/office/drawing/2014/main" id="{A9BDAED3-B577-4B86-A168-35CA8B2A6C2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953" y="1572823"/>
              <a:ext cx="563237" cy="563237"/>
            </a:xfrm>
            <a:prstGeom prst="rect">
              <a:avLst/>
            </a:prstGeom>
          </p:spPr>
        </p:pic>
        <p:sp>
          <p:nvSpPr>
            <p:cNvPr id="17" name="Prostokąt: zaokrąglone rogi 16">
              <a:extLst>
                <a:ext uri="{FF2B5EF4-FFF2-40B4-BE49-F238E27FC236}">
                  <a16:creationId xmlns:a16="http://schemas.microsoft.com/office/drawing/2014/main" id="{F95B0924-67DF-4B15-B601-DF2F20AC3DB4}"/>
                </a:ext>
              </a:extLst>
            </p:cNvPr>
            <p:cNvSpPr/>
            <p:nvPr/>
          </p:nvSpPr>
          <p:spPr>
            <a:xfrm>
              <a:off x="3583356" y="1935837"/>
              <a:ext cx="2366311"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przekazuje sprawne/dobre rzeczy innym osobom lub instytucjom</a:t>
              </a:r>
            </a:p>
          </p:txBody>
        </p:sp>
      </p:grpSp>
      <p:sp>
        <p:nvSpPr>
          <p:cNvPr id="19" name="pole tekstowe 18">
            <a:extLst>
              <a:ext uri="{FF2B5EF4-FFF2-40B4-BE49-F238E27FC236}">
                <a16:creationId xmlns:a16="http://schemas.microsoft.com/office/drawing/2014/main" id="{631E3A86-FDBA-4828-8419-B9FA2056A791}"/>
              </a:ext>
            </a:extLst>
          </p:cNvPr>
          <p:cNvSpPr txBox="1"/>
          <p:nvPr/>
        </p:nvSpPr>
        <p:spPr>
          <a:xfrm>
            <a:off x="225439" y="5961519"/>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12" name="Prostokąt 11">
            <a:extLst>
              <a:ext uri="{FF2B5EF4-FFF2-40B4-BE49-F238E27FC236}">
                <a16:creationId xmlns:a16="http://schemas.microsoft.com/office/drawing/2014/main" id="{CF23267B-9D02-4CE3-9F38-49BF9F2A98BF}"/>
              </a:ext>
            </a:extLst>
          </p:cNvPr>
          <p:cNvSpPr/>
          <p:nvPr/>
        </p:nvSpPr>
        <p:spPr>
          <a:xfrm>
            <a:off x="0" y="0"/>
            <a:ext cx="8835081"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P4. Proszę wskazać jak najczęściej Pan(i) postępuje z niepotrzebnymi lub zepsutymi przedmiotami/rzeczami w swoim domu?</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 (dla każdego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itemu</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grpSp>
        <p:nvGrpSpPr>
          <p:cNvPr id="7" name="Grupa 6">
            <a:extLst>
              <a:ext uri="{FF2B5EF4-FFF2-40B4-BE49-F238E27FC236}">
                <a16:creationId xmlns:a16="http://schemas.microsoft.com/office/drawing/2014/main" id="{C878DD88-DCED-4F75-B590-2DD876D24DF5}"/>
              </a:ext>
            </a:extLst>
          </p:cNvPr>
          <p:cNvGrpSpPr/>
          <p:nvPr/>
        </p:nvGrpSpPr>
        <p:grpSpPr>
          <a:xfrm>
            <a:off x="6333964" y="1071667"/>
            <a:ext cx="1989837" cy="863606"/>
            <a:chOff x="6550638" y="1617659"/>
            <a:chExt cx="1989837" cy="863606"/>
          </a:xfrm>
        </p:grpSpPr>
        <p:pic>
          <p:nvPicPr>
            <p:cNvPr id="23" name="Grafika 1" descr="But">
              <a:extLst>
                <a:ext uri="{FF2B5EF4-FFF2-40B4-BE49-F238E27FC236}">
                  <a16:creationId xmlns:a16="http://schemas.microsoft.com/office/drawing/2014/main" id="{EC4CCAC6-0203-4CB3-92D9-18B194C2AD4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8181" y="1617659"/>
              <a:ext cx="554752" cy="554716"/>
            </a:xfrm>
            <a:prstGeom prst="rect">
              <a:avLst/>
            </a:prstGeom>
          </p:spPr>
        </p:pic>
        <p:sp>
          <p:nvSpPr>
            <p:cNvPr id="18" name="Prostokąt: zaokrąglone rogi 17">
              <a:extLst>
                <a:ext uri="{FF2B5EF4-FFF2-40B4-BE49-F238E27FC236}">
                  <a16:creationId xmlns:a16="http://schemas.microsoft.com/office/drawing/2014/main" id="{53F591C7-F950-483E-8724-A8BAEC9DE36F}"/>
                </a:ext>
              </a:extLst>
            </p:cNvPr>
            <p:cNvSpPr/>
            <p:nvPr/>
          </p:nvSpPr>
          <p:spPr>
            <a:xfrm>
              <a:off x="6550638" y="1926549"/>
              <a:ext cx="1989837"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naprawiam rzeczy w punktach napraw</a:t>
              </a:r>
            </a:p>
          </p:txBody>
        </p:sp>
      </p:grpSp>
      <p:graphicFrame>
        <p:nvGraphicFramePr>
          <p:cNvPr id="24" name="Tabela 23">
            <a:extLst>
              <a:ext uri="{FF2B5EF4-FFF2-40B4-BE49-F238E27FC236}">
                <a16:creationId xmlns:a16="http://schemas.microsoft.com/office/drawing/2014/main" id="{E7698C7A-7231-43CD-825D-825742C6B923}"/>
              </a:ext>
            </a:extLst>
          </p:cNvPr>
          <p:cNvGraphicFramePr>
            <a:graphicFrameLocks noGrp="1"/>
          </p:cNvGraphicFramePr>
          <p:nvPr>
            <p:extLst>
              <p:ext uri="{D42A27DB-BD31-4B8C-83A1-F6EECF244321}">
                <p14:modId xmlns:p14="http://schemas.microsoft.com/office/powerpoint/2010/main" val="3978794016"/>
              </p:ext>
            </p:extLst>
          </p:nvPr>
        </p:nvGraphicFramePr>
        <p:xfrm>
          <a:off x="6207528" y="2138243"/>
          <a:ext cx="685576" cy="3900432"/>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243777">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2340047204"/>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73144140"/>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444527311"/>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628221427"/>
                  </a:ext>
                </a:extLst>
              </a:tr>
              <a:tr h="243777">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N=116</a:t>
                      </a:r>
                    </a:p>
                  </a:txBody>
                  <a:tcPr marL="9525" marR="9525" marT="9525" marB="0" anchor="ctr"/>
                </a:tc>
                <a:extLst>
                  <a:ext uri="{0D108BD9-81ED-4DB2-BD59-A6C34878D82A}">
                    <a16:rowId xmlns:a16="http://schemas.microsoft.com/office/drawing/2014/main" val="2732510669"/>
                  </a:ext>
                </a:extLst>
              </a:tr>
              <a:tr h="243777">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43777">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43777">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24377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sp>
        <p:nvSpPr>
          <p:cNvPr id="25" name="Prostokąt: zaokrąglone rogi 24">
            <a:extLst>
              <a:ext uri="{FF2B5EF4-FFF2-40B4-BE49-F238E27FC236}">
                <a16:creationId xmlns:a16="http://schemas.microsoft.com/office/drawing/2014/main" id="{EBCBDA77-BE0B-41C7-B067-2A63EE0DF9A5}"/>
              </a:ext>
            </a:extLst>
          </p:cNvPr>
          <p:cNvSpPr/>
          <p:nvPr/>
        </p:nvSpPr>
        <p:spPr>
          <a:xfrm>
            <a:off x="154874" y="776099"/>
            <a:ext cx="2318360" cy="232666"/>
          </a:xfrm>
          <a:prstGeom prst="roundRect">
            <a:avLst/>
          </a:prstGeom>
          <a:solidFill>
            <a:srgbClr val="FFD63F"/>
          </a:solidFill>
          <a:ln>
            <a:solidFill>
              <a:srgbClr val="FFD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TOP 3 – pozytywne wskazania</a:t>
            </a:r>
          </a:p>
        </p:txBody>
      </p:sp>
      <p:graphicFrame>
        <p:nvGraphicFramePr>
          <p:cNvPr id="32" name="Wykres 31">
            <a:extLst>
              <a:ext uri="{FF2B5EF4-FFF2-40B4-BE49-F238E27FC236}">
                <a16:creationId xmlns:a16="http://schemas.microsoft.com/office/drawing/2014/main" id="{1E9D86AD-C204-4D8E-9786-7A4788EAAA46}"/>
              </a:ext>
            </a:extLst>
          </p:cNvPr>
          <p:cNvGraphicFramePr/>
          <p:nvPr>
            <p:extLst>
              <p:ext uri="{D42A27DB-BD31-4B8C-83A1-F6EECF244321}">
                <p14:modId xmlns:p14="http://schemas.microsoft.com/office/powerpoint/2010/main" val="203049744"/>
              </p:ext>
            </p:extLst>
          </p:nvPr>
        </p:nvGraphicFramePr>
        <p:xfrm>
          <a:off x="478505" y="2013071"/>
          <a:ext cx="2886442" cy="3948448"/>
        </p:xfrm>
        <a:graphic>
          <a:graphicData uri="http://schemas.openxmlformats.org/drawingml/2006/chart">
            <c:chart xmlns:c="http://schemas.openxmlformats.org/drawingml/2006/chart" xmlns:r="http://schemas.openxmlformats.org/officeDocument/2006/relationships" r:id="rId7"/>
          </a:graphicData>
        </a:graphic>
      </p:graphicFrame>
      <p:grpSp>
        <p:nvGrpSpPr>
          <p:cNvPr id="33" name="Grupa 32">
            <a:extLst>
              <a:ext uri="{FF2B5EF4-FFF2-40B4-BE49-F238E27FC236}">
                <a16:creationId xmlns:a16="http://schemas.microsoft.com/office/drawing/2014/main" id="{78DFBC49-C821-49BE-8E42-549E35760F17}"/>
              </a:ext>
            </a:extLst>
          </p:cNvPr>
          <p:cNvGrpSpPr/>
          <p:nvPr/>
        </p:nvGrpSpPr>
        <p:grpSpPr>
          <a:xfrm>
            <a:off x="4037072" y="1150840"/>
            <a:ext cx="1069855" cy="651775"/>
            <a:chOff x="7203209" y="1760293"/>
            <a:chExt cx="1069855" cy="648557"/>
          </a:xfrm>
        </p:grpSpPr>
        <p:pic>
          <p:nvPicPr>
            <p:cNvPr id="34" name="Grafika 33" descr="Śmieci">
              <a:extLst>
                <a:ext uri="{FF2B5EF4-FFF2-40B4-BE49-F238E27FC236}">
                  <a16:creationId xmlns:a16="http://schemas.microsoft.com/office/drawing/2014/main" id="{CC1A7C16-049A-48EF-894D-02E02A7F191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04064" y="1760293"/>
              <a:ext cx="420765" cy="420766"/>
            </a:xfrm>
            <a:prstGeom prst="rect">
              <a:avLst/>
            </a:prstGeom>
          </p:spPr>
        </p:pic>
        <p:sp>
          <p:nvSpPr>
            <p:cNvPr id="35" name="Prostokąt: zaokrąglone rogi 34">
              <a:extLst>
                <a:ext uri="{FF2B5EF4-FFF2-40B4-BE49-F238E27FC236}">
                  <a16:creationId xmlns:a16="http://schemas.microsoft.com/office/drawing/2014/main" id="{E74FC44D-9D28-4F7A-B326-86E401FC0DFB}"/>
                </a:ext>
              </a:extLst>
            </p:cNvPr>
            <p:cNvSpPr/>
            <p:nvPr/>
          </p:nvSpPr>
          <p:spPr>
            <a:xfrm>
              <a:off x="7203209" y="2066607"/>
              <a:ext cx="1069855" cy="342243"/>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wyrzucam</a:t>
              </a:r>
            </a:p>
          </p:txBody>
        </p:sp>
      </p:grpSp>
      <p:graphicFrame>
        <p:nvGraphicFramePr>
          <p:cNvPr id="36" name="Wykres 35">
            <a:extLst>
              <a:ext uri="{FF2B5EF4-FFF2-40B4-BE49-F238E27FC236}">
                <a16:creationId xmlns:a16="http://schemas.microsoft.com/office/drawing/2014/main" id="{E7AAA765-0717-4F79-ADCC-8B2699F53560}"/>
              </a:ext>
            </a:extLst>
          </p:cNvPr>
          <p:cNvGraphicFramePr/>
          <p:nvPr>
            <p:extLst>
              <p:ext uri="{D42A27DB-BD31-4B8C-83A1-F6EECF244321}">
                <p14:modId xmlns:p14="http://schemas.microsoft.com/office/powerpoint/2010/main" val="2969977405"/>
              </p:ext>
            </p:extLst>
          </p:nvPr>
        </p:nvGraphicFramePr>
        <p:xfrm>
          <a:off x="3160566" y="1993104"/>
          <a:ext cx="2886442" cy="404556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7" name="Tabela 36">
            <a:extLst>
              <a:ext uri="{FF2B5EF4-FFF2-40B4-BE49-F238E27FC236}">
                <a16:creationId xmlns:a16="http://schemas.microsoft.com/office/drawing/2014/main" id="{35A160FD-D1F5-40E0-B6B7-5A64FE57A983}"/>
              </a:ext>
            </a:extLst>
          </p:cNvPr>
          <p:cNvGraphicFramePr>
            <a:graphicFrameLocks noGrp="1"/>
          </p:cNvGraphicFramePr>
          <p:nvPr>
            <p:extLst>
              <p:ext uri="{D42A27DB-BD31-4B8C-83A1-F6EECF244321}">
                <p14:modId xmlns:p14="http://schemas.microsoft.com/office/powerpoint/2010/main" val="2159868877"/>
              </p:ext>
            </p:extLst>
          </p:nvPr>
        </p:nvGraphicFramePr>
        <p:xfrm>
          <a:off x="763078" y="2194365"/>
          <a:ext cx="685576" cy="3786041"/>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190830">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32222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2340047204"/>
                  </a:ext>
                </a:extLst>
              </a:tr>
              <a:tr h="18390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73144140"/>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444527311"/>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628221427"/>
                  </a:ext>
                </a:extLst>
              </a:tr>
              <a:tr h="224139">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N=116</a:t>
                      </a:r>
                    </a:p>
                  </a:txBody>
                  <a:tcPr marL="9525" marR="9525" marT="9525" marB="0" anchor="ctr"/>
                </a:tc>
                <a:extLst>
                  <a:ext uri="{0D108BD9-81ED-4DB2-BD59-A6C34878D82A}">
                    <a16:rowId xmlns:a16="http://schemas.microsoft.com/office/drawing/2014/main" val="2732510669"/>
                  </a:ext>
                </a:extLst>
              </a:tr>
              <a:tr h="276243">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192387">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80726">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18344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2415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graphicFrame>
        <p:nvGraphicFramePr>
          <p:cNvPr id="38" name="Tabela 37">
            <a:extLst>
              <a:ext uri="{FF2B5EF4-FFF2-40B4-BE49-F238E27FC236}">
                <a16:creationId xmlns:a16="http://schemas.microsoft.com/office/drawing/2014/main" id="{693C7385-EF9B-4487-AD80-638F2E44C4C2}"/>
              </a:ext>
            </a:extLst>
          </p:cNvPr>
          <p:cNvGraphicFramePr>
            <a:graphicFrameLocks noGrp="1"/>
          </p:cNvGraphicFramePr>
          <p:nvPr>
            <p:extLst>
              <p:ext uri="{D42A27DB-BD31-4B8C-83A1-F6EECF244321}">
                <p14:modId xmlns:p14="http://schemas.microsoft.com/office/powerpoint/2010/main" val="213139642"/>
              </p:ext>
            </p:extLst>
          </p:nvPr>
        </p:nvGraphicFramePr>
        <p:xfrm>
          <a:off x="3440111" y="2194364"/>
          <a:ext cx="685576" cy="3860485"/>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23927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40402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2340047204"/>
                  </a:ext>
                </a:extLst>
              </a:tr>
              <a:tr h="23059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73144140"/>
                  </a:ext>
                </a:extLst>
              </a:tr>
              <a:tr h="346372">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41227">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35199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3001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30283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spTree>
    <p:extLst>
      <p:ext uri="{BB962C8B-B14F-4D97-AF65-F5344CB8AC3E}">
        <p14:creationId xmlns:p14="http://schemas.microsoft.com/office/powerpoint/2010/main" val="325917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84F8413-95EA-4F49-A89F-B331C1F6FC2B}"/>
              </a:ext>
            </a:extLst>
          </p:cNvPr>
          <p:cNvSpPr>
            <a:spLocks noGrp="1"/>
          </p:cNvSpPr>
          <p:nvPr>
            <p:ph type="sldNum" sz="quarter" idx="12"/>
          </p:nvPr>
        </p:nvSpPr>
        <p:spPr/>
        <p:txBody>
          <a:bodyPr/>
          <a:lstStyle/>
          <a:p>
            <a:fld id="{63495140-8AF3-44B3-8E8F-973C040A3C95}" type="slidenum">
              <a:rPr lang="pl-PL" smtClean="0"/>
              <a:pPr/>
              <a:t>23</a:t>
            </a:fld>
            <a:endParaRPr lang="pl-PL" dirty="0"/>
          </a:p>
        </p:txBody>
      </p:sp>
      <p:sp>
        <p:nvSpPr>
          <p:cNvPr id="12" name="pole tekstowe 11">
            <a:extLst>
              <a:ext uri="{FF2B5EF4-FFF2-40B4-BE49-F238E27FC236}">
                <a16:creationId xmlns:a16="http://schemas.microsoft.com/office/drawing/2014/main" id="{7E4F81A6-64F6-439C-8B9F-8C1624E6A9A3}"/>
              </a:ext>
            </a:extLst>
          </p:cNvPr>
          <p:cNvSpPr txBox="1"/>
          <p:nvPr/>
        </p:nvSpPr>
        <p:spPr>
          <a:xfrm>
            <a:off x="234148" y="5919714"/>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11" name="Prostokąt 10">
            <a:extLst>
              <a:ext uri="{FF2B5EF4-FFF2-40B4-BE49-F238E27FC236}">
                <a16:creationId xmlns:a16="http://schemas.microsoft.com/office/drawing/2014/main" id="{2DE1C120-C2F7-4F1A-BE81-41CED33A632D}"/>
              </a:ext>
            </a:extLst>
          </p:cNvPr>
          <p:cNvSpPr/>
          <p:nvPr/>
        </p:nvSpPr>
        <p:spPr>
          <a:xfrm>
            <a:off x="0" y="-3375"/>
            <a:ext cx="8835081"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P4. Proszę wskazać jak najczęściej Pan(i) postępuje z niepotrzebnymi lub zepsutymi przedmiotami/rzeczami w swoim domu?</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 (dla każdego </a:t>
            </a:r>
            <a:r>
              <a:rPr lang="pl-PL" sz="1200" i="1" dirty="0" err="1">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itemu</a:t>
            </a: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a:t>
            </a:r>
          </a:p>
        </p:txBody>
      </p:sp>
      <p:grpSp>
        <p:nvGrpSpPr>
          <p:cNvPr id="6" name="Grupa 5">
            <a:extLst>
              <a:ext uri="{FF2B5EF4-FFF2-40B4-BE49-F238E27FC236}">
                <a16:creationId xmlns:a16="http://schemas.microsoft.com/office/drawing/2014/main" id="{BCEE76BE-91B7-4258-9B09-47E42CB307D3}"/>
              </a:ext>
            </a:extLst>
          </p:cNvPr>
          <p:cNvGrpSpPr/>
          <p:nvPr/>
        </p:nvGrpSpPr>
        <p:grpSpPr>
          <a:xfrm>
            <a:off x="6501882" y="934938"/>
            <a:ext cx="1674789" cy="897944"/>
            <a:chOff x="4046644" y="1665119"/>
            <a:chExt cx="1674789" cy="897944"/>
          </a:xfrm>
        </p:grpSpPr>
        <p:pic>
          <p:nvPicPr>
            <p:cNvPr id="23" name="Grafika 22" descr="Dom">
              <a:extLst>
                <a:ext uri="{FF2B5EF4-FFF2-40B4-BE49-F238E27FC236}">
                  <a16:creationId xmlns:a16="http://schemas.microsoft.com/office/drawing/2014/main" id="{DE7438A1-72ED-4EF9-8DD3-B39D360AC73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32220" y="1665119"/>
              <a:ext cx="476808" cy="476808"/>
            </a:xfrm>
            <a:prstGeom prst="rect">
              <a:avLst/>
            </a:prstGeom>
          </p:spPr>
        </p:pic>
        <p:sp>
          <p:nvSpPr>
            <p:cNvPr id="20" name="Prostokąt: zaokrąglone rogi 19">
              <a:extLst>
                <a:ext uri="{FF2B5EF4-FFF2-40B4-BE49-F238E27FC236}">
                  <a16:creationId xmlns:a16="http://schemas.microsoft.com/office/drawing/2014/main" id="{E35D26DF-F91F-4E61-8264-DBAAAD195129}"/>
                </a:ext>
              </a:extLst>
            </p:cNvPr>
            <p:cNvSpPr/>
            <p:nvPr/>
          </p:nvSpPr>
          <p:spPr>
            <a:xfrm>
              <a:off x="4046644" y="2008347"/>
              <a:ext cx="1674789"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oddaje do sklepu lub do PSZOK</a:t>
              </a:r>
            </a:p>
          </p:txBody>
        </p:sp>
      </p:grpSp>
      <p:graphicFrame>
        <p:nvGraphicFramePr>
          <p:cNvPr id="27" name="Wykres 26">
            <a:extLst>
              <a:ext uri="{FF2B5EF4-FFF2-40B4-BE49-F238E27FC236}">
                <a16:creationId xmlns:a16="http://schemas.microsoft.com/office/drawing/2014/main" id="{D33542CF-9FB3-4166-AE69-8513BC89FF33}"/>
              </a:ext>
            </a:extLst>
          </p:cNvPr>
          <p:cNvGraphicFramePr/>
          <p:nvPr>
            <p:extLst>
              <p:ext uri="{D42A27DB-BD31-4B8C-83A1-F6EECF244321}">
                <p14:modId xmlns:p14="http://schemas.microsoft.com/office/powerpoint/2010/main" val="1163414094"/>
              </p:ext>
            </p:extLst>
          </p:nvPr>
        </p:nvGraphicFramePr>
        <p:xfrm>
          <a:off x="5980888" y="1878178"/>
          <a:ext cx="2886442" cy="4092829"/>
        </p:xfrm>
        <a:graphic>
          <a:graphicData uri="http://schemas.openxmlformats.org/drawingml/2006/chart">
            <c:chart xmlns:c="http://schemas.openxmlformats.org/drawingml/2006/chart" xmlns:r="http://schemas.openxmlformats.org/officeDocument/2006/relationships" r:id="rId4"/>
          </a:graphicData>
        </a:graphic>
      </p:graphicFrame>
      <p:grpSp>
        <p:nvGrpSpPr>
          <p:cNvPr id="36" name="Grupa 35">
            <a:extLst>
              <a:ext uri="{FF2B5EF4-FFF2-40B4-BE49-F238E27FC236}">
                <a16:creationId xmlns:a16="http://schemas.microsoft.com/office/drawing/2014/main" id="{DD959AB7-029C-4737-A337-F64B54C0D94D}"/>
              </a:ext>
            </a:extLst>
          </p:cNvPr>
          <p:cNvGrpSpPr/>
          <p:nvPr/>
        </p:nvGrpSpPr>
        <p:grpSpPr>
          <a:xfrm>
            <a:off x="3198072" y="829328"/>
            <a:ext cx="2584891" cy="1073977"/>
            <a:chOff x="233780" y="1403540"/>
            <a:chExt cx="2584891" cy="1073977"/>
          </a:xfrm>
        </p:grpSpPr>
        <p:grpSp>
          <p:nvGrpSpPr>
            <p:cNvPr id="37" name="Grupa 36">
              <a:extLst>
                <a:ext uri="{FF2B5EF4-FFF2-40B4-BE49-F238E27FC236}">
                  <a16:creationId xmlns:a16="http://schemas.microsoft.com/office/drawing/2014/main" id="{8EF3C9F0-44A1-4CC9-A267-4EA4F1C29B1C}"/>
                </a:ext>
              </a:extLst>
            </p:cNvPr>
            <p:cNvGrpSpPr/>
            <p:nvPr/>
          </p:nvGrpSpPr>
          <p:grpSpPr>
            <a:xfrm>
              <a:off x="1213319" y="1403540"/>
              <a:ext cx="650224" cy="650224"/>
              <a:chOff x="1213319" y="1403540"/>
              <a:chExt cx="650224" cy="650224"/>
            </a:xfrm>
          </p:grpSpPr>
          <p:pic>
            <p:nvPicPr>
              <p:cNvPr id="39" name="Grafika 38" descr="Strzałka — kolista">
                <a:extLst>
                  <a:ext uri="{FF2B5EF4-FFF2-40B4-BE49-F238E27FC236}">
                    <a16:creationId xmlns:a16="http://schemas.microsoft.com/office/drawing/2014/main" id="{2AEFDBE0-DD9E-481F-939C-85093FED2E2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3319" y="1403540"/>
                <a:ext cx="650224" cy="650224"/>
              </a:xfrm>
              <a:prstGeom prst="rect">
                <a:avLst/>
              </a:prstGeom>
            </p:spPr>
          </p:pic>
          <p:pic>
            <p:nvPicPr>
              <p:cNvPr id="40" name="Grafika 39" descr="Monety">
                <a:extLst>
                  <a:ext uri="{FF2B5EF4-FFF2-40B4-BE49-F238E27FC236}">
                    <a16:creationId xmlns:a16="http://schemas.microsoft.com/office/drawing/2014/main" id="{6B04A076-6F28-4A05-9354-D29B7A9E157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15879" y="1593466"/>
                <a:ext cx="258912" cy="258912"/>
              </a:xfrm>
              <a:prstGeom prst="rect">
                <a:avLst/>
              </a:prstGeom>
            </p:spPr>
          </p:pic>
        </p:grpSp>
        <p:sp>
          <p:nvSpPr>
            <p:cNvPr id="38" name="Prostokąt: zaokrąglone rogi 37">
              <a:extLst>
                <a:ext uri="{FF2B5EF4-FFF2-40B4-BE49-F238E27FC236}">
                  <a16:creationId xmlns:a16="http://schemas.microsoft.com/office/drawing/2014/main" id="{077E51FA-5DBB-4CAA-9334-4C4AD917860F}"/>
                </a:ext>
              </a:extLst>
            </p:cNvPr>
            <p:cNvSpPr/>
            <p:nvPr/>
          </p:nvSpPr>
          <p:spPr>
            <a:xfrm>
              <a:off x="233780" y="1922801"/>
              <a:ext cx="2584891"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wymieniam/sprzedaje rzeczy używane (np. na portalach internetowych, kiermaszach)</a:t>
              </a:r>
            </a:p>
          </p:txBody>
        </p:sp>
      </p:grpSp>
      <p:graphicFrame>
        <p:nvGraphicFramePr>
          <p:cNvPr id="41" name="Wykres 40">
            <a:extLst>
              <a:ext uri="{FF2B5EF4-FFF2-40B4-BE49-F238E27FC236}">
                <a16:creationId xmlns:a16="http://schemas.microsoft.com/office/drawing/2014/main" id="{50064E64-D3B0-4EFA-9EDB-9F3806DD5EA4}"/>
              </a:ext>
            </a:extLst>
          </p:cNvPr>
          <p:cNvGraphicFramePr/>
          <p:nvPr>
            <p:extLst>
              <p:ext uri="{D42A27DB-BD31-4B8C-83A1-F6EECF244321}">
                <p14:modId xmlns:p14="http://schemas.microsoft.com/office/powerpoint/2010/main" val="1108375457"/>
              </p:ext>
            </p:extLst>
          </p:nvPr>
        </p:nvGraphicFramePr>
        <p:xfrm>
          <a:off x="3384614" y="1878178"/>
          <a:ext cx="2886442" cy="4025601"/>
        </p:xfrm>
        <a:graphic>
          <a:graphicData uri="http://schemas.openxmlformats.org/drawingml/2006/chart">
            <c:chart xmlns:c="http://schemas.openxmlformats.org/drawingml/2006/chart" xmlns:r="http://schemas.openxmlformats.org/officeDocument/2006/relationships" r:id="rId9"/>
          </a:graphicData>
        </a:graphic>
      </p:graphicFrame>
      <p:grpSp>
        <p:nvGrpSpPr>
          <p:cNvPr id="21" name="Grupa 20">
            <a:extLst>
              <a:ext uri="{FF2B5EF4-FFF2-40B4-BE49-F238E27FC236}">
                <a16:creationId xmlns:a16="http://schemas.microsoft.com/office/drawing/2014/main" id="{C904C29D-EA59-4C60-8E81-FB636D85C5C2}"/>
              </a:ext>
            </a:extLst>
          </p:cNvPr>
          <p:cNvGrpSpPr/>
          <p:nvPr/>
        </p:nvGrpSpPr>
        <p:grpSpPr>
          <a:xfrm>
            <a:off x="967329" y="1004106"/>
            <a:ext cx="2054153" cy="835471"/>
            <a:chOff x="900870" y="1645352"/>
            <a:chExt cx="2054153" cy="835471"/>
          </a:xfrm>
        </p:grpSpPr>
        <p:grpSp>
          <p:nvGrpSpPr>
            <p:cNvPr id="22" name="Grupa 21">
              <a:extLst>
                <a:ext uri="{FF2B5EF4-FFF2-40B4-BE49-F238E27FC236}">
                  <a16:creationId xmlns:a16="http://schemas.microsoft.com/office/drawing/2014/main" id="{0EBBE0BB-EC67-4521-8FD5-8840A2703978}"/>
                </a:ext>
              </a:extLst>
            </p:cNvPr>
            <p:cNvGrpSpPr/>
            <p:nvPr/>
          </p:nvGrpSpPr>
          <p:grpSpPr>
            <a:xfrm>
              <a:off x="1575882" y="1645352"/>
              <a:ext cx="653967" cy="422788"/>
              <a:chOff x="1575882" y="1645352"/>
              <a:chExt cx="653967" cy="422788"/>
            </a:xfrm>
          </p:grpSpPr>
          <p:pic>
            <p:nvPicPr>
              <p:cNvPr id="29" name="Grafika 28" descr="Butelka">
                <a:extLst>
                  <a:ext uri="{FF2B5EF4-FFF2-40B4-BE49-F238E27FC236}">
                    <a16:creationId xmlns:a16="http://schemas.microsoft.com/office/drawing/2014/main" id="{D9174D0C-D427-46CF-AC22-E204CF0DD9E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22209" y="1645352"/>
                <a:ext cx="407640" cy="407640"/>
              </a:xfrm>
              <a:prstGeom prst="rect">
                <a:avLst/>
              </a:prstGeom>
            </p:spPr>
          </p:pic>
          <p:pic>
            <p:nvPicPr>
              <p:cNvPr id="30" name="Grafika 29" descr="Koszula z długim rękawem">
                <a:extLst>
                  <a:ext uri="{FF2B5EF4-FFF2-40B4-BE49-F238E27FC236}">
                    <a16:creationId xmlns:a16="http://schemas.microsoft.com/office/drawing/2014/main" id="{4AA31596-B368-490D-9FFC-66A1CF918F97}"/>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75882" y="1660500"/>
                <a:ext cx="407640" cy="407640"/>
              </a:xfrm>
              <a:prstGeom prst="rect">
                <a:avLst/>
              </a:prstGeom>
            </p:spPr>
          </p:pic>
        </p:grpSp>
        <p:sp>
          <p:nvSpPr>
            <p:cNvPr id="26" name="Prostokąt: zaokrąglone rogi 25">
              <a:extLst>
                <a:ext uri="{FF2B5EF4-FFF2-40B4-BE49-F238E27FC236}">
                  <a16:creationId xmlns:a16="http://schemas.microsoft.com/office/drawing/2014/main" id="{44209D70-3857-49EE-8E7F-4177DC2A1C4C}"/>
                </a:ext>
              </a:extLst>
            </p:cNvPr>
            <p:cNvSpPr/>
            <p:nvPr/>
          </p:nvSpPr>
          <p:spPr>
            <a:xfrm>
              <a:off x="900870" y="1926107"/>
              <a:ext cx="2054153"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4D3535"/>
                  </a:solidFill>
                  <a:latin typeface="Century Gothic" panose="020B0502020202020204" pitchFamily="34" charset="0"/>
                </a:rPr>
                <a:t>powtórnie wykorzystuje posiadane przedmioty</a:t>
              </a:r>
            </a:p>
          </p:txBody>
        </p:sp>
      </p:grpSp>
      <p:graphicFrame>
        <p:nvGraphicFramePr>
          <p:cNvPr id="31" name="Wykres 30">
            <a:extLst>
              <a:ext uri="{FF2B5EF4-FFF2-40B4-BE49-F238E27FC236}">
                <a16:creationId xmlns:a16="http://schemas.microsoft.com/office/drawing/2014/main" id="{DD6FA9A5-850C-43EC-90E2-0ADB9074F4AF}"/>
              </a:ext>
            </a:extLst>
          </p:cNvPr>
          <p:cNvGraphicFramePr/>
          <p:nvPr>
            <p:extLst>
              <p:ext uri="{D42A27DB-BD31-4B8C-83A1-F6EECF244321}">
                <p14:modId xmlns:p14="http://schemas.microsoft.com/office/powerpoint/2010/main" val="2484965350"/>
              </p:ext>
            </p:extLst>
          </p:nvPr>
        </p:nvGraphicFramePr>
        <p:xfrm>
          <a:off x="494249" y="1882543"/>
          <a:ext cx="2886442" cy="403717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2" name="Tabela 31">
            <a:extLst>
              <a:ext uri="{FF2B5EF4-FFF2-40B4-BE49-F238E27FC236}">
                <a16:creationId xmlns:a16="http://schemas.microsoft.com/office/drawing/2014/main" id="{4079A4F1-3BE6-4669-A58B-FD823019D822}"/>
              </a:ext>
            </a:extLst>
          </p:cNvPr>
          <p:cNvGraphicFramePr>
            <a:graphicFrameLocks noGrp="1"/>
          </p:cNvGraphicFramePr>
          <p:nvPr>
            <p:extLst>
              <p:ext uri="{D42A27DB-BD31-4B8C-83A1-F6EECF244321}">
                <p14:modId xmlns:p14="http://schemas.microsoft.com/office/powerpoint/2010/main" val="1572864814"/>
              </p:ext>
            </p:extLst>
          </p:nvPr>
        </p:nvGraphicFramePr>
        <p:xfrm>
          <a:off x="786435" y="2117737"/>
          <a:ext cx="685576" cy="3853271"/>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130431">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33366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19043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32096">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86049">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199216">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90691">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18995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25009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graphicFrame>
        <p:nvGraphicFramePr>
          <p:cNvPr id="33" name="Tabela 32">
            <a:extLst>
              <a:ext uri="{FF2B5EF4-FFF2-40B4-BE49-F238E27FC236}">
                <a16:creationId xmlns:a16="http://schemas.microsoft.com/office/drawing/2014/main" id="{65367E77-9AA6-4C26-AAAC-8C533688E629}"/>
              </a:ext>
            </a:extLst>
          </p:cNvPr>
          <p:cNvGraphicFramePr>
            <a:graphicFrameLocks noGrp="1"/>
          </p:cNvGraphicFramePr>
          <p:nvPr>
            <p:extLst>
              <p:ext uri="{D42A27DB-BD31-4B8C-83A1-F6EECF244321}">
                <p14:modId xmlns:p14="http://schemas.microsoft.com/office/powerpoint/2010/main" val="1049615638"/>
              </p:ext>
            </p:extLst>
          </p:nvPr>
        </p:nvGraphicFramePr>
        <p:xfrm>
          <a:off x="6501882" y="2060563"/>
          <a:ext cx="685576" cy="3978307"/>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28569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38091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448</a:t>
                      </a:r>
                    </a:p>
                  </a:txBody>
                  <a:tcPr marL="9525" marR="9525" marT="9525" marB="0" anchor="ctr"/>
                </a:tc>
                <a:extLst>
                  <a:ext uri="{0D108BD9-81ED-4DB2-BD59-A6C34878D82A}">
                    <a16:rowId xmlns:a16="http://schemas.microsoft.com/office/drawing/2014/main" val="2340047204"/>
                  </a:ext>
                </a:extLst>
              </a:tr>
              <a:tr h="2407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552</a:t>
                      </a:r>
                    </a:p>
                  </a:txBody>
                  <a:tcPr marL="9525" marR="9525" marT="9525" marB="0" anchor="ctr"/>
                </a:tc>
                <a:extLst>
                  <a:ext uri="{0D108BD9-81ED-4DB2-BD59-A6C34878D82A}">
                    <a16:rowId xmlns:a16="http://schemas.microsoft.com/office/drawing/2014/main" val="173144140"/>
                  </a:ext>
                </a:extLst>
              </a:tr>
              <a:tr h="361640">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51860">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32021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4015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316179">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graphicFrame>
        <p:nvGraphicFramePr>
          <p:cNvPr id="34" name="Tabela 33">
            <a:extLst>
              <a:ext uri="{FF2B5EF4-FFF2-40B4-BE49-F238E27FC236}">
                <a16:creationId xmlns:a16="http://schemas.microsoft.com/office/drawing/2014/main" id="{F13A74A8-6D08-4977-8123-CEB38E17311D}"/>
              </a:ext>
            </a:extLst>
          </p:cNvPr>
          <p:cNvGraphicFramePr>
            <a:graphicFrameLocks noGrp="1"/>
          </p:cNvGraphicFramePr>
          <p:nvPr>
            <p:extLst>
              <p:ext uri="{D42A27DB-BD31-4B8C-83A1-F6EECF244321}">
                <p14:modId xmlns:p14="http://schemas.microsoft.com/office/powerpoint/2010/main" val="312772532"/>
              </p:ext>
            </p:extLst>
          </p:nvPr>
        </p:nvGraphicFramePr>
        <p:xfrm>
          <a:off x="3672877" y="2060564"/>
          <a:ext cx="685576" cy="3901494"/>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172244">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25146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3543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14175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32004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152548">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56941">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178944">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34971">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16002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683419660"/>
                  </a:ext>
                </a:extLst>
              </a:tr>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2762134082"/>
                  </a:ext>
                </a:extLst>
              </a:tr>
              <a:tr h="22464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23193279"/>
                  </a:ext>
                </a:extLst>
              </a:tr>
              <a:tr h="224642">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3772988556"/>
                  </a:ext>
                </a:extLst>
              </a:tr>
              <a:tr h="224642">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103129825"/>
                  </a:ext>
                </a:extLst>
              </a:tr>
            </a:tbl>
          </a:graphicData>
        </a:graphic>
      </p:graphicFrame>
    </p:spTree>
    <p:extLst>
      <p:ext uri="{BB962C8B-B14F-4D97-AF65-F5344CB8AC3E}">
        <p14:creationId xmlns:p14="http://schemas.microsoft.com/office/powerpoint/2010/main" val="53280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24</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2"/>
            <a:ext cx="8647611" cy="5094702"/>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pl-PL" sz="1200" dirty="0">
                <a:solidFill>
                  <a:schemeClr val="tx1">
                    <a:lumMod val="65000"/>
                    <a:lumOff val="35000"/>
                  </a:schemeClr>
                </a:solidFill>
                <a:latin typeface="Century Gothic" panose="020B0502020202020204" pitchFamily="34" charset="0"/>
              </a:rPr>
              <a:t>Niemal połowa Polaków (48,4%) </a:t>
            </a:r>
            <a:r>
              <a:rPr lang="pl-PL" sz="1200" b="1" dirty="0">
                <a:solidFill>
                  <a:schemeClr val="tx1">
                    <a:lumMod val="65000"/>
                    <a:lumOff val="35000"/>
                  </a:schemeClr>
                </a:solidFill>
                <a:latin typeface="Century Gothic" panose="020B0502020202020204" pitchFamily="34" charset="0"/>
              </a:rPr>
              <a:t>wyrzuca niepotrzebne lub zepsute przedmioty</a:t>
            </a:r>
            <a:r>
              <a:rPr lang="pl-PL" sz="1200" dirty="0">
                <a:solidFill>
                  <a:schemeClr val="tx1">
                    <a:lumMod val="65000"/>
                    <a:lumOff val="35000"/>
                  </a:schemeClr>
                </a:solidFill>
                <a:latin typeface="Century Gothic" panose="020B0502020202020204" pitchFamily="34" charset="0"/>
              </a:rPr>
              <a:t>. Okazuje się jednak, że nierzadko podejmują różne sposoby postępowania z nimi w swoim domu. Aż 52,6% deklaruje, że </a:t>
            </a:r>
            <a:r>
              <a:rPr lang="pl-PL" sz="1200" b="1" dirty="0">
                <a:solidFill>
                  <a:schemeClr val="tx1">
                    <a:lumMod val="65000"/>
                    <a:lumOff val="35000"/>
                  </a:schemeClr>
                </a:solidFill>
                <a:latin typeface="Century Gothic" panose="020B0502020202020204" pitchFamily="34" charset="0"/>
              </a:rPr>
              <a:t>przekazuje sprawne/dobre rzeczy innym osobom lub instytucjom</a:t>
            </a:r>
            <a:r>
              <a:rPr lang="pl-PL" sz="1200" dirty="0">
                <a:solidFill>
                  <a:schemeClr val="tx1">
                    <a:lumMod val="65000"/>
                    <a:lumOff val="35000"/>
                  </a:schemeClr>
                </a:solidFill>
                <a:latin typeface="Century Gothic" panose="020B0502020202020204" pitchFamily="34" charset="0"/>
              </a:rPr>
              <a:t>. 36,5% wskazuje natomiast, że </a:t>
            </a:r>
            <a:r>
              <a:rPr lang="pl-PL" sz="1200" b="1" dirty="0">
                <a:solidFill>
                  <a:schemeClr val="tx1">
                    <a:lumMod val="65000"/>
                    <a:lumOff val="35000"/>
                  </a:schemeClr>
                </a:solidFill>
                <a:latin typeface="Century Gothic" panose="020B0502020202020204" pitchFamily="34" charset="0"/>
              </a:rPr>
              <a:t>naprawia rzeczy w punktach napraw</a:t>
            </a:r>
            <a:r>
              <a:rPr lang="pl-PL" sz="1200" dirty="0">
                <a:solidFill>
                  <a:schemeClr val="tx1">
                    <a:lumMod val="65000"/>
                    <a:lumOff val="35000"/>
                  </a:schemeClr>
                </a:solidFill>
                <a:latin typeface="Century Gothic" panose="020B0502020202020204" pitchFamily="34" charset="0"/>
              </a:rPr>
              <a:t>,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a 34,8% </a:t>
            </a:r>
            <a:r>
              <a:rPr lang="pl-PL" sz="1200" b="1" dirty="0">
                <a:solidFill>
                  <a:schemeClr val="tx1">
                    <a:lumMod val="65000"/>
                    <a:lumOff val="35000"/>
                  </a:schemeClr>
                </a:solidFill>
                <a:latin typeface="Century Gothic" panose="020B0502020202020204" pitchFamily="34" charset="0"/>
              </a:rPr>
              <a:t>powtórnie wykorzystuje posiadane przedmioty</a:t>
            </a:r>
            <a:r>
              <a:rPr lang="pl-PL" sz="1200" dirty="0">
                <a:solidFill>
                  <a:schemeClr val="tx1">
                    <a:lumMod val="65000"/>
                    <a:lumOff val="35000"/>
                  </a:schemeClr>
                </a:solidFill>
                <a:latin typeface="Century Gothic" panose="020B0502020202020204" pitchFamily="34" charset="0"/>
              </a:rPr>
              <a:t>. Zbliżony odsetek badanych wymienia lub sprzedaje używane rzeczy, podczas gdy 31,2% oddaje je do sklepu lub PSZOK. </a:t>
            </a:r>
          </a:p>
          <a:p>
            <a:pPr>
              <a:lnSpc>
                <a:spcPct val="150000"/>
              </a:lnSpc>
              <a:spcAft>
                <a:spcPts val="600"/>
              </a:spcAft>
            </a:pPr>
            <a:r>
              <a:rPr lang="pl-PL" sz="1200" dirty="0">
                <a:solidFill>
                  <a:schemeClr val="tx1">
                    <a:lumMod val="65000"/>
                    <a:lumOff val="35000"/>
                  </a:schemeClr>
                </a:solidFill>
                <a:latin typeface="Century Gothic" panose="020B0502020202020204" pitchFamily="34" charset="0"/>
              </a:rPr>
              <a:t>Odpowiedzi badanych różnicują zmienne społeczno-demograficzne. Zaobserwowano, że częściej na </a:t>
            </a:r>
            <a:r>
              <a:rPr lang="pl-PL" sz="1200" b="1" dirty="0">
                <a:solidFill>
                  <a:schemeClr val="tx1">
                    <a:lumMod val="65000"/>
                    <a:lumOff val="35000"/>
                  </a:schemeClr>
                </a:solidFill>
                <a:latin typeface="Century Gothic" panose="020B0502020202020204" pitchFamily="34" charset="0"/>
              </a:rPr>
              <a:t>przekazywanie sprawnych/dobrych rzeczy </a:t>
            </a:r>
            <a:r>
              <a:rPr lang="pl-PL" sz="1200" dirty="0">
                <a:solidFill>
                  <a:schemeClr val="tx1">
                    <a:lumMod val="65000"/>
                    <a:lumOff val="35000"/>
                  </a:schemeClr>
                </a:solidFill>
                <a:latin typeface="Century Gothic" panose="020B0502020202020204" pitchFamily="34" charset="0"/>
              </a:rPr>
              <a:t>innym osobom lub instytucjom wskazywali obywatele z wyższym wykształceniem (51,7%), których dochody mieszczą się w przedziale 1501-2500 PLN (58,7%), a także mieszkańcy miast do 50 tys. i powyżej 500 tys. mieszkańców (odpowiednio 64,6% i 61,2%). </a:t>
            </a:r>
            <a:r>
              <a:rPr lang="pl-PL" sz="1200" b="1" dirty="0">
                <a:solidFill>
                  <a:schemeClr val="tx1">
                    <a:lumMod val="65000"/>
                    <a:lumOff val="35000"/>
                  </a:schemeClr>
                </a:solidFill>
                <a:latin typeface="Century Gothic" panose="020B0502020202020204" pitchFamily="34" charset="0"/>
              </a:rPr>
              <a:t>Naprawianie rzeczy w punktach napraw</a:t>
            </a:r>
            <a:r>
              <a:rPr lang="pl-PL" sz="1200" dirty="0">
                <a:solidFill>
                  <a:schemeClr val="tx1">
                    <a:lumMod val="65000"/>
                    <a:lumOff val="35000"/>
                  </a:schemeClr>
                </a:solidFill>
                <a:latin typeface="Century Gothic" panose="020B0502020202020204" pitchFamily="34" charset="0"/>
              </a:rPr>
              <a:t> to z kolei domena osób z wykształceniem zawodowym (40,1%), a także posiadających dochód do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1500 PLN (53,3%). Jednocześnie do </a:t>
            </a:r>
            <a:r>
              <a:rPr lang="pl-PL" sz="1200" b="1" dirty="0">
                <a:solidFill>
                  <a:schemeClr val="tx1">
                    <a:lumMod val="65000"/>
                    <a:lumOff val="35000"/>
                  </a:schemeClr>
                </a:solidFill>
                <a:latin typeface="Century Gothic" panose="020B0502020202020204" pitchFamily="34" charset="0"/>
              </a:rPr>
              <a:t>wyrzucania niepotrzebnych lub zepsutych przedmiotów/rzeczy </a:t>
            </a:r>
            <a:r>
              <a:rPr lang="pl-PL" sz="1200" dirty="0">
                <a:solidFill>
                  <a:schemeClr val="tx1">
                    <a:lumMod val="65000"/>
                    <a:lumOff val="35000"/>
                  </a:schemeClr>
                </a:solidFill>
                <a:latin typeface="Century Gothic" panose="020B0502020202020204" pitchFamily="34" charset="0"/>
              </a:rPr>
              <a:t>w swoim domu częściej przyznają się kobiety (52,0% vs 44,4%), osoby z wykształceniem zawodowym (56,3%) oraz o deklarujących dochód na osobę w najwyższym przedziale, powyżej 2500 zł (54,4%).</a:t>
            </a:r>
          </a:p>
          <a:p>
            <a:pPr>
              <a:lnSpc>
                <a:spcPct val="150000"/>
              </a:lnSpc>
              <a:spcAft>
                <a:spcPts val="600"/>
              </a:spcAft>
            </a:pPr>
            <a:r>
              <a:rPr lang="pl-PL" sz="1200" dirty="0">
                <a:solidFill>
                  <a:schemeClr val="tx1">
                    <a:lumMod val="65000"/>
                    <a:lumOff val="35000"/>
                  </a:schemeClr>
                </a:solidFill>
                <a:latin typeface="Century Gothic" panose="020B0502020202020204" pitchFamily="34" charset="0"/>
              </a:rPr>
              <a:t>Na </a:t>
            </a:r>
            <a:r>
              <a:rPr lang="pl-PL" sz="1200" b="1" dirty="0">
                <a:solidFill>
                  <a:schemeClr val="tx1">
                    <a:lumMod val="65000"/>
                    <a:lumOff val="35000"/>
                  </a:schemeClr>
                </a:solidFill>
                <a:latin typeface="Century Gothic" panose="020B0502020202020204" pitchFamily="34" charset="0"/>
              </a:rPr>
              <a:t>powtórne wykorzystanie posiadanych przedmiotów </a:t>
            </a:r>
            <a:r>
              <a:rPr lang="pl-PL" sz="1200" dirty="0">
                <a:solidFill>
                  <a:schemeClr val="tx1">
                    <a:lumMod val="65000"/>
                    <a:lumOff val="35000"/>
                  </a:schemeClr>
                </a:solidFill>
                <a:latin typeface="Century Gothic" panose="020B0502020202020204" pitchFamily="34" charset="0"/>
              </a:rPr>
              <a:t>częściej wskazują osoby starsze tj. 60+, posiadające wykształcenie wyższe, a także dochód nieprzekraczający 1500 PLN. </a:t>
            </a:r>
            <a:r>
              <a:rPr lang="pl-PL" sz="1200" b="1" dirty="0">
                <a:solidFill>
                  <a:schemeClr val="tx1">
                    <a:lumMod val="65000"/>
                    <a:lumOff val="35000"/>
                  </a:schemeClr>
                </a:solidFill>
                <a:latin typeface="Century Gothic" panose="020B0502020202020204" pitchFamily="34" charset="0"/>
              </a:rPr>
              <a:t>Wymienianie/sprzedawanie rzeczy używanych</a:t>
            </a:r>
            <a:r>
              <a:rPr lang="pl-PL" sz="1200" dirty="0">
                <a:solidFill>
                  <a:schemeClr val="tx1">
                    <a:lumMod val="65000"/>
                    <a:lumOff val="35000"/>
                  </a:schemeClr>
                </a:solidFill>
                <a:latin typeface="Century Gothic" panose="020B0502020202020204" pitchFamily="34" charset="0"/>
              </a:rPr>
              <a:t> jest popularne przede wszystkim wśród osób w wieku 25-34 lat oraz zamieszkujących miasta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do 50 tys. mieszkańców. Co ciekawe, mieszkańcy domów jedno- dwurodzinnych częściej oddają takie przedmioty do sklepu lub PSZOK. Ten sposób radzenia sobie z niepotrzebnymi lub zepsutymi przedmiotami/rzeczami w swoim domu jest również częstszy wśród osób z wykształceniem wyższym.</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FFCB06"/>
                </a:solidFill>
                <a:latin typeface="Century Gothic" panose="020B0502020202020204" pitchFamily="34" charset="0"/>
                <a:cs typeface="Times New Roman" panose="02020603050405020304" pitchFamily="18" charset="0"/>
              </a:rPr>
              <a:t>OPIS WYNIKÓW</a:t>
            </a:r>
            <a:endParaRPr lang="pl-PL" sz="2400" dirty="0">
              <a:solidFill>
                <a:srgbClr val="FFCB06"/>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7543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AB813858-9F03-4A4A-B1AB-8E5F21F57EE7}"/>
              </a:ext>
            </a:extLst>
          </p:cNvPr>
          <p:cNvSpPr/>
          <p:nvPr/>
        </p:nvSpPr>
        <p:spPr>
          <a:xfrm>
            <a:off x="0" y="0"/>
            <a:ext cx="9144000" cy="6148251"/>
          </a:xfrm>
          <a:prstGeom prst="rect">
            <a:avLst/>
          </a:prstGeom>
          <a:solidFill>
            <a:srgbClr val="FF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56753" y="3880379"/>
            <a:ext cx="6487655" cy="1049435"/>
          </a:xfrm>
          <a:solidFill>
            <a:srgbClr val="FF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80141" indent="-80141" defTabSz="870966">
              <a:tabLst>
                <a:tab pos="2906244" algn="l"/>
                <a:tab pos="3591223" algn="l"/>
              </a:tabLst>
            </a:pPr>
            <a:br>
              <a:rPr lang="pl-PL" sz="3200" b="1" dirty="0">
                <a:solidFill>
                  <a:prstClr val="white"/>
                </a:solidFill>
                <a:latin typeface="Century Gothic" panose="020B0502020202020204" pitchFamily="34" charset="0"/>
              </a:rPr>
            </a:br>
            <a:r>
              <a:rPr lang="pl-PL" sz="3100" b="1" dirty="0">
                <a:solidFill>
                  <a:prstClr val="white"/>
                </a:solidFill>
                <a:latin typeface="Century Gothic" panose="020B0502020202020204" pitchFamily="34" charset="0"/>
              </a:rPr>
              <a:t>ODPADY GENEROWANE W GOSPODARSTWIE DOMOWYM</a:t>
            </a:r>
            <a:br>
              <a:rPr lang="pl-PL" sz="3100" b="1" dirty="0">
                <a:solidFill>
                  <a:prstClr val="white"/>
                </a:solidFill>
                <a:latin typeface="Century Gothic" panose="020B0502020202020204" pitchFamily="34" charset="0"/>
              </a:rPr>
            </a:br>
            <a:r>
              <a:rPr lang="pl-PL" sz="1600" b="1" dirty="0">
                <a:solidFill>
                  <a:prstClr val="white"/>
                </a:solidFill>
                <a:latin typeface="Century Gothic" panose="020B0502020202020204" pitchFamily="34" charset="0"/>
              </a:rPr>
              <a:t>PODSUMOWANIE</a:t>
            </a:r>
          </a:p>
        </p:txBody>
      </p:sp>
    </p:spTree>
    <p:extLst>
      <p:ext uri="{BB962C8B-B14F-4D97-AF65-F5344CB8AC3E}">
        <p14:creationId xmlns:p14="http://schemas.microsoft.com/office/powerpoint/2010/main" val="64995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26</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217311" y="656944"/>
            <a:ext cx="8650019" cy="386280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Ponad połowa Polaków podejmuje działania mające na celu zmniejszenie ilości generowanych przez siebie </a:t>
            </a:r>
            <a:br>
              <a:rPr lang="pl-PL" sz="1200" b="1" dirty="0">
                <a:solidFill>
                  <a:schemeClr val="tx1">
                    <a:lumMod val="65000"/>
                    <a:lumOff val="35000"/>
                  </a:schemeClr>
                </a:solidFill>
                <a:latin typeface="Century Gothic" panose="020B0502020202020204" pitchFamily="34" charset="0"/>
              </a:rPr>
            </a:br>
            <a:r>
              <a:rPr lang="pl-PL" sz="1200" b="1" dirty="0">
                <a:solidFill>
                  <a:schemeClr val="tx1">
                    <a:lumMod val="65000"/>
                    <a:lumOff val="35000"/>
                  </a:schemeClr>
                </a:solidFill>
                <a:latin typeface="Century Gothic" panose="020B0502020202020204" pitchFamily="34" charset="0"/>
              </a:rPr>
              <a:t>w domu odpadów</a:t>
            </a:r>
            <a:r>
              <a:rPr lang="pl-PL" sz="1200" dirty="0">
                <a:solidFill>
                  <a:schemeClr val="tx1">
                    <a:lumMod val="65000"/>
                    <a:lumOff val="35000"/>
                  </a:schemeClr>
                </a:solidFill>
                <a:latin typeface="Century Gothic" panose="020B0502020202020204" pitchFamily="34" charset="0"/>
              </a:rPr>
              <a:t>. Wśród osób niepodejmujących takich działań najczęściej jako przyczynę takiego stanu rzeczy wskazywano brak wiedzy o możliwości redukcji generowanych odpadów. Niestety dla sporego odsetka osób kwestia takich działań nie jest uznawana za ważną. Niemalże co czwarty Polak uważa, że poziom wytwarzanych przez niego odpadów jest obecnie na minimalnym poziomie. </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Wśród proekologicznych zachowań konsumenckich Polaków dominuje </a:t>
            </a:r>
            <a:r>
              <a:rPr lang="pl-PL" sz="1200" b="1" dirty="0">
                <a:solidFill>
                  <a:schemeClr val="tx1">
                    <a:lumMod val="65000"/>
                    <a:lumOff val="35000"/>
                  </a:schemeClr>
                </a:solidFill>
                <a:latin typeface="Century Gothic" panose="020B0502020202020204" pitchFamily="34" charset="0"/>
              </a:rPr>
              <a:t>zwracanie uwagi na oznaczenia związane z ekologią i środowiskiem</a:t>
            </a:r>
            <a:r>
              <a:rPr lang="pl-PL" sz="1200" dirty="0">
                <a:solidFill>
                  <a:schemeClr val="tx1">
                    <a:lumMod val="65000"/>
                    <a:lumOff val="35000"/>
                  </a:schemeClr>
                </a:solidFill>
                <a:latin typeface="Century Gothic" panose="020B0502020202020204" pitchFamily="34" charset="0"/>
              </a:rPr>
              <a:t> podczas robienia zakupów, </a:t>
            </a:r>
            <a:r>
              <a:rPr lang="pl-PL" sz="1200" b="1" dirty="0">
                <a:solidFill>
                  <a:schemeClr val="tx1">
                    <a:lumMod val="65000"/>
                    <a:lumOff val="35000"/>
                  </a:schemeClr>
                </a:solidFill>
                <a:latin typeface="Century Gothic" panose="020B0502020202020204" pitchFamily="34" charset="0"/>
              </a:rPr>
              <a:t>unikanie kupowania „pakowanych” towarów </a:t>
            </a:r>
            <a:r>
              <a:rPr lang="pl-PL" sz="1200" dirty="0">
                <a:solidFill>
                  <a:schemeClr val="tx1">
                    <a:lumMod val="65000"/>
                    <a:lumOff val="35000"/>
                  </a:schemeClr>
                </a:solidFill>
                <a:latin typeface="Century Gothic" panose="020B0502020202020204" pitchFamily="34" charset="0"/>
              </a:rPr>
              <a:t>oraz </a:t>
            </a:r>
            <a:r>
              <a:rPr lang="pl-PL" sz="1200" b="1" dirty="0">
                <a:solidFill>
                  <a:schemeClr val="tx1">
                    <a:lumMod val="65000"/>
                    <a:lumOff val="35000"/>
                  </a:schemeClr>
                </a:solidFill>
                <a:latin typeface="Century Gothic" panose="020B0502020202020204" pitchFamily="34" charset="0"/>
              </a:rPr>
              <a:t>zakupu produktów jednorazowych, nietrwałych.</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Niestety, niemalże połowa Polaków wyrzuca do śmieci niepotrzebne lub zepsute przedmioty/rzeczy ze swojego domu. Optymistyczny jest jednak fakt, że 52,6% przekazuje sprawne/dobre rzeczy innym osobom lub instytucjom. Naprawianie rzeczy w punktach napraw, powtórne wykorzystanie posiadanych przedmiotów, a także wymienianie/sprzedawanie rzeczy używanych deklaruje z kolei co trzeci Polak. Oddawanie rzeczy do sklepu lub do PSZOK zadeklarowało 31,2% obywateli.</a:t>
            </a:r>
          </a:p>
          <a:p>
            <a:pPr>
              <a:lnSpc>
                <a:spcPct val="150000"/>
              </a:lnSpc>
              <a:spcAft>
                <a:spcPts val="600"/>
              </a:spcAft>
              <a:buClr>
                <a:srgbClr val="3A4877"/>
              </a:buClr>
            </a:pPr>
            <a:endParaRPr lang="pl-PL" sz="1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591597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5890C1AE-1546-4785-B653-428B1E924FD2}"/>
              </a:ext>
            </a:extLst>
          </p:cNvPr>
          <p:cNvSpPr/>
          <p:nvPr/>
        </p:nvSpPr>
        <p:spPr>
          <a:xfrm>
            <a:off x="0" y="0"/>
            <a:ext cx="9144000" cy="6148251"/>
          </a:xfrm>
          <a:prstGeom prst="rect">
            <a:avLst/>
          </a:prstGeom>
          <a:solidFill>
            <a:srgbClr val="D8D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99588" y="3880379"/>
            <a:ext cx="6544821" cy="1049435"/>
          </a:xfrm>
          <a:solidFill>
            <a:srgbClr val="D8D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2800" b="1" dirty="0">
                <a:solidFill>
                  <a:prstClr val="white"/>
                </a:solidFill>
                <a:latin typeface="Century Gothic" panose="020B0502020202020204" pitchFamily="34" charset="0"/>
              </a:rPr>
              <a:t> PLASTIK</a:t>
            </a:r>
            <a:br>
              <a:rPr lang="pl-PL" sz="2800" b="1" dirty="0">
                <a:solidFill>
                  <a:prstClr val="white"/>
                </a:solidFill>
                <a:latin typeface="Century Gothic" panose="020B0502020202020204" pitchFamily="34" charset="0"/>
              </a:rPr>
            </a:br>
            <a:r>
              <a:rPr lang="pl-PL" sz="1600" b="1" dirty="0">
                <a:solidFill>
                  <a:prstClr val="white"/>
                </a:solidFill>
                <a:latin typeface="Century Gothic" panose="020B0502020202020204" pitchFamily="34" charset="0"/>
              </a:rPr>
              <a:t>WYNIKI BADANIA</a:t>
            </a:r>
          </a:p>
        </p:txBody>
      </p:sp>
    </p:spTree>
    <p:extLst>
      <p:ext uri="{BB962C8B-B14F-4D97-AF65-F5344CB8AC3E}">
        <p14:creationId xmlns:p14="http://schemas.microsoft.com/office/powerpoint/2010/main" val="1356478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a 15" descr="&#10;">
            <a:extLst>
              <a:ext uri="{FF2B5EF4-FFF2-40B4-BE49-F238E27FC236}">
                <a16:creationId xmlns:a16="http://schemas.microsoft.com/office/drawing/2014/main" id="{3A8241C5-C205-4484-8464-33790D6273A6}"/>
              </a:ext>
            </a:extLst>
          </p:cNvPr>
          <p:cNvGrpSpPr/>
          <p:nvPr/>
        </p:nvGrpSpPr>
        <p:grpSpPr>
          <a:xfrm>
            <a:off x="266243" y="1185540"/>
            <a:ext cx="8538489" cy="4696822"/>
            <a:chOff x="307729" y="1287937"/>
            <a:chExt cx="8538489" cy="4696822"/>
          </a:xfrm>
        </p:grpSpPr>
        <p:graphicFrame>
          <p:nvGraphicFramePr>
            <p:cNvPr id="5" name="Wykres 4" descr="Opinia na temat wprowadzenia zakazu sprzedaży plastikowych produktów codziennego użytku &#10;&#10;Wykres słupkowy grupowany przedstawia opinie respondentów na temat wprowadzenia zakazu sprzedaży jednorazowych plastikowych produktów codziennego użytku: uważam, że sprzedaż tych produktów powinna pozostać bez zmian (17,0%); jestem za ich dalszą dostępnością w sprzedaży, ale ich cena powinna znacznie wzrosnąć (18,9%); w sprzedaży powinny być tylko plastikowe produkty codziennego użytku, które poddawane mogą być bardziej skutecznemu recyklingowi (34,8%); jestem za całkowitym zakazem sprzedaży jakichkolwiek jednorazowych plastikowych produktów codziennego użytku (25,1%); nie wiem, trudno powiedzieć (4,2%)">
              <a:extLst>
                <a:ext uri="{FF2B5EF4-FFF2-40B4-BE49-F238E27FC236}">
                  <a16:creationId xmlns:a16="http://schemas.microsoft.com/office/drawing/2014/main" id="{4D367DDB-4DF6-4D8E-8A64-27F8C46D16CB}"/>
                </a:ext>
              </a:extLst>
            </p:cNvPr>
            <p:cNvGraphicFramePr/>
            <p:nvPr>
              <p:extLst>
                <p:ext uri="{D42A27DB-BD31-4B8C-83A1-F6EECF244321}">
                  <p14:modId xmlns:p14="http://schemas.microsoft.com/office/powerpoint/2010/main" val="3208185726"/>
                </p:ext>
              </p:extLst>
            </p:nvPr>
          </p:nvGraphicFramePr>
          <p:xfrm>
            <a:off x="307729" y="1287937"/>
            <a:ext cx="8538489" cy="469682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Grafika 10" descr="Widelec i nóż">
              <a:extLst>
                <a:ext uri="{FF2B5EF4-FFF2-40B4-BE49-F238E27FC236}">
                  <a16:creationId xmlns:a16="http://schemas.microsoft.com/office/drawing/2014/main" id="{8FF1AEF3-DBA0-4B26-A5FB-6F608D5EF79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5489" y="4303855"/>
              <a:ext cx="342409" cy="342409"/>
            </a:xfrm>
            <a:prstGeom prst="rect">
              <a:avLst/>
            </a:prstGeom>
          </p:spPr>
        </p:pic>
        <p:pic>
          <p:nvPicPr>
            <p:cNvPr id="13" name="Grafika 12" descr="Trwałość">
              <a:extLst>
                <a:ext uri="{FF2B5EF4-FFF2-40B4-BE49-F238E27FC236}">
                  <a16:creationId xmlns:a16="http://schemas.microsoft.com/office/drawing/2014/main" id="{22BD747D-D340-4874-AB23-13F7F6E9469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95114" y="1645875"/>
              <a:ext cx="382784" cy="382784"/>
            </a:xfrm>
            <a:prstGeom prst="rect">
              <a:avLst/>
            </a:prstGeom>
          </p:spPr>
        </p:pic>
        <p:pic>
          <p:nvPicPr>
            <p:cNvPr id="15" name="Grafika 14" descr="Brak znaku">
              <a:extLst>
                <a:ext uri="{FF2B5EF4-FFF2-40B4-BE49-F238E27FC236}">
                  <a16:creationId xmlns:a16="http://schemas.microsoft.com/office/drawing/2014/main" id="{193CACA3-3DC9-4F61-89F0-E06BCF9C6E9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95114" y="2533465"/>
              <a:ext cx="382784" cy="382784"/>
            </a:xfrm>
            <a:prstGeom prst="rect">
              <a:avLst/>
            </a:prstGeom>
          </p:spPr>
        </p:pic>
      </p:grpSp>
      <p:sp>
        <p:nvSpPr>
          <p:cNvPr id="2" name="Symbol zastępczy numeru slajdu 1">
            <a:extLst>
              <a:ext uri="{FF2B5EF4-FFF2-40B4-BE49-F238E27FC236}">
                <a16:creationId xmlns:a16="http://schemas.microsoft.com/office/drawing/2014/main" id="{E81DFC90-7A5E-4157-9279-2B3B01E95010}"/>
              </a:ext>
            </a:extLst>
          </p:cNvPr>
          <p:cNvSpPr>
            <a:spLocks noGrp="1"/>
          </p:cNvSpPr>
          <p:nvPr>
            <p:ph type="sldNum" sz="quarter" idx="12"/>
          </p:nvPr>
        </p:nvSpPr>
        <p:spPr/>
        <p:txBody>
          <a:bodyPr/>
          <a:lstStyle/>
          <a:p>
            <a:fld id="{63495140-8AF3-44B3-8E8F-973C040A3C95}" type="slidenum">
              <a:rPr lang="pl-PL" smtClean="0"/>
              <a:pPr/>
              <a:t>28</a:t>
            </a:fld>
            <a:endParaRPr lang="pl-PL" dirty="0"/>
          </a:p>
        </p:txBody>
      </p:sp>
      <p:sp>
        <p:nvSpPr>
          <p:cNvPr id="6" name="Prostokąt 5">
            <a:extLst>
              <a:ext uri="{FF2B5EF4-FFF2-40B4-BE49-F238E27FC236}">
                <a16:creationId xmlns:a16="http://schemas.microsoft.com/office/drawing/2014/main" id="{48D8B122-558A-4FBA-83F9-6554C21ACAB0}"/>
              </a:ext>
            </a:extLst>
          </p:cNvPr>
          <p:cNvSpPr/>
          <p:nvPr/>
        </p:nvSpPr>
        <p:spPr>
          <a:xfrm>
            <a:off x="0" y="-3201"/>
            <a:ext cx="8862356"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P5. Co Pan(i) sądzi o wprowadzeniu zakazu sprzedaży jednorazowych plastikowych produktów codziennego użytku (tj. kubki, talerze, sztućce, słomki itp.)?</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7" name="pole tekstowe 6">
            <a:extLst>
              <a:ext uri="{FF2B5EF4-FFF2-40B4-BE49-F238E27FC236}">
                <a16:creationId xmlns:a16="http://schemas.microsoft.com/office/drawing/2014/main" id="{BC1080B6-F128-481B-B9C4-9A2D5E507DCE}"/>
              </a:ext>
            </a:extLst>
          </p:cNvPr>
          <p:cNvSpPr txBox="1"/>
          <p:nvPr/>
        </p:nvSpPr>
        <p:spPr>
          <a:xfrm>
            <a:off x="216731" y="5812131"/>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pSp>
        <p:nvGrpSpPr>
          <p:cNvPr id="8" name="Grupa 7">
            <a:extLst>
              <a:ext uri="{FF2B5EF4-FFF2-40B4-BE49-F238E27FC236}">
                <a16:creationId xmlns:a16="http://schemas.microsoft.com/office/drawing/2014/main" id="{C5DCFC6C-6995-4911-AEF4-0F3FA9194EAC}"/>
              </a:ext>
            </a:extLst>
          </p:cNvPr>
          <p:cNvGrpSpPr/>
          <p:nvPr/>
        </p:nvGrpSpPr>
        <p:grpSpPr>
          <a:xfrm>
            <a:off x="409303" y="1134311"/>
            <a:ext cx="7775971" cy="968991"/>
            <a:chOff x="923026" y="936234"/>
            <a:chExt cx="6978770" cy="1427404"/>
          </a:xfrm>
        </p:grpSpPr>
        <p:sp>
          <p:nvSpPr>
            <p:cNvPr id="9" name="Prostokąt: zaokrąglone rogi 8">
              <a:extLst>
                <a:ext uri="{FF2B5EF4-FFF2-40B4-BE49-F238E27FC236}">
                  <a16:creationId xmlns:a16="http://schemas.microsoft.com/office/drawing/2014/main" id="{6A67FA46-8316-4228-99C6-61F1EA4E53BB}"/>
                </a:ext>
              </a:extLst>
            </p:cNvPr>
            <p:cNvSpPr/>
            <p:nvPr/>
          </p:nvSpPr>
          <p:spPr>
            <a:xfrm>
              <a:off x="923026" y="1178964"/>
              <a:ext cx="6978770" cy="1184674"/>
            </a:xfrm>
            <a:prstGeom prst="roundRect">
              <a:avLst/>
            </a:prstGeom>
            <a:noFill/>
            <a:ln w="19050">
              <a:solidFill>
                <a:srgbClr val="F5D0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0" name="Prostokąt: zaokrąglone rogi 9">
              <a:extLst>
                <a:ext uri="{FF2B5EF4-FFF2-40B4-BE49-F238E27FC236}">
                  <a16:creationId xmlns:a16="http://schemas.microsoft.com/office/drawing/2014/main" id="{852B0361-BA83-4DAE-A8A1-FE2D5EE163D8}"/>
                </a:ext>
              </a:extLst>
            </p:cNvPr>
            <p:cNvSpPr/>
            <p:nvPr/>
          </p:nvSpPr>
          <p:spPr>
            <a:xfrm>
              <a:off x="4214004" y="936234"/>
              <a:ext cx="593485" cy="335699"/>
            </a:xfrm>
            <a:prstGeom prst="roundRect">
              <a:avLst/>
            </a:prstGeom>
            <a:solidFill>
              <a:srgbClr val="F5D073"/>
            </a:solidFill>
            <a:ln>
              <a:solidFill>
                <a:srgbClr val="F5D0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latin typeface="Century Gothic" panose="020B0502020202020204" pitchFamily="34" charset="0"/>
                </a:rPr>
                <a:t>TOP</a:t>
              </a:r>
            </a:p>
          </p:txBody>
        </p:sp>
      </p:grpSp>
    </p:spTree>
    <p:extLst>
      <p:ext uri="{BB962C8B-B14F-4D97-AF65-F5344CB8AC3E}">
        <p14:creationId xmlns:p14="http://schemas.microsoft.com/office/powerpoint/2010/main" val="1155052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Wykres 23"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A1962541-938A-415C-BAE3-FE5D34378548}"/>
              </a:ext>
            </a:extLst>
          </p:cNvPr>
          <p:cNvGraphicFramePr/>
          <p:nvPr>
            <p:extLst>
              <p:ext uri="{D42A27DB-BD31-4B8C-83A1-F6EECF244321}">
                <p14:modId xmlns:p14="http://schemas.microsoft.com/office/powerpoint/2010/main" val="281792925"/>
              </p:ext>
            </p:extLst>
          </p:nvPr>
        </p:nvGraphicFramePr>
        <p:xfrm>
          <a:off x="7329795" y="481941"/>
          <a:ext cx="1740812" cy="9671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Wykres 22"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F2FAEA9B-E302-4C0C-A71F-125C47D2CAE5}"/>
              </a:ext>
            </a:extLst>
          </p:cNvPr>
          <p:cNvGraphicFramePr/>
          <p:nvPr>
            <p:extLst>
              <p:ext uri="{D42A27DB-BD31-4B8C-83A1-F6EECF244321}">
                <p14:modId xmlns:p14="http://schemas.microsoft.com/office/powerpoint/2010/main" val="4215020102"/>
              </p:ext>
            </p:extLst>
          </p:nvPr>
        </p:nvGraphicFramePr>
        <p:xfrm>
          <a:off x="5090211" y="615633"/>
          <a:ext cx="2006665" cy="791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Wykres 12"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9EA7F902-B678-479C-8D7E-374812D4ADAE}"/>
              </a:ext>
            </a:extLst>
          </p:cNvPr>
          <p:cNvGraphicFramePr/>
          <p:nvPr>
            <p:extLst>
              <p:ext uri="{D42A27DB-BD31-4B8C-83A1-F6EECF244321}">
                <p14:modId xmlns:p14="http://schemas.microsoft.com/office/powerpoint/2010/main" val="2446040471"/>
              </p:ext>
            </p:extLst>
          </p:nvPr>
        </p:nvGraphicFramePr>
        <p:xfrm>
          <a:off x="3564528" y="918879"/>
          <a:ext cx="1292764" cy="492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Wykres 17"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80EE4002-730F-4038-A60A-1AAB1E31233E}"/>
              </a:ext>
            </a:extLst>
          </p:cNvPr>
          <p:cNvGraphicFramePr/>
          <p:nvPr>
            <p:extLst>
              <p:ext uri="{D42A27DB-BD31-4B8C-83A1-F6EECF244321}">
                <p14:modId xmlns:p14="http://schemas.microsoft.com/office/powerpoint/2010/main" val="821942162"/>
              </p:ext>
            </p:extLst>
          </p:nvPr>
        </p:nvGraphicFramePr>
        <p:xfrm>
          <a:off x="5148298" y="1444329"/>
          <a:ext cx="4362994" cy="4593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Wykres 16"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9AFCCA87-CCBE-47DD-A5B0-DC7CF334C78F}"/>
              </a:ext>
            </a:extLst>
          </p:cNvPr>
          <p:cNvGraphicFramePr/>
          <p:nvPr>
            <p:extLst>
              <p:ext uri="{D42A27DB-BD31-4B8C-83A1-F6EECF244321}">
                <p14:modId xmlns:p14="http://schemas.microsoft.com/office/powerpoint/2010/main" val="3241768339"/>
              </p:ext>
            </p:extLst>
          </p:nvPr>
        </p:nvGraphicFramePr>
        <p:xfrm>
          <a:off x="3600264" y="1500254"/>
          <a:ext cx="3917395" cy="45210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Wykres 14" descr="Wykres kolumnowy grupowany prezentuje przyczyny marnowania żywności przez respondentów wraz z odsetkiem wskazań: zakup zbyt dużych ilości żywności (40,7%), przekroczenie terminu przydatności do spożycia (34,9%), przygotowanie zbyt dużych porcji posiłków (33,5%), zakup złego jakościowo produktu (28,5%), zapominam, co znajduje się w lodówce i dokonuję zakupu już posiadanego produktu (19,0%), przechodzi mi ochota na spożycie produktu (18,8%), sprzedaż produktów w zbyt dużych opakowaniach (16,8%), brak pomysłów na wykorzystanie znajdujących się w domu składników do różnych dań (14,6%), nieodpowiednie przechowywanie żywności, np. w nieodpowiedniej temperaturze (14,0%), niewłaściwa obróbka surowców, np. przypalenie/przesolenie potrawy (9,6%), niejasne informacje o terminach przydatności do spożycia znajdujących się na opakowaniu: „należy spożyć do” i „najlepiej spożyć przed” (7,9%), nie marnuję żywności (4,0%), inne (1,0%)." title="Przyczyny marnowania żywności ">
            <a:extLst>
              <a:ext uri="{FF2B5EF4-FFF2-40B4-BE49-F238E27FC236}">
                <a16:creationId xmlns:a16="http://schemas.microsoft.com/office/drawing/2014/main" id="{2414A078-83C6-4524-957F-47905148DACB}"/>
              </a:ext>
            </a:extLst>
          </p:cNvPr>
          <p:cNvGraphicFramePr/>
          <p:nvPr>
            <p:extLst>
              <p:ext uri="{D42A27DB-BD31-4B8C-83A1-F6EECF244321}">
                <p14:modId xmlns:p14="http://schemas.microsoft.com/office/powerpoint/2010/main" val="4188866640"/>
              </p:ext>
            </p:extLst>
          </p:nvPr>
        </p:nvGraphicFramePr>
        <p:xfrm>
          <a:off x="1327837" y="1552539"/>
          <a:ext cx="4473382" cy="4631158"/>
        </p:xfrm>
        <a:graphic>
          <a:graphicData uri="http://schemas.openxmlformats.org/drawingml/2006/chart">
            <c:chart xmlns:c="http://schemas.openxmlformats.org/drawingml/2006/chart" xmlns:r="http://schemas.openxmlformats.org/officeDocument/2006/relationships" r:id="rId7"/>
          </a:graphicData>
        </a:graphic>
      </p:graphicFrame>
      <p:sp>
        <p:nvSpPr>
          <p:cNvPr id="2" name="Symbol zastępczy numeru slajdu 1">
            <a:extLst>
              <a:ext uri="{FF2B5EF4-FFF2-40B4-BE49-F238E27FC236}">
                <a16:creationId xmlns:a16="http://schemas.microsoft.com/office/drawing/2014/main" id="{A2FDA6CD-E760-4388-BC5A-F22DE58425D7}"/>
              </a:ext>
            </a:extLst>
          </p:cNvPr>
          <p:cNvSpPr>
            <a:spLocks noGrp="1"/>
          </p:cNvSpPr>
          <p:nvPr>
            <p:ph type="sldNum" sz="quarter" idx="12"/>
          </p:nvPr>
        </p:nvSpPr>
        <p:spPr/>
        <p:txBody>
          <a:bodyPr/>
          <a:lstStyle/>
          <a:p>
            <a:fld id="{63495140-8AF3-44B3-8E8F-973C040A3C95}" type="slidenum">
              <a:rPr lang="pl-PL" smtClean="0"/>
              <a:pPr/>
              <a:t>29</a:t>
            </a:fld>
            <a:endParaRPr lang="pl-PL" dirty="0"/>
          </a:p>
        </p:txBody>
      </p:sp>
      <p:sp>
        <p:nvSpPr>
          <p:cNvPr id="6" name="pole tekstowe 5">
            <a:extLst>
              <a:ext uri="{FF2B5EF4-FFF2-40B4-BE49-F238E27FC236}">
                <a16:creationId xmlns:a16="http://schemas.microsoft.com/office/drawing/2014/main" id="{9BC0D7C8-7B93-4EAB-BED1-BCAC9B2A97BF}"/>
              </a:ext>
            </a:extLst>
          </p:cNvPr>
          <p:cNvSpPr txBox="1"/>
          <p:nvPr/>
        </p:nvSpPr>
        <p:spPr>
          <a:xfrm>
            <a:off x="214892" y="5838409"/>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12" name="Prostokąt 11">
            <a:extLst>
              <a:ext uri="{FF2B5EF4-FFF2-40B4-BE49-F238E27FC236}">
                <a16:creationId xmlns:a16="http://schemas.microsoft.com/office/drawing/2014/main" id="{450C841A-FC8A-418C-B107-1009449684D0}"/>
              </a:ext>
            </a:extLst>
          </p:cNvPr>
          <p:cNvSpPr/>
          <p:nvPr/>
        </p:nvSpPr>
        <p:spPr>
          <a:xfrm>
            <a:off x="0" y="19186"/>
            <a:ext cx="8862356"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P5. Co Pan(i) sądzi o wprowadzeniu zakazu sprzedaży jednorazowych plastikowych produktów codziennego użytku (tj. kubki, talerze, sztućce, słomki itp.)?</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19" name="Tabela 18">
            <a:extLst>
              <a:ext uri="{FF2B5EF4-FFF2-40B4-BE49-F238E27FC236}">
                <a16:creationId xmlns:a16="http://schemas.microsoft.com/office/drawing/2014/main" id="{D499CDF1-2197-4300-A006-DA5CAF08478C}"/>
              </a:ext>
            </a:extLst>
          </p:cNvPr>
          <p:cNvGraphicFramePr>
            <a:graphicFrameLocks noGrp="1"/>
          </p:cNvGraphicFramePr>
          <p:nvPr>
            <p:extLst>
              <p:ext uri="{D42A27DB-BD31-4B8C-83A1-F6EECF244321}">
                <p14:modId xmlns:p14="http://schemas.microsoft.com/office/powerpoint/2010/main" val="3180816519"/>
              </p:ext>
            </p:extLst>
          </p:nvPr>
        </p:nvGraphicFramePr>
        <p:xfrm>
          <a:off x="5350044" y="650657"/>
          <a:ext cx="420783" cy="765820"/>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191455">
                <a:tc>
                  <a:txBody>
                    <a:bodyPr/>
                    <a:lstStyle/>
                    <a:p>
                      <a:pPr algn="l" fontAlgn="t"/>
                      <a:r>
                        <a:rPr lang="pl-PL" sz="700" b="0" i="1" u="none" strike="noStrike" dirty="0">
                          <a:solidFill>
                            <a:srgbClr val="FF0000"/>
                          </a:solidFill>
                          <a:effectLst/>
                          <a:latin typeface="Century Gothic" panose="020B0502020202020204" pitchFamily="34" charset="0"/>
                        </a:rPr>
                        <a:t>N=33</a:t>
                      </a:r>
                    </a:p>
                  </a:txBody>
                  <a:tcPr marL="9525" marR="9525" marT="9525" marB="0" anchor="ctr"/>
                </a:tc>
                <a:extLst>
                  <a:ext uri="{0D108BD9-81ED-4DB2-BD59-A6C34878D82A}">
                    <a16:rowId xmlns:a16="http://schemas.microsoft.com/office/drawing/2014/main" val="414570228"/>
                  </a:ext>
                </a:extLst>
              </a:tr>
              <a:tr h="19145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090955000"/>
                  </a:ext>
                </a:extLst>
              </a:tr>
              <a:tr h="191455">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30812274"/>
                  </a:ext>
                </a:extLst>
              </a:tr>
              <a:tr h="191455">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N=149</a:t>
                      </a:r>
                    </a:p>
                  </a:txBody>
                  <a:tcPr marL="9525" marR="9525" marT="9525" marB="0" anchor="ctr"/>
                </a:tc>
                <a:extLst>
                  <a:ext uri="{0D108BD9-81ED-4DB2-BD59-A6C34878D82A}">
                    <a16:rowId xmlns:a16="http://schemas.microsoft.com/office/drawing/2014/main" val="4273213991"/>
                  </a:ext>
                </a:extLst>
              </a:tr>
            </a:tbl>
          </a:graphicData>
        </a:graphic>
      </p:graphicFrame>
      <p:graphicFrame>
        <p:nvGraphicFramePr>
          <p:cNvPr id="20" name="Tabela 19">
            <a:extLst>
              <a:ext uri="{FF2B5EF4-FFF2-40B4-BE49-F238E27FC236}">
                <a16:creationId xmlns:a16="http://schemas.microsoft.com/office/drawing/2014/main" id="{F6DBE33D-E36A-4E3E-BF8E-F3C53C1B6BD0}"/>
              </a:ext>
            </a:extLst>
          </p:cNvPr>
          <p:cNvGraphicFramePr>
            <a:graphicFrameLocks noGrp="1"/>
          </p:cNvGraphicFramePr>
          <p:nvPr>
            <p:extLst>
              <p:ext uri="{D42A27DB-BD31-4B8C-83A1-F6EECF244321}">
                <p14:modId xmlns:p14="http://schemas.microsoft.com/office/powerpoint/2010/main" val="1607190781"/>
              </p:ext>
            </p:extLst>
          </p:nvPr>
        </p:nvGraphicFramePr>
        <p:xfrm>
          <a:off x="7307268" y="592478"/>
          <a:ext cx="420783" cy="746445"/>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1492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N=388</a:t>
                      </a:r>
                    </a:p>
                  </a:txBody>
                  <a:tcPr marL="9525" marR="9525" marT="9525" marB="0" anchor="ctr"/>
                </a:tc>
                <a:extLst>
                  <a:ext uri="{0D108BD9-81ED-4DB2-BD59-A6C34878D82A}">
                    <a16:rowId xmlns:a16="http://schemas.microsoft.com/office/drawing/2014/main" val="414570228"/>
                  </a:ext>
                </a:extLst>
              </a:tr>
              <a:tr h="149289">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310676636"/>
                  </a:ext>
                </a:extLst>
              </a:tr>
              <a:tr h="149289">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90955000"/>
                  </a:ext>
                </a:extLst>
              </a:tr>
              <a:tr h="1492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2684630518"/>
                  </a:ext>
                </a:extLst>
              </a:tr>
              <a:tr h="149289">
                <a:tc>
                  <a:txBody>
                    <a:bodyPr/>
                    <a:lstStyle/>
                    <a:p>
                      <a:pPr algn="l"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1013876656"/>
                  </a:ext>
                </a:extLst>
              </a:tr>
            </a:tbl>
          </a:graphicData>
        </a:graphic>
      </p:graphicFrame>
      <p:graphicFrame>
        <p:nvGraphicFramePr>
          <p:cNvPr id="21" name="Tabela 20">
            <a:extLst>
              <a:ext uri="{FF2B5EF4-FFF2-40B4-BE49-F238E27FC236}">
                <a16:creationId xmlns:a16="http://schemas.microsoft.com/office/drawing/2014/main" id="{6BAA160C-FD71-4571-A405-882264F8D890}"/>
              </a:ext>
            </a:extLst>
          </p:cNvPr>
          <p:cNvGraphicFramePr>
            <a:graphicFrameLocks noGrp="1"/>
          </p:cNvGraphicFramePr>
          <p:nvPr>
            <p:extLst>
              <p:ext uri="{D42A27DB-BD31-4B8C-83A1-F6EECF244321}">
                <p14:modId xmlns:p14="http://schemas.microsoft.com/office/powerpoint/2010/main" val="2763310530"/>
              </p:ext>
            </p:extLst>
          </p:nvPr>
        </p:nvGraphicFramePr>
        <p:xfrm>
          <a:off x="3531243" y="795714"/>
          <a:ext cx="420783" cy="537177"/>
        </p:xfrm>
        <a:graphic>
          <a:graphicData uri="http://schemas.openxmlformats.org/drawingml/2006/table">
            <a:tbl>
              <a:tblPr firstRow="1" bandRow="1">
                <a:tableStyleId>{2D5ABB26-0587-4C30-8999-92F81FD0307C}</a:tableStyleId>
              </a:tblPr>
              <a:tblGrid>
                <a:gridCol w="420783">
                  <a:extLst>
                    <a:ext uri="{9D8B030D-6E8A-4147-A177-3AD203B41FA5}">
                      <a16:colId xmlns:a16="http://schemas.microsoft.com/office/drawing/2014/main" val="3520356639"/>
                    </a:ext>
                  </a:extLst>
                </a:gridCol>
              </a:tblGrid>
              <a:tr h="179059">
                <a:tc>
                  <a:txBody>
                    <a:bodyPr/>
                    <a:lstStyle/>
                    <a:p>
                      <a:pPr algn="l"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14570228"/>
                  </a:ext>
                </a:extLst>
              </a:tr>
              <a:tr h="179059">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310676636"/>
                  </a:ext>
                </a:extLst>
              </a:tr>
              <a:tr h="179059">
                <a:tc>
                  <a:txBody>
                    <a:bodyPr/>
                    <a:lstStyle/>
                    <a:p>
                      <a:pPr algn="l"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090955000"/>
                  </a:ext>
                </a:extLst>
              </a:tr>
            </a:tbl>
          </a:graphicData>
        </a:graphic>
      </p:graphicFrame>
      <p:graphicFrame>
        <p:nvGraphicFramePr>
          <p:cNvPr id="3" name="Tabela 3">
            <a:extLst>
              <a:ext uri="{FF2B5EF4-FFF2-40B4-BE49-F238E27FC236}">
                <a16:creationId xmlns:a16="http://schemas.microsoft.com/office/drawing/2014/main" id="{C81965C1-4939-45B0-BACA-B06BB4FB7B22}"/>
              </a:ext>
            </a:extLst>
          </p:cNvPr>
          <p:cNvGraphicFramePr>
            <a:graphicFrameLocks noGrp="1"/>
          </p:cNvGraphicFramePr>
          <p:nvPr>
            <p:extLst>
              <p:ext uri="{D42A27DB-BD31-4B8C-83A1-F6EECF244321}">
                <p14:modId xmlns:p14="http://schemas.microsoft.com/office/powerpoint/2010/main" val="1148041333"/>
              </p:ext>
            </p:extLst>
          </p:nvPr>
        </p:nvGraphicFramePr>
        <p:xfrm>
          <a:off x="458900" y="1473923"/>
          <a:ext cx="2584892" cy="4521040"/>
        </p:xfrm>
        <a:graphic>
          <a:graphicData uri="http://schemas.openxmlformats.org/drawingml/2006/table">
            <a:tbl>
              <a:tblPr firstRow="1" bandRow="1">
                <a:tableStyleId>{5940675A-B579-460E-94D1-54222C63F5DA}</a:tableStyleId>
              </a:tblPr>
              <a:tblGrid>
                <a:gridCol w="2584892">
                  <a:extLst>
                    <a:ext uri="{9D8B030D-6E8A-4147-A177-3AD203B41FA5}">
                      <a16:colId xmlns:a16="http://schemas.microsoft.com/office/drawing/2014/main" val="818606629"/>
                    </a:ext>
                  </a:extLst>
                </a:gridCol>
              </a:tblGrid>
              <a:tr h="904208">
                <a:tc>
                  <a:txBody>
                    <a:bodyPr/>
                    <a:lstStyle/>
                    <a:p>
                      <a:pPr algn="r"/>
                      <a:r>
                        <a:rPr lang="pl-PL" sz="900" dirty="0">
                          <a:solidFill>
                            <a:schemeClr val="tx1">
                              <a:lumMod val="75000"/>
                              <a:lumOff val="25000"/>
                            </a:schemeClr>
                          </a:solidFill>
                          <a:latin typeface="Century Gothic" panose="020B0502020202020204" pitchFamily="34" charset="0"/>
                        </a:rPr>
                        <a:t>w sprzedaży powinny być tylko plastikowe produkty codziennego użytku, które poddawane mogą być bardziej skutecznemu recyklingowi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31565"/>
                  </a:ext>
                </a:extLst>
              </a:tr>
              <a:tr h="9042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900" dirty="0">
                          <a:solidFill>
                            <a:schemeClr val="tx1">
                              <a:lumMod val="75000"/>
                              <a:lumOff val="25000"/>
                            </a:schemeClr>
                          </a:solidFill>
                          <a:latin typeface="Century Gothic" panose="020B0502020202020204" pitchFamily="34" charset="0"/>
                        </a:rPr>
                        <a:t>jestem za całkowitym zakazem sprzedaży jakichkolwiek jednorazowych plastikowych produktów codziennego użytku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1681787"/>
                  </a:ext>
                </a:extLst>
              </a:tr>
              <a:tr h="9042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900" dirty="0">
                          <a:solidFill>
                            <a:schemeClr val="tx1">
                              <a:lumMod val="75000"/>
                              <a:lumOff val="25000"/>
                            </a:schemeClr>
                          </a:solidFill>
                          <a:latin typeface="Century Gothic" panose="020B0502020202020204" pitchFamily="34" charset="0"/>
                        </a:rPr>
                        <a:t>jestem za ich dalszą dostępnością w sprzedaży, ale ich cena powinna znacznie wzrosnąć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5473692"/>
                  </a:ext>
                </a:extLst>
              </a:tr>
              <a:tr h="9042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900" dirty="0">
                          <a:solidFill>
                            <a:schemeClr val="tx1">
                              <a:lumMod val="75000"/>
                              <a:lumOff val="25000"/>
                            </a:schemeClr>
                          </a:solidFill>
                          <a:latin typeface="Century Gothic" panose="020B0502020202020204" pitchFamily="34" charset="0"/>
                        </a:rPr>
                        <a:t>uważam, że sprzedaż tych produktów powinna pozostać bez zmian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0470650"/>
                  </a:ext>
                </a:extLst>
              </a:tr>
              <a:tr h="90420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l-PL" sz="900" dirty="0">
                          <a:solidFill>
                            <a:schemeClr val="tx1">
                              <a:lumMod val="75000"/>
                              <a:lumOff val="25000"/>
                            </a:schemeClr>
                          </a:solidFill>
                          <a:latin typeface="Century Gothic" panose="020B0502020202020204" pitchFamily="34" charset="0"/>
                        </a:rPr>
                        <a:t>nie wiem, trudno powiedzieć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455968"/>
                  </a:ext>
                </a:extLst>
              </a:tr>
            </a:tbl>
          </a:graphicData>
        </a:graphic>
      </p:graphicFrame>
      <p:sp>
        <p:nvSpPr>
          <p:cNvPr id="5" name="pole tekstowe 4">
            <a:extLst>
              <a:ext uri="{FF2B5EF4-FFF2-40B4-BE49-F238E27FC236}">
                <a16:creationId xmlns:a16="http://schemas.microsoft.com/office/drawing/2014/main" id="{66F938E0-CC09-4E57-AB22-DC302A4BAFD9}"/>
              </a:ext>
            </a:extLst>
          </p:cNvPr>
          <p:cNvSpPr txBox="1"/>
          <p:nvPr/>
        </p:nvSpPr>
        <p:spPr>
          <a:xfrm>
            <a:off x="2407811" y="2199030"/>
            <a:ext cx="620683" cy="276999"/>
          </a:xfrm>
          <a:prstGeom prst="rect">
            <a:avLst/>
          </a:prstGeom>
          <a:noFill/>
        </p:spPr>
        <p:txBody>
          <a:bodyPr wrap="none" rtlCol="0">
            <a:spAutoFit/>
          </a:bodyPr>
          <a:lstStyle/>
          <a:p>
            <a:r>
              <a:rPr lang="pl-PL" sz="1200" b="1" dirty="0">
                <a:solidFill>
                  <a:schemeClr val="bg1"/>
                </a:solidFill>
                <a:highlight>
                  <a:srgbClr val="A28E6A"/>
                </a:highlight>
                <a:latin typeface="Century Gothic" panose="020B0502020202020204" pitchFamily="34" charset="0"/>
              </a:rPr>
              <a:t>34,8%</a:t>
            </a:r>
          </a:p>
        </p:txBody>
      </p:sp>
      <p:sp>
        <p:nvSpPr>
          <p:cNvPr id="22" name="pole tekstowe 21">
            <a:extLst>
              <a:ext uri="{FF2B5EF4-FFF2-40B4-BE49-F238E27FC236}">
                <a16:creationId xmlns:a16="http://schemas.microsoft.com/office/drawing/2014/main" id="{8E8A8388-3BF7-40F3-96ED-8C0230103480}"/>
              </a:ext>
            </a:extLst>
          </p:cNvPr>
          <p:cNvSpPr txBox="1"/>
          <p:nvPr/>
        </p:nvSpPr>
        <p:spPr>
          <a:xfrm>
            <a:off x="2402216" y="3027443"/>
            <a:ext cx="620683" cy="276999"/>
          </a:xfrm>
          <a:prstGeom prst="rect">
            <a:avLst/>
          </a:prstGeom>
          <a:noFill/>
        </p:spPr>
        <p:txBody>
          <a:bodyPr wrap="none" rtlCol="0">
            <a:spAutoFit/>
          </a:bodyPr>
          <a:lstStyle/>
          <a:p>
            <a:r>
              <a:rPr lang="pl-PL" sz="1200" b="1" dirty="0">
                <a:solidFill>
                  <a:schemeClr val="bg1"/>
                </a:solidFill>
                <a:highlight>
                  <a:srgbClr val="A28E6A"/>
                </a:highlight>
                <a:latin typeface="Century Gothic" panose="020B0502020202020204" pitchFamily="34" charset="0"/>
              </a:rPr>
              <a:t>25,1%</a:t>
            </a:r>
          </a:p>
        </p:txBody>
      </p:sp>
      <p:sp>
        <p:nvSpPr>
          <p:cNvPr id="25" name="pole tekstowe 24">
            <a:extLst>
              <a:ext uri="{FF2B5EF4-FFF2-40B4-BE49-F238E27FC236}">
                <a16:creationId xmlns:a16="http://schemas.microsoft.com/office/drawing/2014/main" id="{A17C753C-00B2-4ABE-849D-7D704358DA20}"/>
              </a:ext>
            </a:extLst>
          </p:cNvPr>
          <p:cNvSpPr txBox="1"/>
          <p:nvPr/>
        </p:nvSpPr>
        <p:spPr>
          <a:xfrm>
            <a:off x="2402216" y="3928606"/>
            <a:ext cx="620683" cy="276999"/>
          </a:xfrm>
          <a:prstGeom prst="rect">
            <a:avLst/>
          </a:prstGeom>
          <a:noFill/>
        </p:spPr>
        <p:txBody>
          <a:bodyPr wrap="none" rtlCol="0">
            <a:spAutoFit/>
          </a:bodyPr>
          <a:lstStyle/>
          <a:p>
            <a:r>
              <a:rPr lang="pl-PL" sz="1200" b="1" dirty="0">
                <a:solidFill>
                  <a:schemeClr val="bg1"/>
                </a:solidFill>
                <a:highlight>
                  <a:srgbClr val="A28E6A"/>
                </a:highlight>
                <a:latin typeface="Century Gothic" panose="020B0502020202020204" pitchFamily="34" charset="0"/>
              </a:rPr>
              <a:t>18,9%</a:t>
            </a:r>
          </a:p>
        </p:txBody>
      </p:sp>
      <p:sp>
        <p:nvSpPr>
          <p:cNvPr id="26" name="pole tekstowe 25">
            <a:extLst>
              <a:ext uri="{FF2B5EF4-FFF2-40B4-BE49-F238E27FC236}">
                <a16:creationId xmlns:a16="http://schemas.microsoft.com/office/drawing/2014/main" id="{68300137-D5E7-4CF4-982C-C17B9F78A2F6}"/>
              </a:ext>
            </a:extLst>
          </p:cNvPr>
          <p:cNvSpPr txBox="1"/>
          <p:nvPr/>
        </p:nvSpPr>
        <p:spPr>
          <a:xfrm>
            <a:off x="2399226" y="4769898"/>
            <a:ext cx="620683" cy="276999"/>
          </a:xfrm>
          <a:prstGeom prst="rect">
            <a:avLst/>
          </a:prstGeom>
          <a:noFill/>
        </p:spPr>
        <p:txBody>
          <a:bodyPr wrap="none" rtlCol="0">
            <a:spAutoFit/>
          </a:bodyPr>
          <a:lstStyle/>
          <a:p>
            <a:r>
              <a:rPr lang="pl-PL" sz="1200" b="1" dirty="0">
                <a:solidFill>
                  <a:schemeClr val="bg1"/>
                </a:solidFill>
                <a:highlight>
                  <a:srgbClr val="A28E6A"/>
                </a:highlight>
                <a:latin typeface="Century Gothic" panose="020B0502020202020204" pitchFamily="34" charset="0"/>
              </a:rPr>
              <a:t>17,0%</a:t>
            </a:r>
          </a:p>
        </p:txBody>
      </p:sp>
      <p:sp>
        <p:nvSpPr>
          <p:cNvPr id="27" name="pole tekstowe 26">
            <a:extLst>
              <a:ext uri="{FF2B5EF4-FFF2-40B4-BE49-F238E27FC236}">
                <a16:creationId xmlns:a16="http://schemas.microsoft.com/office/drawing/2014/main" id="{0B428409-0CEA-4EBA-AB90-4BFA44622945}"/>
              </a:ext>
            </a:extLst>
          </p:cNvPr>
          <p:cNvSpPr txBox="1"/>
          <p:nvPr/>
        </p:nvSpPr>
        <p:spPr>
          <a:xfrm>
            <a:off x="2468152" y="5597184"/>
            <a:ext cx="534121" cy="276999"/>
          </a:xfrm>
          <a:prstGeom prst="rect">
            <a:avLst/>
          </a:prstGeom>
          <a:noFill/>
        </p:spPr>
        <p:txBody>
          <a:bodyPr wrap="none" rtlCol="0">
            <a:spAutoFit/>
          </a:bodyPr>
          <a:lstStyle/>
          <a:p>
            <a:r>
              <a:rPr lang="pl-PL" sz="1200" b="1" dirty="0">
                <a:solidFill>
                  <a:schemeClr val="bg1"/>
                </a:solidFill>
                <a:highlight>
                  <a:srgbClr val="A28E6A"/>
                </a:highlight>
                <a:latin typeface="Century Gothic" panose="020B0502020202020204" pitchFamily="34" charset="0"/>
              </a:rPr>
              <a:t>4,2%</a:t>
            </a:r>
          </a:p>
        </p:txBody>
      </p:sp>
      <p:pic>
        <p:nvPicPr>
          <p:cNvPr id="28" name="Grafika 27" descr="Trwałość">
            <a:extLst>
              <a:ext uri="{FF2B5EF4-FFF2-40B4-BE49-F238E27FC236}">
                <a16:creationId xmlns:a16="http://schemas.microsoft.com/office/drawing/2014/main" id="{76995C51-2B2B-4E7E-BB1E-EA494065D21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47308" y="2202228"/>
            <a:ext cx="276999" cy="276999"/>
          </a:xfrm>
          <a:prstGeom prst="rect">
            <a:avLst/>
          </a:prstGeom>
        </p:spPr>
      </p:pic>
      <p:pic>
        <p:nvPicPr>
          <p:cNvPr id="29" name="Grafika 28" descr="Brak znaku">
            <a:extLst>
              <a:ext uri="{FF2B5EF4-FFF2-40B4-BE49-F238E27FC236}">
                <a16:creationId xmlns:a16="http://schemas.microsoft.com/office/drawing/2014/main" id="{845D112D-5DAC-401A-ADB2-5079C464FEA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34296" y="3027443"/>
            <a:ext cx="276999" cy="276999"/>
          </a:xfrm>
          <a:prstGeom prst="rect">
            <a:avLst/>
          </a:prstGeom>
        </p:spPr>
      </p:pic>
      <p:pic>
        <p:nvPicPr>
          <p:cNvPr id="34" name="Grafika 1" descr="Monety">
            <a:extLst>
              <a:ext uri="{FF2B5EF4-FFF2-40B4-BE49-F238E27FC236}">
                <a16:creationId xmlns:a16="http://schemas.microsoft.com/office/drawing/2014/main" id="{742EE17B-6496-4667-8DB3-019CD230758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07136" y="3932922"/>
            <a:ext cx="276999" cy="277038"/>
          </a:xfrm>
          <a:prstGeom prst="rect">
            <a:avLst/>
          </a:prstGeom>
        </p:spPr>
      </p:pic>
      <p:pic>
        <p:nvPicPr>
          <p:cNvPr id="35" name="Grafika 34" descr="Widelec i nóż">
            <a:extLst>
              <a:ext uri="{FF2B5EF4-FFF2-40B4-BE49-F238E27FC236}">
                <a16:creationId xmlns:a16="http://schemas.microsoft.com/office/drawing/2014/main" id="{232D3AFB-B3C5-424B-AB1D-DB768E4252B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41150" y="4756540"/>
            <a:ext cx="263289" cy="263289"/>
          </a:xfrm>
          <a:prstGeom prst="rect">
            <a:avLst/>
          </a:prstGeom>
        </p:spPr>
      </p:pic>
    </p:spTree>
    <p:extLst>
      <p:ext uri="{BB962C8B-B14F-4D97-AF65-F5344CB8AC3E}">
        <p14:creationId xmlns:p14="http://schemas.microsoft.com/office/powerpoint/2010/main" val="289383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CD5A35FA-FFEC-4C53-8AC9-AB847BE2F295}"/>
              </a:ext>
            </a:extLst>
          </p:cNvPr>
          <p:cNvSpPr>
            <a:spLocks noGrp="1"/>
          </p:cNvSpPr>
          <p:nvPr>
            <p:ph type="sldNum" sz="quarter" idx="12"/>
          </p:nvPr>
        </p:nvSpPr>
        <p:spPr/>
        <p:txBody>
          <a:bodyPr/>
          <a:lstStyle/>
          <a:p>
            <a:fld id="{63495140-8AF3-44B3-8E8F-973C040A3C95}" type="slidenum">
              <a:rPr lang="pl-PL" b="0" smtClean="0">
                <a:solidFill>
                  <a:schemeClr val="tx1">
                    <a:lumMod val="65000"/>
                    <a:lumOff val="35000"/>
                  </a:schemeClr>
                </a:solidFill>
              </a:rPr>
              <a:t>3</a:t>
            </a:fld>
            <a:endParaRPr lang="pl-PL" b="0">
              <a:solidFill>
                <a:schemeClr val="tx1">
                  <a:lumMod val="65000"/>
                  <a:lumOff val="35000"/>
                </a:schemeClr>
              </a:solidFill>
            </a:endParaRPr>
          </a:p>
        </p:txBody>
      </p:sp>
      <p:sp>
        <p:nvSpPr>
          <p:cNvPr id="3" name="pole tekstowe 2">
            <a:extLst>
              <a:ext uri="{FF2B5EF4-FFF2-40B4-BE49-F238E27FC236}">
                <a16:creationId xmlns:a16="http://schemas.microsoft.com/office/drawing/2014/main" id="{B52B6C1D-BCC0-4773-B99A-81906298D37A}"/>
              </a:ext>
            </a:extLst>
          </p:cNvPr>
          <p:cNvSpPr txBox="1"/>
          <p:nvPr/>
        </p:nvSpPr>
        <p:spPr>
          <a:xfrm>
            <a:off x="2968554" y="1161954"/>
            <a:ext cx="3555782"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POSTAWOWE INFORMACJE</a:t>
            </a:r>
          </a:p>
        </p:txBody>
      </p:sp>
      <p:sp>
        <p:nvSpPr>
          <p:cNvPr id="29" name="pole tekstowe 28">
            <a:extLst>
              <a:ext uri="{FF2B5EF4-FFF2-40B4-BE49-F238E27FC236}">
                <a16:creationId xmlns:a16="http://schemas.microsoft.com/office/drawing/2014/main" id="{B2EE75AD-B951-4BA8-981B-4970144BF401}"/>
              </a:ext>
            </a:extLst>
          </p:cNvPr>
          <p:cNvSpPr txBox="1"/>
          <p:nvPr/>
        </p:nvSpPr>
        <p:spPr>
          <a:xfrm>
            <a:off x="2965663" y="2084213"/>
            <a:ext cx="3440365"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CHARAKTERYSTYKA PRÓBY</a:t>
            </a:r>
          </a:p>
        </p:txBody>
      </p:sp>
      <p:sp>
        <p:nvSpPr>
          <p:cNvPr id="31" name="pole tekstowe 30">
            <a:extLst>
              <a:ext uri="{FF2B5EF4-FFF2-40B4-BE49-F238E27FC236}">
                <a16:creationId xmlns:a16="http://schemas.microsoft.com/office/drawing/2014/main" id="{3EF99AD6-69F8-47EF-BAEE-BB44BA132E5B}"/>
              </a:ext>
            </a:extLst>
          </p:cNvPr>
          <p:cNvSpPr txBox="1"/>
          <p:nvPr/>
        </p:nvSpPr>
        <p:spPr>
          <a:xfrm>
            <a:off x="2965663" y="3032327"/>
            <a:ext cx="2263761" cy="400110"/>
          </a:xfrm>
          <a:prstGeom prst="rect">
            <a:avLst/>
          </a:prstGeom>
          <a:noFill/>
        </p:spPr>
        <p:txBody>
          <a:bodyPr wrap="none" rtlCol="0">
            <a:spAutoFit/>
          </a:bodyPr>
          <a:lstStyle/>
          <a:p>
            <a:r>
              <a:rPr lang="pl-PL" sz="2000" dirty="0">
                <a:solidFill>
                  <a:schemeClr val="tx1">
                    <a:lumMod val="65000"/>
                    <a:lumOff val="35000"/>
                  </a:schemeClr>
                </a:solidFill>
                <a:latin typeface="Century Gothic" panose="020B0502020202020204" pitchFamily="34" charset="0"/>
              </a:rPr>
              <a:t>WYNIKI BADANIA</a:t>
            </a:r>
          </a:p>
        </p:txBody>
      </p:sp>
      <p:sp>
        <p:nvSpPr>
          <p:cNvPr id="47" name="pole tekstowe 46">
            <a:extLst>
              <a:ext uri="{FF2B5EF4-FFF2-40B4-BE49-F238E27FC236}">
                <a16:creationId xmlns:a16="http://schemas.microsoft.com/office/drawing/2014/main" id="{2A17044A-EF44-4547-966C-0C2675BAD4D9}"/>
              </a:ext>
            </a:extLst>
          </p:cNvPr>
          <p:cNvSpPr txBox="1"/>
          <p:nvPr/>
        </p:nvSpPr>
        <p:spPr>
          <a:xfrm>
            <a:off x="2642818" y="3858238"/>
            <a:ext cx="5173211" cy="307777"/>
          </a:xfrm>
          <a:prstGeom prst="rect">
            <a:avLst/>
          </a:prstGeom>
          <a:noFill/>
        </p:spPr>
        <p:txBody>
          <a:bodyPr wrap="none" rtlCol="0">
            <a:spAutoFit/>
          </a:bodyPr>
          <a:lstStyle/>
          <a:p>
            <a:r>
              <a:rPr lang="pl-PL" sz="1400" dirty="0">
                <a:solidFill>
                  <a:schemeClr val="tx1">
                    <a:lumMod val="65000"/>
                    <a:lumOff val="35000"/>
                  </a:schemeClr>
                </a:solidFill>
                <a:latin typeface="Century Gothic" panose="020B0502020202020204" pitchFamily="34" charset="0"/>
              </a:rPr>
              <a:t>ODPADY GENEROWANE W GOSPODARSTWIE DOMOWYM</a:t>
            </a:r>
          </a:p>
        </p:txBody>
      </p:sp>
      <p:grpSp>
        <p:nvGrpSpPr>
          <p:cNvPr id="7" name="Grupa 6">
            <a:extLst>
              <a:ext uri="{FF2B5EF4-FFF2-40B4-BE49-F238E27FC236}">
                <a16:creationId xmlns:a16="http://schemas.microsoft.com/office/drawing/2014/main" id="{E5774834-0248-477C-BC6F-B769A332006B}"/>
              </a:ext>
            </a:extLst>
          </p:cNvPr>
          <p:cNvGrpSpPr/>
          <p:nvPr/>
        </p:nvGrpSpPr>
        <p:grpSpPr>
          <a:xfrm>
            <a:off x="1827074" y="3778782"/>
            <a:ext cx="592787" cy="434685"/>
            <a:chOff x="1395994" y="4034768"/>
            <a:chExt cx="1023355" cy="735006"/>
          </a:xfrm>
          <a:solidFill>
            <a:srgbClr val="FFCB06"/>
          </a:solidFill>
        </p:grpSpPr>
        <p:grpSp>
          <p:nvGrpSpPr>
            <p:cNvPr id="54" name="Grupa 53">
              <a:extLst>
                <a:ext uri="{FF2B5EF4-FFF2-40B4-BE49-F238E27FC236}">
                  <a16:creationId xmlns:a16="http://schemas.microsoft.com/office/drawing/2014/main" id="{278BD2EE-486A-451B-A58C-0ADD09F80F8D}"/>
                </a:ext>
              </a:extLst>
            </p:cNvPr>
            <p:cNvGrpSpPr/>
            <p:nvPr/>
          </p:nvGrpSpPr>
          <p:grpSpPr>
            <a:xfrm rot="16200000">
              <a:off x="1540169" y="3890593"/>
              <a:ext cx="735006" cy="1023355"/>
              <a:chOff x="1026695" y="1807381"/>
              <a:chExt cx="1395663" cy="1949116"/>
            </a:xfrm>
            <a:grpFill/>
          </p:grpSpPr>
          <p:sp>
            <p:nvSpPr>
              <p:cNvPr id="55" name="Prostokąt 54">
                <a:extLst>
                  <a:ext uri="{FF2B5EF4-FFF2-40B4-BE49-F238E27FC236}">
                    <a16:creationId xmlns:a16="http://schemas.microsoft.com/office/drawing/2014/main" id="{984097D3-67B8-42CD-B802-92E566A189BD}"/>
                  </a:ext>
                </a:extLst>
              </p:cNvPr>
              <p:cNvSpPr/>
              <p:nvPr/>
            </p:nvSpPr>
            <p:spPr>
              <a:xfrm>
                <a:off x="1026695" y="1807381"/>
                <a:ext cx="1395663" cy="1443790"/>
              </a:xfrm>
              <a:prstGeom prst="rect">
                <a:avLst/>
              </a:prstGeom>
              <a:grp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56" name="Trójkąt równoramienny 55">
                <a:extLst>
                  <a:ext uri="{FF2B5EF4-FFF2-40B4-BE49-F238E27FC236}">
                    <a16:creationId xmlns:a16="http://schemas.microsoft.com/office/drawing/2014/main" id="{367EE650-EEB0-41B4-9567-EA3E52E703A3}"/>
                  </a:ext>
                </a:extLst>
              </p:cNvPr>
              <p:cNvSpPr/>
              <p:nvPr/>
            </p:nvSpPr>
            <p:spPr>
              <a:xfrm rot="10800000">
                <a:off x="1395662" y="3251170"/>
                <a:ext cx="657727" cy="505327"/>
              </a:xfrm>
              <a:prstGeom prst="triangle">
                <a:avLst/>
              </a:prstGeom>
              <a:grp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60" name="pole tekstowe 59">
              <a:extLst>
                <a:ext uri="{FF2B5EF4-FFF2-40B4-BE49-F238E27FC236}">
                  <a16:creationId xmlns:a16="http://schemas.microsoft.com/office/drawing/2014/main" id="{6B2C992A-C716-4E98-9FE2-10B54E3B56E6}"/>
                </a:ext>
              </a:extLst>
            </p:cNvPr>
            <p:cNvSpPr txBox="1"/>
            <p:nvPr/>
          </p:nvSpPr>
          <p:spPr>
            <a:xfrm>
              <a:off x="1418954" y="4135048"/>
              <a:ext cx="735078" cy="572459"/>
            </a:xfrm>
            <a:prstGeom prst="rect">
              <a:avLst/>
            </a:prstGeom>
            <a:grpFill/>
            <a:ln>
              <a:solidFill>
                <a:srgbClr val="FFCB06"/>
              </a:solidFill>
            </a:ln>
          </p:spPr>
          <p:txBody>
            <a:bodyPr wrap="square" rtlCol="0">
              <a:spAutoFit/>
            </a:bodyPr>
            <a:lstStyle/>
            <a:p>
              <a:r>
                <a:rPr lang="pl-PL" sz="1600" b="1" dirty="0">
                  <a:solidFill>
                    <a:schemeClr val="bg1"/>
                  </a:solidFill>
                  <a:latin typeface="Century Gothic" panose="020B0502020202020204" pitchFamily="34" charset="0"/>
                </a:rPr>
                <a:t>11</a:t>
              </a:r>
            </a:p>
          </p:txBody>
        </p:sp>
      </p:grpSp>
      <p:grpSp>
        <p:nvGrpSpPr>
          <p:cNvPr id="61" name="Grupa 60">
            <a:extLst>
              <a:ext uri="{FF2B5EF4-FFF2-40B4-BE49-F238E27FC236}">
                <a16:creationId xmlns:a16="http://schemas.microsoft.com/office/drawing/2014/main" id="{32CF3DC8-6F9E-46F1-A972-F879D74FC9CE}"/>
              </a:ext>
            </a:extLst>
          </p:cNvPr>
          <p:cNvGrpSpPr/>
          <p:nvPr/>
        </p:nvGrpSpPr>
        <p:grpSpPr>
          <a:xfrm>
            <a:off x="1561458" y="2849463"/>
            <a:ext cx="1023355" cy="735006"/>
            <a:chOff x="1395994" y="4034768"/>
            <a:chExt cx="1023355" cy="735006"/>
          </a:xfrm>
          <a:solidFill>
            <a:srgbClr val="FF9708"/>
          </a:solidFill>
        </p:grpSpPr>
        <p:grpSp>
          <p:nvGrpSpPr>
            <p:cNvPr id="62" name="Grupa 61">
              <a:extLst>
                <a:ext uri="{FF2B5EF4-FFF2-40B4-BE49-F238E27FC236}">
                  <a16:creationId xmlns:a16="http://schemas.microsoft.com/office/drawing/2014/main" id="{C26950DF-0797-4025-A369-F11817BB7188}"/>
                </a:ext>
              </a:extLst>
            </p:cNvPr>
            <p:cNvGrpSpPr/>
            <p:nvPr/>
          </p:nvGrpSpPr>
          <p:grpSpPr>
            <a:xfrm rot="16200000">
              <a:off x="1540169" y="3890593"/>
              <a:ext cx="735006" cy="1023355"/>
              <a:chOff x="1026695" y="1807381"/>
              <a:chExt cx="1395663" cy="1949116"/>
            </a:xfrm>
            <a:grpFill/>
          </p:grpSpPr>
          <p:sp>
            <p:nvSpPr>
              <p:cNvPr id="64" name="Prostokąt 63">
                <a:extLst>
                  <a:ext uri="{FF2B5EF4-FFF2-40B4-BE49-F238E27FC236}">
                    <a16:creationId xmlns:a16="http://schemas.microsoft.com/office/drawing/2014/main" id="{2C18D069-87E7-471A-95F9-A7EA4C26A81D}"/>
                  </a:ext>
                </a:extLst>
              </p:cNvPr>
              <p:cNvSpPr/>
              <p:nvPr/>
            </p:nvSpPr>
            <p:spPr>
              <a:xfrm>
                <a:off x="1026695" y="1807381"/>
                <a:ext cx="1395663" cy="1443790"/>
              </a:xfrm>
              <a:prstGeom prst="rect">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65" name="Trójkąt równoramienny 64">
                <a:extLst>
                  <a:ext uri="{FF2B5EF4-FFF2-40B4-BE49-F238E27FC236}">
                    <a16:creationId xmlns:a16="http://schemas.microsoft.com/office/drawing/2014/main" id="{C1780C86-1656-4F6D-908B-D4A534162CC9}"/>
                  </a:ext>
                </a:extLst>
              </p:cNvPr>
              <p:cNvSpPr/>
              <p:nvPr/>
            </p:nvSpPr>
            <p:spPr>
              <a:xfrm rot="10800000">
                <a:off x="1395662" y="3251170"/>
                <a:ext cx="657727" cy="505327"/>
              </a:xfrm>
              <a:prstGeom prst="triangle">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63" name="pole tekstowe 62">
              <a:extLst>
                <a:ext uri="{FF2B5EF4-FFF2-40B4-BE49-F238E27FC236}">
                  <a16:creationId xmlns:a16="http://schemas.microsoft.com/office/drawing/2014/main" id="{366EA384-89A4-4CFC-8E55-309A2372D9E3}"/>
                </a:ext>
              </a:extLst>
            </p:cNvPr>
            <p:cNvSpPr txBox="1"/>
            <p:nvPr/>
          </p:nvSpPr>
          <p:spPr>
            <a:xfrm>
              <a:off x="1525360" y="4177622"/>
              <a:ext cx="530915" cy="461665"/>
            </a:xfrm>
            <a:prstGeom prst="rect">
              <a:avLst/>
            </a:prstGeom>
            <a:grpFill/>
            <a:ln>
              <a:solidFill>
                <a:srgbClr val="FF9708"/>
              </a:solidFill>
            </a:ln>
          </p:spPr>
          <p:txBody>
            <a:bodyPr wrap="none" rtlCol="0">
              <a:spAutoFit/>
            </a:bodyPr>
            <a:lstStyle/>
            <a:p>
              <a:r>
                <a:rPr lang="pl-PL" sz="2400" b="1" dirty="0">
                  <a:solidFill>
                    <a:schemeClr val="bg1"/>
                  </a:solidFill>
                  <a:latin typeface="Century Gothic" panose="020B0502020202020204" pitchFamily="34" charset="0"/>
                </a:rPr>
                <a:t>11</a:t>
              </a:r>
            </a:p>
          </p:txBody>
        </p:sp>
      </p:grpSp>
      <p:grpSp>
        <p:nvGrpSpPr>
          <p:cNvPr id="66" name="Grupa 65">
            <a:extLst>
              <a:ext uri="{FF2B5EF4-FFF2-40B4-BE49-F238E27FC236}">
                <a16:creationId xmlns:a16="http://schemas.microsoft.com/office/drawing/2014/main" id="{5283CD0B-055A-4282-941E-52405C836B12}"/>
              </a:ext>
            </a:extLst>
          </p:cNvPr>
          <p:cNvGrpSpPr/>
          <p:nvPr/>
        </p:nvGrpSpPr>
        <p:grpSpPr>
          <a:xfrm>
            <a:off x="1561458" y="1890580"/>
            <a:ext cx="1023355" cy="735006"/>
            <a:chOff x="1395994" y="4034768"/>
            <a:chExt cx="1023355" cy="735006"/>
          </a:xfrm>
          <a:solidFill>
            <a:srgbClr val="FF9708"/>
          </a:solidFill>
        </p:grpSpPr>
        <p:grpSp>
          <p:nvGrpSpPr>
            <p:cNvPr id="67" name="Grupa 66">
              <a:extLst>
                <a:ext uri="{FF2B5EF4-FFF2-40B4-BE49-F238E27FC236}">
                  <a16:creationId xmlns:a16="http://schemas.microsoft.com/office/drawing/2014/main" id="{AADC2783-BE20-46E7-9DF2-A26C22C54750}"/>
                </a:ext>
              </a:extLst>
            </p:cNvPr>
            <p:cNvGrpSpPr/>
            <p:nvPr/>
          </p:nvGrpSpPr>
          <p:grpSpPr>
            <a:xfrm rot="16200000">
              <a:off x="1540169" y="3890593"/>
              <a:ext cx="735006" cy="1023355"/>
              <a:chOff x="1026695" y="1807381"/>
              <a:chExt cx="1395663" cy="1949116"/>
            </a:xfrm>
            <a:grpFill/>
          </p:grpSpPr>
          <p:sp>
            <p:nvSpPr>
              <p:cNvPr id="69" name="Prostokąt 68">
                <a:extLst>
                  <a:ext uri="{FF2B5EF4-FFF2-40B4-BE49-F238E27FC236}">
                    <a16:creationId xmlns:a16="http://schemas.microsoft.com/office/drawing/2014/main" id="{E2A26814-A09B-4A98-90A2-D6C37EE3CD5E}"/>
                  </a:ext>
                </a:extLst>
              </p:cNvPr>
              <p:cNvSpPr/>
              <p:nvPr/>
            </p:nvSpPr>
            <p:spPr>
              <a:xfrm>
                <a:off x="1026695" y="1807381"/>
                <a:ext cx="1395663" cy="1443790"/>
              </a:xfrm>
              <a:prstGeom prst="rect">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70" name="Trójkąt równoramienny 69">
                <a:extLst>
                  <a:ext uri="{FF2B5EF4-FFF2-40B4-BE49-F238E27FC236}">
                    <a16:creationId xmlns:a16="http://schemas.microsoft.com/office/drawing/2014/main" id="{CF7EF979-E1E9-46D7-9F49-52958E5E13FD}"/>
                  </a:ext>
                </a:extLst>
              </p:cNvPr>
              <p:cNvSpPr/>
              <p:nvPr/>
            </p:nvSpPr>
            <p:spPr>
              <a:xfrm rot="10800000">
                <a:off x="1395662" y="3251170"/>
                <a:ext cx="657727" cy="505327"/>
              </a:xfrm>
              <a:prstGeom prst="triangle">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68" name="pole tekstowe 67">
              <a:extLst>
                <a:ext uri="{FF2B5EF4-FFF2-40B4-BE49-F238E27FC236}">
                  <a16:creationId xmlns:a16="http://schemas.microsoft.com/office/drawing/2014/main" id="{231CD607-A756-4C48-8682-00C972AB2E79}"/>
                </a:ext>
              </a:extLst>
            </p:cNvPr>
            <p:cNvSpPr txBox="1"/>
            <p:nvPr/>
          </p:nvSpPr>
          <p:spPr>
            <a:xfrm>
              <a:off x="1590686" y="4176105"/>
              <a:ext cx="357790" cy="461665"/>
            </a:xfrm>
            <a:prstGeom prst="rect">
              <a:avLst/>
            </a:prstGeom>
            <a:grpFill/>
            <a:ln>
              <a:solidFill>
                <a:srgbClr val="FF9708"/>
              </a:solidFill>
            </a:ln>
          </p:spPr>
          <p:txBody>
            <a:bodyPr wrap="none" rtlCol="0">
              <a:spAutoFit/>
            </a:bodyPr>
            <a:lstStyle/>
            <a:p>
              <a:r>
                <a:rPr lang="pl-PL" sz="2400" b="1" dirty="0">
                  <a:solidFill>
                    <a:schemeClr val="bg1"/>
                  </a:solidFill>
                  <a:latin typeface="Century Gothic" panose="020B0502020202020204" pitchFamily="34" charset="0"/>
                </a:rPr>
                <a:t>7</a:t>
              </a:r>
            </a:p>
          </p:txBody>
        </p:sp>
      </p:grpSp>
      <p:grpSp>
        <p:nvGrpSpPr>
          <p:cNvPr id="71" name="Grupa 70">
            <a:extLst>
              <a:ext uri="{FF2B5EF4-FFF2-40B4-BE49-F238E27FC236}">
                <a16:creationId xmlns:a16="http://schemas.microsoft.com/office/drawing/2014/main" id="{F0A58623-298E-4492-8A9F-E0355F9AEBB0}"/>
              </a:ext>
            </a:extLst>
          </p:cNvPr>
          <p:cNvGrpSpPr/>
          <p:nvPr/>
        </p:nvGrpSpPr>
        <p:grpSpPr>
          <a:xfrm>
            <a:off x="1561457" y="961262"/>
            <a:ext cx="1023355" cy="735006"/>
            <a:chOff x="1395994" y="4034768"/>
            <a:chExt cx="1023355" cy="735006"/>
          </a:xfrm>
          <a:solidFill>
            <a:srgbClr val="FF9708"/>
          </a:solidFill>
        </p:grpSpPr>
        <p:grpSp>
          <p:nvGrpSpPr>
            <p:cNvPr id="72" name="Grupa 71">
              <a:extLst>
                <a:ext uri="{FF2B5EF4-FFF2-40B4-BE49-F238E27FC236}">
                  <a16:creationId xmlns:a16="http://schemas.microsoft.com/office/drawing/2014/main" id="{23215BE8-0067-4054-B942-494E276AF893}"/>
                </a:ext>
              </a:extLst>
            </p:cNvPr>
            <p:cNvGrpSpPr/>
            <p:nvPr/>
          </p:nvGrpSpPr>
          <p:grpSpPr>
            <a:xfrm rot="16200000">
              <a:off x="1540169" y="3890593"/>
              <a:ext cx="735006" cy="1023355"/>
              <a:chOff x="1026695" y="1807381"/>
              <a:chExt cx="1395663" cy="1949116"/>
            </a:xfrm>
            <a:grpFill/>
          </p:grpSpPr>
          <p:sp>
            <p:nvSpPr>
              <p:cNvPr id="74" name="Prostokąt 73">
                <a:extLst>
                  <a:ext uri="{FF2B5EF4-FFF2-40B4-BE49-F238E27FC236}">
                    <a16:creationId xmlns:a16="http://schemas.microsoft.com/office/drawing/2014/main" id="{37A0CDF5-C54C-4C83-A76D-315F8D15D114}"/>
                  </a:ext>
                </a:extLst>
              </p:cNvPr>
              <p:cNvSpPr/>
              <p:nvPr/>
            </p:nvSpPr>
            <p:spPr>
              <a:xfrm>
                <a:off x="1026695" y="1807381"/>
                <a:ext cx="1395663" cy="1443790"/>
              </a:xfrm>
              <a:prstGeom prst="rect">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75" name="Trójkąt równoramienny 74">
                <a:extLst>
                  <a:ext uri="{FF2B5EF4-FFF2-40B4-BE49-F238E27FC236}">
                    <a16:creationId xmlns:a16="http://schemas.microsoft.com/office/drawing/2014/main" id="{061AD79A-8A02-45AA-88A6-18E181F1794C}"/>
                  </a:ext>
                </a:extLst>
              </p:cNvPr>
              <p:cNvSpPr/>
              <p:nvPr/>
            </p:nvSpPr>
            <p:spPr>
              <a:xfrm rot="10800000">
                <a:off x="1395662" y="3251170"/>
                <a:ext cx="657727" cy="505327"/>
              </a:xfrm>
              <a:prstGeom prst="triangle">
                <a:avLst/>
              </a:prstGeom>
              <a:grp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73" name="pole tekstowe 72">
              <a:extLst>
                <a:ext uri="{FF2B5EF4-FFF2-40B4-BE49-F238E27FC236}">
                  <a16:creationId xmlns:a16="http://schemas.microsoft.com/office/drawing/2014/main" id="{3027E6EA-9EC1-4606-BB3C-8DC26A5D7EA0}"/>
                </a:ext>
              </a:extLst>
            </p:cNvPr>
            <p:cNvSpPr txBox="1"/>
            <p:nvPr/>
          </p:nvSpPr>
          <p:spPr>
            <a:xfrm>
              <a:off x="1600215" y="4200160"/>
              <a:ext cx="357790" cy="461665"/>
            </a:xfrm>
            <a:prstGeom prst="rect">
              <a:avLst/>
            </a:prstGeom>
            <a:grpFill/>
            <a:ln>
              <a:solidFill>
                <a:srgbClr val="FF9708"/>
              </a:solidFill>
            </a:ln>
          </p:spPr>
          <p:txBody>
            <a:bodyPr wrap="none" rtlCol="0">
              <a:spAutoFit/>
            </a:bodyPr>
            <a:lstStyle/>
            <a:p>
              <a:r>
                <a:rPr lang="pl-PL" sz="2400" b="1" dirty="0">
                  <a:solidFill>
                    <a:schemeClr val="bg1"/>
                  </a:solidFill>
                  <a:latin typeface="Century Gothic" panose="020B0502020202020204" pitchFamily="34" charset="0"/>
                </a:rPr>
                <a:t>4</a:t>
              </a:r>
            </a:p>
          </p:txBody>
        </p:sp>
      </p:grpSp>
      <p:sp>
        <p:nvSpPr>
          <p:cNvPr id="27" name="pole tekstowe 26">
            <a:extLst>
              <a:ext uri="{FF2B5EF4-FFF2-40B4-BE49-F238E27FC236}">
                <a16:creationId xmlns:a16="http://schemas.microsoft.com/office/drawing/2014/main" id="{F4E451AE-B0F3-4952-8CC3-B80DA53C5D2F}"/>
              </a:ext>
            </a:extLst>
          </p:cNvPr>
          <p:cNvSpPr txBox="1"/>
          <p:nvPr/>
        </p:nvSpPr>
        <p:spPr>
          <a:xfrm>
            <a:off x="2642818" y="4384833"/>
            <a:ext cx="819455" cy="307777"/>
          </a:xfrm>
          <a:prstGeom prst="rect">
            <a:avLst/>
          </a:prstGeom>
          <a:noFill/>
        </p:spPr>
        <p:txBody>
          <a:bodyPr wrap="none" rtlCol="0">
            <a:spAutoFit/>
          </a:bodyPr>
          <a:lstStyle/>
          <a:p>
            <a:r>
              <a:rPr lang="pl-PL" sz="1400" dirty="0">
                <a:solidFill>
                  <a:schemeClr val="tx1">
                    <a:lumMod val="65000"/>
                    <a:lumOff val="35000"/>
                  </a:schemeClr>
                </a:solidFill>
                <a:latin typeface="Century Gothic" panose="020B0502020202020204" pitchFamily="34" charset="0"/>
              </a:rPr>
              <a:t>PLASTIK</a:t>
            </a:r>
          </a:p>
        </p:txBody>
      </p:sp>
      <p:sp>
        <p:nvSpPr>
          <p:cNvPr id="35" name="pole tekstowe 34">
            <a:extLst>
              <a:ext uri="{FF2B5EF4-FFF2-40B4-BE49-F238E27FC236}">
                <a16:creationId xmlns:a16="http://schemas.microsoft.com/office/drawing/2014/main" id="{AA04F47E-EBD0-4451-AF20-87CBDCA1A208}"/>
              </a:ext>
            </a:extLst>
          </p:cNvPr>
          <p:cNvSpPr txBox="1"/>
          <p:nvPr/>
        </p:nvSpPr>
        <p:spPr>
          <a:xfrm>
            <a:off x="2642818" y="4970959"/>
            <a:ext cx="1710725" cy="307777"/>
          </a:xfrm>
          <a:prstGeom prst="rect">
            <a:avLst/>
          </a:prstGeom>
          <a:noFill/>
        </p:spPr>
        <p:txBody>
          <a:bodyPr wrap="none" rtlCol="0">
            <a:spAutoFit/>
          </a:bodyPr>
          <a:lstStyle/>
          <a:p>
            <a:r>
              <a:rPr lang="pl-PL" sz="1400" dirty="0">
                <a:solidFill>
                  <a:schemeClr val="tx1">
                    <a:lumMod val="65000"/>
                    <a:lumOff val="35000"/>
                  </a:schemeClr>
                </a:solidFill>
                <a:latin typeface="Century Gothic" panose="020B0502020202020204" pitchFamily="34" charset="0"/>
              </a:rPr>
              <a:t>TOREBKI FOLIOWE</a:t>
            </a:r>
          </a:p>
        </p:txBody>
      </p:sp>
      <p:grpSp>
        <p:nvGrpSpPr>
          <p:cNvPr id="41" name="Grupa 40">
            <a:extLst>
              <a:ext uri="{FF2B5EF4-FFF2-40B4-BE49-F238E27FC236}">
                <a16:creationId xmlns:a16="http://schemas.microsoft.com/office/drawing/2014/main" id="{DA553125-97E5-4F51-858C-D62D930676FF}"/>
              </a:ext>
            </a:extLst>
          </p:cNvPr>
          <p:cNvGrpSpPr/>
          <p:nvPr/>
        </p:nvGrpSpPr>
        <p:grpSpPr>
          <a:xfrm>
            <a:off x="1832602" y="4346143"/>
            <a:ext cx="592787" cy="434685"/>
            <a:chOff x="1395994" y="4034768"/>
            <a:chExt cx="1023355" cy="735006"/>
          </a:xfrm>
          <a:solidFill>
            <a:srgbClr val="D8D316"/>
          </a:solidFill>
        </p:grpSpPr>
        <p:grpSp>
          <p:nvGrpSpPr>
            <p:cNvPr id="42" name="Grupa 41">
              <a:extLst>
                <a:ext uri="{FF2B5EF4-FFF2-40B4-BE49-F238E27FC236}">
                  <a16:creationId xmlns:a16="http://schemas.microsoft.com/office/drawing/2014/main" id="{13C8C255-5A7D-4F9C-A0AC-743D85279164}"/>
                </a:ext>
              </a:extLst>
            </p:cNvPr>
            <p:cNvGrpSpPr/>
            <p:nvPr/>
          </p:nvGrpSpPr>
          <p:grpSpPr>
            <a:xfrm rot="16200000">
              <a:off x="1540169" y="3890593"/>
              <a:ext cx="735006" cy="1023355"/>
              <a:chOff x="1026695" y="1807381"/>
              <a:chExt cx="1395663" cy="1949116"/>
            </a:xfrm>
            <a:grpFill/>
          </p:grpSpPr>
          <p:sp>
            <p:nvSpPr>
              <p:cNvPr id="44" name="Prostokąt 43">
                <a:extLst>
                  <a:ext uri="{FF2B5EF4-FFF2-40B4-BE49-F238E27FC236}">
                    <a16:creationId xmlns:a16="http://schemas.microsoft.com/office/drawing/2014/main" id="{8382A928-AF71-4B40-8230-1F24E5722927}"/>
                  </a:ext>
                </a:extLst>
              </p:cNvPr>
              <p:cNvSpPr/>
              <p:nvPr/>
            </p:nvSpPr>
            <p:spPr>
              <a:xfrm>
                <a:off x="1026695" y="1807381"/>
                <a:ext cx="1395663" cy="1443790"/>
              </a:xfrm>
              <a:prstGeom prst="rect">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45" name="Trójkąt równoramienny 44">
                <a:extLst>
                  <a:ext uri="{FF2B5EF4-FFF2-40B4-BE49-F238E27FC236}">
                    <a16:creationId xmlns:a16="http://schemas.microsoft.com/office/drawing/2014/main" id="{AF557451-1318-42A9-9B5F-382E026A1BF7}"/>
                  </a:ext>
                </a:extLst>
              </p:cNvPr>
              <p:cNvSpPr/>
              <p:nvPr/>
            </p:nvSpPr>
            <p:spPr>
              <a:xfrm rot="10800000">
                <a:off x="1395662" y="3251170"/>
                <a:ext cx="657727" cy="505327"/>
              </a:xfrm>
              <a:prstGeom prst="triangle">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43" name="pole tekstowe 42">
              <a:extLst>
                <a:ext uri="{FF2B5EF4-FFF2-40B4-BE49-F238E27FC236}">
                  <a16:creationId xmlns:a16="http://schemas.microsoft.com/office/drawing/2014/main" id="{3D9E299F-9B4A-4AB2-871A-7831A1AA898F}"/>
                </a:ext>
              </a:extLst>
            </p:cNvPr>
            <p:cNvSpPr txBox="1"/>
            <p:nvPr/>
          </p:nvSpPr>
          <p:spPr>
            <a:xfrm>
              <a:off x="1419474" y="4114375"/>
              <a:ext cx="717293" cy="572459"/>
            </a:xfrm>
            <a:prstGeom prst="rect">
              <a:avLst/>
            </a:prstGeom>
            <a:grpFill/>
            <a:ln>
              <a:solidFill>
                <a:srgbClr val="D8D316"/>
              </a:solidFill>
            </a:ln>
          </p:spPr>
          <p:txBody>
            <a:bodyPr wrap="none" rtlCol="0">
              <a:spAutoFit/>
            </a:bodyPr>
            <a:lstStyle/>
            <a:p>
              <a:r>
                <a:rPr lang="pl-PL" sz="1600" b="1" dirty="0">
                  <a:solidFill>
                    <a:schemeClr val="bg1"/>
                  </a:solidFill>
                  <a:latin typeface="Century Gothic" panose="020B0502020202020204" pitchFamily="34" charset="0"/>
                </a:rPr>
                <a:t>26</a:t>
              </a:r>
            </a:p>
          </p:txBody>
        </p:sp>
      </p:grpSp>
      <p:grpSp>
        <p:nvGrpSpPr>
          <p:cNvPr id="46" name="Grupa 45">
            <a:extLst>
              <a:ext uri="{FF2B5EF4-FFF2-40B4-BE49-F238E27FC236}">
                <a16:creationId xmlns:a16="http://schemas.microsoft.com/office/drawing/2014/main" id="{8249BE9B-296B-45EA-8EC2-EB9CFC596921}"/>
              </a:ext>
            </a:extLst>
          </p:cNvPr>
          <p:cNvGrpSpPr/>
          <p:nvPr/>
        </p:nvGrpSpPr>
        <p:grpSpPr>
          <a:xfrm>
            <a:off x="1833724" y="4907505"/>
            <a:ext cx="592788" cy="434685"/>
            <a:chOff x="1395993" y="4034768"/>
            <a:chExt cx="1023356" cy="735006"/>
          </a:xfrm>
          <a:solidFill>
            <a:srgbClr val="5BB7EF"/>
          </a:solidFill>
        </p:grpSpPr>
        <p:grpSp>
          <p:nvGrpSpPr>
            <p:cNvPr id="48" name="Grupa 47">
              <a:extLst>
                <a:ext uri="{FF2B5EF4-FFF2-40B4-BE49-F238E27FC236}">
                  <a16:creationId xmlns:a16="http://schemas.microsoft.com/office/drawing/2014/main" id="{E010536D-EFA1-4CF6-A32E-CF70AF795C63}"/>
                </a:ext>
              </a:extLst>
            </p:cNvPr>
            <p:cNvGrpSpPr/>
            <p:nvPr/>
          </p:nvGrpSpPr>
          <p:grpSpPr>
            <a:xfrm rot="16200000">
              <a:off x="1540168" y="3890593"/>
              <a:ext cx="735006" cy="1023356"/>
              <a:chOff x="1026694" y="1807379"/>
              <a:chExt cx="1395663" cy="1949118"/>
            </a:xfrm>
            <a:grpFill/>
          </p:grpSpPr>
          <p:sp>
            <p:nvSpPr>
              <p:cNvPr id="50" name="Prostokąt 49">
                <a:extLst>
                  <a:ext uri="{FF2B5EF4-FFF2-40B4-BE49-F238E27FC236}">
                    <a16:creationId xmlns:a16="http://schemas.microsoft.com/office/drawing/2014/main" id="{B252BE8D-6711-40A7-9484-AE7B99F75375}"/>
                  </a:ext>
                </a:extLst>
              </p:cNvPr>
              <p:cNvSpPr/>
              <p:nvPr/>
            </p:nvSpPr>
            <p:spPr>
              <a:xfrm>
                <a:off x="1026694" y="1807379"/>
                <a:ext cx="1395663" cy="1443790"/>
              </a:xfrm>
              <a:prstGeom prst="rect">
                <a:avLst/>
              </a:prstGeom>
              <a:grpFill/>
              <a:ln>
                <a:solidFill>
                  <a:srgbClr val="5BB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sp>
            <p:nvSpPr>
              <p:cNvPr id="51" name="Trójkąt równoramienny 50">
                <a:extLst>
                  <a:ext uri="{FF2B5EF4-FFF2-40B4-BE49-F238E27FC236}">
                    <a16:creationId xmlns:a16="http://schemas.microsoft.com/office/drawing/2014/main" id="{ADAF7DBC-6D2C-4765-9B4D-D428FD812600}"/>
                  </a:ext>
                </a:extLst>
              </p:cNvPr>
              <p:cNvSpPr/>
              <p:nvPr/>
            </p:nvSpPr>
            <p:spPr>
              <a:xfrm rot="10800000">
                <a:off x="1395662" y="3251170"/>
                <a:ext cx="657727" cy="505327"/>
              </a:xfrm>
              <a:prstGeom prst="triangle">
                <a:avLst/>
              </a:prstGeom>
              <a:grpFill/>
              <a:ln>
                <a:solidFill>
                  <a:srgbClr val="5BB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latin typeface="Century Gothic" panose="020B0502020202020204" pitchFamily="34" charset="0"/>
                </a:endParaRPr>
              </a:p>
            </p:txBody>
          </p:sp>
        </p:grpSp>
        <p:sp>
          <p:nvSpPr>
            <p:cNvPr id="49" name="pole tekstowe 48">
              <a:extLst>
                <a:ext uri="{FF2B5EF4-FFF2-40B4-BE49-F238E27FC236}">
                  <a16:creationId xmlns:a16="http://schemas.microsoft.com/office/drawing/2014/main" id="{830A69B4-A6B3-4EAA-9F32-56A9072A8579}"/>
                </a:ext>
              </a:extLst>
            </p:cNvPr>
            <p:cNvSpPr txBox="1"/>
            <p:nvPr/>
          </p:nvSpPr>
          <p:spPr>
            <a:xfrm>
              <a:off x="1407473" y="4142062"/>
              <a:ext cx="717292" cy="572459"/>
            </a:xfrm>
            <a:prstGeom prst="rect">
              <a:avLst/>
            </a:prstGeom>
            <a:grpFill/>
            <a:ln>
              <a:solidFill>
                <a:srgbClr val="5BB7EF"/>
              </a:solidFill>
            </a:ln>
          </p:spPr>
          <p:txBody>
            <a:bodyPr wrap="none" rtlCol="0">
              <a:spAutoFit/>
            </a:bodyPr>
            <a:lstStyle/>
            <a:p>
              <a:r>
                <a:rPr lang="pl-PL" sz="1600" b="1" dirty="0">
                  <a:solidFill>
                    <a:schemeClr val="bg1"/>
                  </a:solidFill>
                  <a:latin typeface="Century Gothic" panose="020B0502020202020204" pitchFamily="34" charset="0"/>
                </a:rPr>
                <a:t>41</a:t>
              </a:r>
            </a:p>
          </p:txBody>
        </p:sp>
      </p:grpSp>
    </p:spTree>
    <p:extLst>
      <p:ext uri="{BB962C8B-B14F-4D97-AF65-F5344CB8AC3E}">
        <p14:creationId xmlns:p14="http://schemas.microsoft.com/office/powerpoint/2010/main" val="4225014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Wykres 21" descr="Opinia na temat przyczynienia się wprowadzenia zakazu sprzedaży jednorazowych podmiotów codziennego użytku do ochrony środowiska w Polsce&#10;&#10;Wykres kolumnowy skumulowany do 100% prezentuje odpowiedzi respondentów dotyczące przyczynienia się zakazu sprzedaży jednorazowych przedmiotów codziennego użytku do ochrony środowiska w Polsce: zdecydowanie tak (17,4%), raczej tak (40,6%), ani tak ani nie (24,6%), raczej nie (12,8%), zdecydowanie nie (2,7%), nie wiem (1,9%).">
            <a:extLst>
              <a:ext uri="{FF2B5EF4-FFF2-40B4-BE49-F238E27FC236}">
                <a16:creationId xmlns:a16="http://schemas.microsoft.com/office/drawing/2014/main" id="{C009DC5B-A2E6-4C6D-8C81-3110BDE14DCF}"/>
              </a:ext>
            </a:extLst>
          </p:cNvPr>
          <p:cNvGraphicFramePr/>
          <p:nvPr>
            <p:extLst>
              <p:ext uri="{D42A27DB-BD31-4B8C-83A1-F6EECF244321}">
                <p14:modId xmlns:p14="http://schemas.microsoft.com/office/powerpoint/2010/main" val="621062308"/>
              </p:ext>
            </p:extLst>
          </p:nvPr>
        </p:nvGraphicFramePr>
        <p:xfrm>
          <a:off x="998010" y="819206"/>
          <a:ext cx="1803613" cy="4645446"/>
        </p:xfrm>
        <a:graphic>
          <a:graphicData uri="http://schemas.openxmlformats.org/drawingml/2006/chart">
            <c:chart xmlns:c="http://schemas.openxmlformats.org/drawingml/2006/chart" xmlns:r="http://schemas.openxmlformats.org/officeDocument/2006/relationships" r:id="rId2"/>
          </a:graphicData>
        </a:graphic>
      </p:graphicFrame>
      <p:sp>
        <p:nvSpPr>
          <p:cNvPr id="2" name="Symbol zastępczy numeru slajdu 1">
            <a:extLst>
              <a:ext uri="{FF2B5EF4-FFF2-40B4-BE49-F238E27FC236}">
                <a16:creationId xmlns:a16="http://schemas.microsoft.com/office/drawing/2014/main" id="{B0CBD8F7-272A-4F2F-B172-6D6C11E75DFE}"/>
              </a:ext>
            </a:extLst>
          </p:cNvPr>
          <p:cNvSpPr>
            <a:spLocks noGrp="1"/>
          </p:cNvSpPr>
          <p:nvPr>
            <p:ph type="sldNum" sz="quarter" idx="12"/>
          </p:nvPr>
        </p:nvSpPr>
        <p:spPr/>
        <p:txBody>
          <a:bodyPr/>
          <a:lstStyle/>
          <a:p>
            <a:fld id="{63495140-8AF3-44B3-8E8F-973C040A3C95}" type="slidenum">
              <a:rPr lang="pl-PL" smtClean="0"/>
              <a:pPr/>
              <a:t>30</a:t>
            </a:fld>
            <a:endParaRPr lang="pl-PL" dirty="0"/>
          </a:p>
        </p:txBody>
      </p:sp>
      <p:sp>
        <p:nvSpPr>
          <p:cNvPr id="5" name="Prostokąt 4">
            <a:extLst>
              <a:ext uri="{FF2B5EF4-FFF2-40B4-BE49-F238E27FC236}">
                <a16:creationId xmlns:a16="http://schemas.microsoft.com/office/drawing/2014/main" id="{1ABB16A8-8B4F-4634-968E-441FBD5A171B}"/>
              </a:ext>
            </a:extLst>
          </p:cNvPr>
          <p:cNvSpPr/>
          <p:nvPr/>
        </p:nvSpPr>
        <p:spPr>
          <a:xfrm>
            <a:off x="-21152" y="1789"/>
            <a:ext cx="8888482"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P6. Czy Pana(i) zdaniem wprowadzenie zakazu sprzedaży jednorazowych przedmiotów codziennego użytku z tworzyw sztucznych przyczyni się do ochrony środowiska w Polsce?</a:t>
            </a:r>
          </a:p>
          <a:p>
            <a:pPr>
              <a:lnSpc>
                <a:spcPct val="115000"/>
              </a:lnSpc>
              <a:spcAft>
                <a:spcPts val="0"/>
              </a:spcAft>
            </a:pPr>
            <a:r>
              <a:rPr lang="pl-PL" sz="1200" i="1" dirty="0">
                <a:solidFill>
                  <a:schemeClr val="bg1">
                    <a:lumMod val="75000"/>
                  </a:schemeClr>
                </a:solidFill>
                <a:effectLst/>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cxnSp>
        <p:nvCxnSpPr>
          <p:cNvPr id="8" name="Łącznik prosty ze strzałką 7">
            <a:extLst>
              <a:ext uri="{FF2B5EF4-FFF2-40B4-BE49-F238E27FC236}">
                <a16:creationId xmlns:a16="http://schemas.microsoft.com/office/drawing/2014/main" id="{F373FE47-AD12-47E9-AAC0-E489057460FB}"/>
              </a:ext>
            </a:extLst>
          </p:cNvPr>
          <p:cNvCxnSpPr>
            <a:cxnSpLocks/>
          </p:cNvCxnSpPr>
          <p:nvPr/>
        </p:nvCxnSpPr>
        <p:spPr>
          <a:xfrm>
            <a:off x="2208913" y="1105989"/>
            <a:ext cx="2812" cy="2561607"/>
          </a:xfrm>
          <a:prstGeom prst="straightConnector1">
            <a:avLst/>
          </a:prstGeom>
          <a:ln w="28575">
            <a:solidFill>
              <a:srgbClr val="FFCB06"/>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0" name="Group 280">
            <a:extLst>
              <a:ext uri="{FF2B5EF4-FFF2-40B4-BE49-F238E27FC236}">
                <a16:creationId xmlns:a16="http://schemas.microsoft.com/office/drawing/2014/main" id="{5E10AF73-2A6F-4F5C-BAA6-B3A4E8EE9881}"/>
              </a:ext>
            </a:extLst>
          </p:cNvPr>
          <p:cNvGrpSpPr>
            <a:grpSpLocks noChangeAspect="1"/>
          </p:cNvGrpSpPr>
          <p:nvPr/>
        </p:nvGrpSpPr>
        <p:grpSpPr bwMode="auto">
          <a:xfrm>
            <a:off x="2405523" y="2379238"/>
            <a:ext cx="778504" cy="777363"/>
            <a:chOff x="4396" y="2184"/>
            <a:chExt cx="682" cy="681"/>
          </a:xfrm>
        </p:grpSpPr>
        <p:sp>
          <p:nvSpPr>
            <p:cNvPr id="11" name="Freeform 282">
              <a:extLst>
                <a:ext uri="{FF2B5EF4-FFF2-40B4-BE49-F238E27FC236}">
                  <a16:creationId xmlns:a16="http://schemas.microsoft.com/office/drawing/2014/main" id="{5BDB9610-ED7C-48DC-888E-90C89E9A12C5}"/>
                </a:ext>
              </a:extLst>
            </p:cNvPr>
            <p:cNvSpPr>
              <a:spLocks/>
            </p:cNvSpPr>
            <p:nvPr/>
          </p:nvSpPr>
          <p:spPr bwMode="auto">
            <a:xfrm>
              <a:off x="4396" y="2184"/>
              <a:ext cx="682" cy="681"/>
            </a:xfrm>
            <a:custGeom>
              <a:avLst/>
              <a:gdLst>
                <a:gd name="T0" fmla="*/ 1813 w 3411"/>
                <a:gd name="T1" fmla="*/ 4 h 3401"/>
                <a:gd name="T2" fmla="*/ 2024 w 3411"/>
                <a:gd name="T3" fmla="*/ 30 h 3401"/>
                <a:gd name="T4" fmla="*/ 2225 w 3411"/>
                <a:gd name="T5" fmla="*/ 81 h 3401"/>
                <a:gd name="T6" fmla="*/ 2416 w 3411"/>
                <a:gd name="T7" fmla="*/ 154 h 3401"/>
                <a:gd name="T8" fmla="*/ 2595 w 3411"/>
                <a:gd name="T9" fmla="*/ 249 h 3401"/>
                <a:gd name="T10" fmla="*/ 2761 w 3411"/>
                <a:gd name="T11" fmla="*/ 365 h 3401"/>
                <a:gd name="T12" fmla="*/ 2911 w 3411"/>
                <a:gd name="T13" fmla="*/ 498 h 3401"/>
                <a:gd name="T14" fmla="*/ 3046 w 3411"/>
                <a:gd name="T15" fmla="*/ 648 h 3401"/>
                <a:gd name="T16" fmla="*/ 3161 w 3411"/>
                <a:gd name="T17" fmla="*/ 813 h 3401"/>
                <a:gd name="T18" fmla="*/ 3256 w 3411"/>
                <a:gd name="T19" fmla="*/ 993 h 3401"/>
                <a:gd name="T20" fmla="*/ 3331 w 3411"/>
                <a:gd name="T21" fmla="*/ 1183 h 3401"/>
                <a:gd name="T22" fmla="*/ 3382 w 3411"/>
                <a:gd name="T23" fmla="*/ 1384 h 3401"/>
                <a:gd name="T24" fmla="*/ 3408 w 3411"/>
                <a:gd name="T25" fmla="*/ 1593 h 3401"/>
                <a:gd name="T26" fmla="*/ 3408 w 3411"/>
                <a:gd name="T27" fmla="*/ 1808 h 3401"/>
                <a:gd name="T28" fmla="*/ 3382 w 3411"/>
                <a:gd name="T29" fmla="*/ 2018 h 3401"/>
                <a:gd name="T30" fmla="*/ 3331 w 3411"/>
                <a:gd name="T31" fmla="*/ 2219 h 3401"/>
                <a:gd name="T32" fmla="*/ 3256 w 3411"/>
                <a:gd name="T33" fmla="*/ 2409 h 3401"/>
                <a:gd name="T34" fmla="*/ 3161 w 3411"/>
                <a:gd name="T35" fmla="*/ 2588 h 3401"/>
                <a:gd name="T36" fmla="*/ 3046 w 3411"/>
                <a:gd name="T37" fmla="*/ 2754 h 3401"/>
                <a:gd name="T38" fmla="*/ 2911 w 3411"/>
                <a:gd name="T39" fmla="*/ 2904 h 3401"/>
                <a:gd name="T40" fmla="*/ 2761 w 3411"/>
                <a:gd name="T41" fmla="*/ 3036 h 3401"/>
                <a:gd name="T42" fmla="*/ 2595 w 3411"/>
                <a:gd name="T43" fmla="*/ 3152 h 3401"/>
                <a:gd name="T44" fmla="*/ 2416 w 3411"/>
                <a:gd name="T45" fmla="*/ 3247 h 3401"/>
                <a:gd name="T46" fmla="*/ 2225 w 3411"/>
                <a:gd name="T47" fmla="*/ 3321 h 3401"/>
                <a:gd name="T48" fmla="*/ 2024 w 3411"/>
                <a:gd name="T49" fmla="*/ 3372 h 3401"/>
                <a:gd name="T50" fmla="*/ 1813 w 3411"/>
                <a:gd name="T51" fmla="*/ 3398 h 3401"/>
                <a:gd name="T52" fmla="*/ 1598 w 3411"/>
                <a:gd name="T53" fmla="*/ 3398 h 3401"/>
                <a:gd name="T54" fmla="*/ 1387 w 3411"/>
                <a:gd name="T55" fmla="*/ 3372 h 3401"/>
                <a:gd name="T56" fmla="*/ 1186 w 3411"/>
                <a:gd name="T57" fmla="*/ 3321 h 3401"/>
                <a:gd name="T58" fmla="*/ 995 w 3411"/>
                <a:gd name="T59" fmla="*/ 3247 h 3401"/>
                <a:gd name="T60" fmla="*/ 815 w 3411"/>
                <a:gd name="T61" fmla="*/ 3152 h 3401"/>
                <a:gd name="T62" fmla="*/ 650 w 3411"/>
                <a:gd name="T63" fmla="*/ 3036 h 3401"/>
                <a:gd name="T64" fmla="*/ 499 w 3411"/>
                <a:gd name="T65" fmla="*/ 2904 h 3401"/>
                <a:gd name="T66" fmla="*/ 365 w 3411"/>
                <a:gd name="T67" fmla="*/ 2754 h 3401"/>
                <a:gd name="T68" fmla="*/ 250 w 3411"/>
                <a:gd name="T69" fmla="*/ 2588 h 3401"/>
                <a:gd name="T70" fmla="*/ 154 w 3411"/>
                <a:gd name="T71" fmla="*/ 2409 h 3401"/>
                <a:gd name="T72" fmla="*/ 80 w 3411"/>
                <a:gd name="T73" fmla="*/ 2219 h 3401"/>
                <a:gd name="T74" fmla="*/ 29 w 3411"/>
                <a:gd name="T75" fmla="*/ 2018 h 3401"/>
                <a:gd name="T76" fmla="*/ 3 w 3411"/>
                <a:gd name="T77" fmla="*/ 1808 h 3401"/>
                <a:gd name="T78" fmla="*/ 3 w 3411"/>
                <a:gd name="T79" fmla="*/ 1593 h 3401"/>
                <a:gd name="T80" fmla="*/ 29 w 3411"/>
                <a:gd name="T81" fmla="*/ 1384 h 3401"/>
                <a:gd name="T82" fmla="*/ 80 w 3411"/>
                <a:gd name="T83" fmla="*/ 1183 h 3401"/>
                <a:gd name="T84" fmla="*/ 154 w 3411"/>
                <a:gd name="T85" fmla="*/ 993 h 3401"/>
                <a:gd name="T86" fmla="*/ 250 w 3411"/>
                <a:gd name="T87" fmla="*/ 813 h 3401"/>
                <a:gd name="T88" fmla="*/ 365 w 3411"/>
                <a:gd name="T89" fmla="*/ 648 h 3401"/>
                <a:gd name="T90" fmla="*/ 499 w 3411"/>
                <a:gd name="T91" fmla="*/ 498 h 3401"/>
                <a:gd name="T92" fmla="*/ 650 w 3411"/>
                <a:gd name="T93" fmla="*/ 365 h 3401"/>
                <a:gd name="T94" fmla="*/ 815 w 3411"/>
                <a:gd name="T95" fmla="*/ 249 h 3401"/>
                <a:gd name="T96" fmla="*/ 995 w 3411"/>
                <a:gd name="T97" fmla="*/ 154 h 3401"/>
                <a:gd name="T98" fmla="*/ 1186 w 3411"/>
                <a:gd name="T99" fmla="*/ 81 h 3401"/>
                <a:gd name="T100" fmla="*/ 1387 w 3411"/>
                <a:gd name="T101" fmla="*/ 30 h 3401"/>
                <a:gd name="T102" fmla="*/ 1598 w 3411"/>
                <a:gd name="T103" fmla="*/ 4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11" h="3401">
                  <a:moveTo>
                    <a:pt x="1706" y="0"/>
                  </a:moveTo>
                  <a:lnTo>
                    <a:pt x="1813" y="4"/>
                  </a:lnTo>
                  <a:lnTo>
                    <a:pt x="1919" y="13"/>
                  </a:lnTo>
                  <a:lnTo>
                    <a:pt x="2024" y="30"/>
                  </a:lnTo>
                  <a:lnTo>
                    <a:pt x="2125" y="52"/>
                  </a:lnTo>
                  <a:lnTo>
                    <a:pt x="2225" y="81"/>
                  </a:lnTo>
                  <a:lnTo>
                    <a:pt x="2322" y="114"/>
                  </a:lnTo>
                  <a:lnTo>
                    <a:pt x="2416" y="154"/>
                  </a:lnTo>
                  <a:lnTo>
                    <a:pt x="2507" y="200"/>
                  </a:lnTo>
                  <a:lnTo>
                    <a:pt x="2595" y="249"/>
                  </a:lnTo>
                  <a:lnTo>
                    <a:pt x="2680" y="305"/>
                  </a:lnTo>
                  <a:lnTo>
                    <a:pt x="2761" y="365"/>
                  </a:lnTo>
                  <a:lnTo>
                    <a:pt x="2838" y="430"/>
                  </a:lnTo>
                  <a:lnTo>
                    <a:pt x="2911" y="498"/>
                  </a:lnTo>
                  <a:lnTo>
                    <a:pt x="2981" y="571"/>
                  </a:lnTo>
                  <a:lnTo>
                    <a:pt x="3046" y="648"/>
                  </a:lnTo>
                  <a:lnTo>
                    <a:pt x="3106" y="729"/>
                  </a:lnTo>
                  <a:lnTo>
                    <a:pt x="3161" y="813"/>
                  </a:lnTo>
                  <a:lnTo>
                    <a:pt x="3212" y="901"/>
                  </a:lnTo>
                  <a:lnTo>
                    <a:pt x="3256" y="993"/>
                  </a:lnTo>
                  <a:lnTo>
                    <a:pt x="3296" y="1087"/>
                  </a:lnTo>
                  <a:lnTo>
                    <a:pt x="3331" y="1183"/>
                  </a:lnTo>
                  <a:lnTo>
                    <a:pt x="3359" y="1282"/>
                  </a:lnTo>
                  <a:lnTo>
                    <a:pt x="3382" y="1384"/>
                  </a:lnTo>
                  <a:lnTo>
                    <a:pt x="3398" y="1487"/>
                  </a:lnTo>
                  <a:lnTo>
                    <a:pt x="3408" y="1593"/>
                  </a:lnTo>
                  <a:lnTo>
                    <a:pt x="3411" y="1700"/>
                  </a:lnTo>
                  <a:lnTo>
                    <a:pt x="3408" y="1808"/>
                  </a:lnTo>
                  <a:lnTo>
                    <a:pt x="3398" y="1914"/>
                  </a:lnTo>
                  <a:lnTo>
                    <a:pt x="3382" y="2018"/>
                  </a:lnTo>
                  <a:lnTo>
                    <a:pt x="3359" y="2120"/>
                  </a:lnTo>
                  <a:lnTo>
                    <a:pt x="3331" y="2219"/>
                  </a:lnTo>
                  <a:lnTo>
                    <a:pt x="3296" y="2315"/>
                  </a:lnTo>
                  <a:lnTo>
                    <a:pt x="3256" y="2409"/>
                  </a:lnTo>
                  <a:lnTo>
                    <a:pt x="3212" y="2501"/>
                  </a:lnTo>
                  <a:lnTo>
                    <a:pt x="3161" y="2588"/>
                  </a:lnTo>
                  <a:lnTo>
                    <a:pt x="3106" y="2673"/>
                  </a:lnTo>
                  <a:lnTo>
                    <a:pt x="3046" y="2754"/>
                  </a:lnTo>
                  <a:lnTo>
                    <a:pt x="2981" y="2831"/>
                  </a:lnTo>
                  <a:lnTo>
                    <a:pt x="2911" y="2904"/>
                  </a:lnTo>
                  <a:lnTo>
                    <a:pt x="2838" y="2972"/>
                  </a:lnTo>
                  <a:lnTo>
                    <a:pt x="2761" y="3036"/>
                  </a:lnTo>
                  <a:lnTo>
                    <a:pt x="2680" y="3097"/>
                  </a:lnTo>
                  <a:lnTo>
                    <a:pt x="2595" y="3152"/>
                  </a:lnTo>
                  <a:lnTo>
                    <a:pt x="2507" y="3202"/>
                  </a:lnTo>
                  <a:lnTo>
                    <a:pt x="2416" y="3247"/>
                  </a:lnTo>
                  <a:lnTo>
                    <a:pt x="2322" y="3287"/>
                  </a:lnTo>
                  <a:lnTo>
                    <a:pt x="2225" y="3321"/>
                  </a:lnTo>
                  <a:lnTo>
                    <a:pt x="2125" y="3350"/>
                  </a:lnTo>
                  <a:lnTo>
                    <a:pt x="2024" y="3372"/>
                  </a:lnTo>
                  <a:lnTo>
                    <a:pt x="1919" y="3389"/>
                  </a:lnTo>
                  <a:lnTo>
                    <a:pt x="1813" y="3398"/>
                  </a:lnTo>
                  <a:lnTo>
                    <a:pt x="1706" y="3401"/>
                  </a:lnTo>
                  <a:lnTo>
                    <a:pt x="1598" y="3398"/>
                  </a:lnTo>
                  <a:lnTo>
                    <a:pt x="1492" y="3389"/>
                  </a:lnTo>
                  <a:lnTo>
                    <a:pt x="1387" y="3372"/>
                  </a:lnTo>
                  <a:lnTo>
                    <a:pt x="1286" y="3350"/>
                  </a:lnTo>
                  <a:lnTo>
                    <a:pt x="1186" y="3321"/>
                  </a:lnTo>
                  <a:lnTo>
                    <a:pt x="1089" y="3287"/>
                  </a:lnTo>
                  <a:lnTo>
                    <a:pt x="995" y="3247"/>
                  </a:lnTo>
                  <a:lnTo>
                    <a:pt x="904" y="3202"/>
                  </a:lnTo>
                  <a:lnTo>
                    <a:pt x="815" y="3152"/>
                  </a:lnTo>
                  <a:lnTo>
                    <a:pt x="730" y="3097"/>
                  </a:lnTo>
                  <a:lnTo>
                    <a:pt x="650" y="3036"/>
                  </a:lnTo>
                  <a:lnTo>
                    <a:pt x="573" y="2972"/>
                  </a:lnTo>
                  <a:lnTo>
                    <a:pt x="499" y="2904"/>
                  </a:lnTo>
                  <a:lnTo>
                    <a:pt x="430" y="2831"/>
                  </a:lnTo>
                  <a:lnTo>
                    <a:pt x="365" y="2754"/>
                  </a:lnTo>
                  <a:lnTo>
                    <a:pt x="305" y="2673"/>
                  </a:lnTo>
                  <a:lnTo>
                    <a:pt x="250" y="2588"/>
                  </a:lnTo>
                  <a:lnTo>
                    <a:pt x="199" y="2501"/>
                  </a:lnTo>
                  <a:lnTo>
                    <a:pt x="154" y="2409"/>
                  </a:lnTo>
                  <a:lnTo>
                    <a:pt x="115" y="2315"/>
                  </a:lnTo>
                  <a:lnTo>
                    <a:pt x="80" y="2219"/>
                  </a:lnTo>
                  <a:lnTo>
                    <a:pt x="51" y="2120"/>
                  </a:lnTo>
                  <a:lnTo>
                    <a:pt x="29" y="2018"/>
                  </a:lnTo>
                  <a:lnTo>
                    <a:pt x="13" y="1914"/>
                  </a:lnTo>
                  <a:lnTo>
                    <a:pt x="3" y="1808"/>
                  </a:lnTo>
                  <a:lnTo>
                    <a:pt x="0" y="1700"/>
                  </a:lnTo>
                  <a:lnTo>
                    <a:pt x="3" y="1593"/>
                  </a:lnTo>
                  <a:lnTo>
                    <a:pt x="13" y="1487"/>
                  </a:lnTo>
                  <a:lnTo>
                    <a:pt x="29" y="1384"/>
                  </a:lnTo>
                  <a:lnTo>
                    <a:pt x="51" y="1282"/>
                  </a:lnTo>
                  <a:lnTo>
                    <a:pt x="80" y="1183"/>
                  </a:lnTo>
                  <a:lnTo>
                    <a:pt x="115" y="1087"/>
                  </a:lnTo>
                  <a:lnTo>
                    <a:pt x="154" y="993"/>
                  </a:lnTo>
                  <a:lnTo>
                    <a:pt x="199" y="901"/>
                  </a:lnTo>
                  <a:lnTo>
                    <a:pt x="250" y="813"/>
                  </a:lnTo>
                  <a:lnTo>
                    <a:pt x="305" y="729"/>
                  </a:lnTo>
                  <a:lnTo>
                    <a:pt x="365" y="648"/>
                  </a:lnTo>
                  <a:lnTo>
                    <a:pt x="430" y="571"/>
                  </a:lnTo>
                  <a:lnTo>
                    <a:pt x="499" y="498"/>
                  </a:lnTo>
                  <a:lnTo>
                    <a:pt x="573" y="430"/>
                  </a:lnTo>
                  <a:lnTo>
                    <a:pt x="650" y="365"/>
                  </a:lnTo>
                  <a:lnTo>
                    <a:pt x="730" y="305"/>
                  </a:lnTo>
                  <a:lnTo>
                    <a:pt x="815" y="249"/>
                  </a:lnTo>
                  <a:lnTo>
                    <a:pt x="904" y="200"/>
                  </a:lnTo>
                  <a:lnTo>
                    <a:pt x="995" y="154"/>
                  </a:lnTo>
                  <a:lnTo>
                    <a:pt x="1089" y="114"/>
                  </a:lnTo>
                  <a:lnTo>
                    <a:pt x="1186" y="81"/>
                  </a:lnTo>
                  <a:lnTo>
                    <a:pt x="1286" y="52"/>
                  </a:lnTo>
                  <a:lnTo>
                    <a:pt x="1387" y="30"/>
                  </a:lnTo>
                  <a:lnTo>
                    <a:pt x="1492" y="13"/>
                  </a:lnTo>
                  <a:lnTo>
                    <a:pt x="1598" y="4"/>
                  </a:lnTo>
                  <a:lnTo>
                    <a:pt x="17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83">
              <a:extLst>
                <a:ext uri="{FF2B5EF4-FFF2-40B4-BE49-F238E27FC236}">
                  <a16:creationId xmlns:a16="http://schemas.microsoft.com/office/drawing/2014/main" id="{58365245-B144-4759-827B-DC4E9D835435}"/>
                </a:ext>
              </a:extLst>
            </p:cNvPr>
            <p:cNvSpPr>
              <a:spLocks/>
            </p:cNvSpPr>
            <p:nvPr/>
          </p:nvSpPr>
          <p:spPr bwMode="auto">
            <a:xfrm>
              <a:off x="4811" y="2481"/>
              <a:ext cx="92" cy="140"/>
            </a:xfrm>
            <a:custGeom>
              <a:avLst/>
              <a:gdLst>
                <a:gd name="T0" fmla="*/ 55 w 464"/>
                <a:gd name="T1" fmla="*/ 0 h 700"/>
                <a:gd name="T2" fmla="*/ 409 w 464"/>
                <a:gd name="T3" fmla="*/ 0 h 700"/>
                <a:gd name="T4" fmla="*/ 427 w 464"/>
                <a:gd name="T5" fmla="*/ 2 h 700"/>
                <a:gd name="T6" fmla="*/ 442 w 464"/>
                <a:gd name="T7" fmla="*/ 10 h 700"/>
                <a:gd name="T8" fmla="*/ 454 w 464"/>
                <a:gd name="T9" fmla="*/ 22 h 700"/>
                <a:gd name="T10" fmla="*/ 461 w 464"/>
                <a:gd name="T11" fmla="*/ 37 h 700"/>
                <a:gd name="T12" fmla="*/ 464 w 464"/>
                <a:gd name="T13" fmla="*/ 54 h 700"/>
                <a:gd name="T14" fmla="*/ 464 w 464"/>
                <a:gd name="T15" fmla="*/ 645 h 700"/>
                <a:gd name="T16" fmla="*/ 461 w 464"/>
                <a:gd name="T17" fmla="*/ 663 h 700"/>
                <a:gd name="T18" fmla="*/ 454 w 464"/>
                <a:gd name="T19" fmla="*/ 678 h 700"/>
                <a:gd name="T20" fmla="*/ 442 w 464"/>
                <a:gd name="T21" fmla="*/ 690 h 700"/>
                <a:gd name="T22" fmla="*/ 427 w 464"/>
                <a:gd name="T23" fmla="*/ 698 h 700"/>
                <a:gd name="T24" fmla="*/ 409 w 464"/>
                <a:gd name="T25" fmla="*/ 700 h 700"/>
                <a:gd name="T26" fmla="*/ 55 w 464"/>
                <a:gd name="T27" fmla="*/ 700 h 700"/>
                <a:gd name="T28" fmla="*/ 38 w 464"/>
                <a:gd name="T29" fmla="*/ 698 h 700"/>
                <a:gd name="T30" fmla="*/ 22 w 464"/>
                <a:gd name="T31" fmla="*/ 690 h 700"/>
                <a:gd name="T32" fmla="*/ 11 w 464"/>
                <a:gd name="T33" fmla="*/ 678 h 700"/>
                <a:gd name="T34" fmla="*/ 3 w 464"/>
                <a:gd name="T35" fmla="*/ 663 h 700"/>
                <a:gd name="T36" fmla="*/ 0 w 464"/>
                <a:gd name="T37" fmla="*/ 645 h 700"/>
                <a:gd name="T38" fmla="*/ 0 w 464"/>
                <a:gd name="T39" fmla="*/ 54 h 700"/>
                <a:gd name="T40" fmla="*/ 3 w 464"/>
                <a:gd name="T41" fmla="*/ 37 h 700"/>
                <a:gd name="T42" fmla="*/ 11 w 464"/>
                <a:gd name="T43" fmla="*/ 22 h 700"/>
                <a:gd name="T44" fmla="*/ 22 w 464"/>
                <a:gd name="T45" fmla="*/ 10 h 700"/>
                <a:gd name="T46" fmla="*/ 38 w 464"/>
                <a:gd name="T47" fmla="*/ 2 h 700"/>
                <a:gd name="T48" fmla="*/ 55 w 464"/>
                <a:gd name="T4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700">
                  <a:moveTo>
                    <a:pt x="55" y="0"/>
                  </a:moveTo>
                  <a:lnTo>
                    <a:pt x="409" y="0"/>
                  </a:lnTo>
                  <a:lnTo>
                    <a:pt x="427" y="2"/>
                  </a:lnTo>
                  <a:lnTo>
                    <a:pt x="442" y="10"/>
                  </a:lnTo>
                  <a:lnTo>
                    <a:pt x="454" y="22"/>
                  </a:lnTo>
                  <a:lnTo>
                    <a:pt x="461" y="37"/>
                  </a:lnTo>
                  <a:lnTo>
                    <a:pt x="464" y="54"/>
                  </a:lnTo>
                  <a:lnTo>
                    <a:pt x="464" y="645"/>
                  </a:lnTo>
                  <a:lnTo>
                    <a:pt x="461" y="663"/>
                  </a:lnTo>
                  <a:lnTo>
                    <a:pt x="454" y="678"/>
                  </a:lnTo>
                  <a:lnTo>
                    <a:pt x="442" y="690"/>
                  </a:lnTo>
                  <a:lnTo>
                    <a:pt x="427" y="698"/>
                  </a:lnTo>
                  <a:lnTo>
                    <a:pt x="409" y="700"/>
                  </a:lnTo>
                  <a:lnTo>
                    <a:pt x="55" y="700"/>
                  </a:lnTo>
                  <a:lnTo>
                    <a:pt x="38" y="698"/>
                  </a:lnTo>
                  <a:lnTo>
                    <a:pt x="22" y="690"/>
                  </a:lnTo>
                  <a:lnTo>
                    <a:pt x="11" y="678"/>
                  </a:lnTo>
                  <a:lnTo>
                    <a:pt x="3" y="663"/>
                  </a:lnTo>
                  <a:lnTo>
                    <a:pt x="0" y="645"/>
                  </a:lnTo>
                  <a:lnTo>
                    <a:pt x="0" y="54"/>
                  </a:lnTo>
                  <a:lnTo>
                    <a:pt x="3" y="37"/>
                  </a:lnTo>
                  <a:lnTo>
                    <a:pt x="11" y="22"/>
                  </a:lnTo>
                  <a:lnTo>
                    <a:pt x="22" y="10"/>
                  </a:lnTo>
                  <a:lnTo>
                    <a:pt x="38" y="2"/>
                  </a:lnTo>
                  <a:lnTo>
                    <a:pt x="55" y="0"/>
                  </a:lnTo>
                  <a:close/>
                </a:path>
              </a:pathLst>
            </a:custGeom>
            <a:solidFill>
              <a:srgbClr val="FFCB06"/>
            </a:solidFill>
            <a:ln w="0">
              <a:solidFill>
                <a:srgbClr val="FFCB0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84">
              <a:extLst>
                <a:ext uri="{FF2B5EF4-FFF2-40B4-BE49-F238E27FC236}">
                  <a16:creationId xmlns:a16="http://schemas.microsoft.com/office/drawing/2014/main" id="{9A14B575-1B49-4ECD-96C1-9DC473876BC3}"/>
                </a:ext>
              </a:extLst>
            </p:cNvPr>
            <p:cNvSpPr>
              <a:spLocks/>
            </p:cNvSpPr>
            <p:nvPr/>
          </p:nvSpPr>
          <p:spPr bwMode="auto">
            <a:xfrm>
              <a:off x="4598" y="2360"/>
              <a:ext cx="201" cy="261"/>
            </a:xfrm>
            <a:custGeom>
              <a:avLst/>
              <a:gdLst>
                <a:gd name="T0" fmla="*/ 692 w 1003"/>
                <a:gd name="T1" fmla="*/ 2 h 1309"/>
                <a:gd name="T2" fmla="*/ 726 w 1003"/>
                <a:gd name="T3" fmla="*/ 7 h 1309"/>
                <a:gd name="T4" fmla="*/ 744 w 1003"/>
                <a:gd name="T5" fmla="*/ 13 h 1309"/>
                <a:gd name="T6" fmla="*/ 750 w 1003"/>
                <a:gd name="T7" fmla="*/ 15 h 1309"/>
                <a:gd name="T8" fmla="*/ 748 w 1003"/>
                <a:gd name="T9" fmla="*/ 28 h 1309"/>
                <a:gd name="T10" fmla="*/ 742 w 1003"/>
                <a:gd name="T11" fmla="*/ 60 h 1309"/>
                <a:gd name="T12" fmla="*/ 735 w 1003"/>
                <a:gd name="T13" fmla="*/ 105 h 1309"/>
                <a:gd name="T14" fmla="*/ 729 w 1003"/>
                <a:gd name="T15" fmla="*/ 156 h 1309"/>
                <a:gd name="T16" fmla="*/ 726 w 1003"/>
                <a:gd name="T17" fmla="*/ 208 h 1309"/>
                <a:gd name="T18" fmla="*/ 729 w 1003"/>
                <a:gd name="T19" fmla="*/ 251 h 1309"/>
                <a:gd name="T20" fmla="*/ 746 w 1003"/>
                <a:gd name="T21" fmla="*/ 303 h 1309"/>
                <a:gd name="T22" fmla="*/ 783 w 1003"/>
                <a:gd name="T23" fmla="*/ 373 h 1309"/>
                <a:gd name="T24" fmla="*/ 828 w 1003"/>
                <a:gd name="T25" fmla="*/ 439 h 1309"/>
                <a:gd name="T26" fmla="*/ 877 w 1003"/>
                <a:gd name="T27" fmla="*/ 502 h 1309"/>
                <a:gd name="T28" fmla="*/ 925 w 1003"/>
                <a:gd name="T29" fmla="*/ 560 h 1309"/>
                <a:gd name="T30" fmla="*/ 965 w 1003"/>
                <a:gd name="T31" fmla="*/ 613 h 1309"/>
                <a:gd name="T32" fmla="*/ 992 w 1003"/>
                <a:gd name="T33" fmla="*/ 659 h 1309"/>
                <a:gd name="T34" fmla="*/ 1003 w 1003"/>
                <a:gd name="T35" fmla="*/ 701 h 1309"/>
                <a:gd name="T36" fmla="*/ 1001 w 1003"/>
                <a:gd name="T37" fmla="*/ 1272 h 1309"/>
                <a:gd name="T38" fmla="*/ 981 w 1003"/>
                <a:gd name="T39" fmla="*/ 1299 h 1309"/>
                <a:gd name="T40" fmla="*/ 948 w 1003"/>
                <a:gd name="T41" fmla="*/ 1309 h 1309"/>
                <a:gd name="T42" fmla="*/ 220 w 1003"/>
                <a:gd name="T43" fmla="*/ 1309 h 1309"/>
                <a:gd name="T44" fmla="*/ 189 w 1003"/>
                <a:gd name="T45" fmla="*/ 1303 h 1309"/>
                <a:gd name="T46" fmla="*/ 144 w 1003"/>
                <a:gd name="T47" fmla="*/ 1277 h 1309"/>
                <a:gd name="T48" fmla="*/ 113 w 1003"/>
                <a:gd name="T49" fmla="*/ 1235 h 1309"/>
                <a:gd name="T50" fmla="*/ 102 w 1003"/>
                <a:gd name="T51" fmla="*/ 1183 h 1309"/>
                <a:gd name="T52" fmla="*/ 108 w 1003"/>
                <a:gd name="T53" fmla="*/ 1140 h 1309"/>
                <a:gd name="T54" fmla="*/ 93 w 1003"/>
                <a:gd name="T55" fmla="*/ 1114 h 1309"/>
                <a:gd name="T56" fmla="*/ 53 w 1003"/>
                <a:gd name="T57" fmla="*/ 1087 h 1309"/>
                <a:gd name="T58" fmla="*/ 27 w 1003"/>
                <a:gd name="T59" fmla="*/ 1046 h 1309"/>
                <a:gd name="T60" fmla="*/ 17 w 1003"/>
                <a:gd name="T61" fmla="*/ 998 h 1309"/>
                <a:gd name="T62" fmla="*/ 26 w 1003"/>
                <a:gd name="T63" fmla="*/ 951 h 1309"/>
                <a:gd name="T64" fmla="*/ 51 w 1003"/>
                <a:gd name="T65" fmla="*/ 912 h 1309"/>
                <a:gd name="T66" fmla="*/ 19 w 1003"/>
                <a:gd name="T67" fmla="*/ 878 h 1309"/>
                <a:gd name="T68" fmla="*/ 2 w 1003"/>
                <a:gd name="T69" fmla="*/ 835 h 1309"/>
                <a:gd name="T70" fmla="*/ 2 w 1003"/>
                <a:gd name="T71" fmla="*/ 786 h 1309"/>
                <a:gd name="T72" fmla="*/ 19 w 1003"/>
                <a:gd name="T73" fmla="*/ 742 h 1309"/>
                <a:gd name="T74" fmla="*/ 51 w 1003"/>
                <a:gd name="T75" fmla="*/ 709 h 1309"/>
                <a:gd name="T76" fmla="*/ 19 w 1003"/>
                <a:gd name="T77" fmla="*/ 675 h 1309"/>
                <a:gd name="T78" fmla="*/ 2 w 1003"/>
                <a:gd name="T79" fmla="*/ 632 h 1309"/>
                <a:gd name="T80" fmla="*/ 2 w 1003"/>
                <a:gd name="T81" fmla="*/ 581 h 1309"/>
                <a:gd name="T82" fmla="*/ 22 w 1003"/>
                <a:gd name="T83" fmla="*/ 535 h 1309"/>
                <a:gd name="T84" fmla="*/ 58 w 1003"/>
                <a:gd name="T85" fmla="*/ 500 h 1309"/>
                <a:gd name="T86" fmla="*/ 106 w 1003"/>
                <a:gd name="T87" fmla="*/ 482 h 1309"/>
                <a:gd name="T88" fmla="*/ 122 w 1003"/>
                <a:gd name="T89" fmla="*/ 481 h 1309"/>
                <a:gd name="T90" fmla="*/ 496 w 1003"/>
                <a:gd name="T91" fmla="*/ 461 h 1309"/>
                <a:gd name="T92" fmla="*/ 485 w 1003"/>
                <a:gd name="T93" fmla="*/ 406 h 1309"/>
                <a:gd name="T94" fmla="*/ 477 w 1003"/>
                <a:gd name="T95" fmla="*/ 332 h 1309"/>
                <a:gd name="T96" fmla="*/ 479 w 1003"/>
                <a:gd name="T97" fmla="*/ 244 h 1309"/>
                <a:gd name="T98" fmla="*/ 495 w 1003"/>
                <a:gd name="T99" fmla="*/ 155 h 1309"/>
                <a:gd name="T100" fmla="*/ 526 w 1003"/>
                <a:gd name="T101" fmla="*/ 85 h 1309"/>
                <a:gd name="T102" fmla="*/ 566 w 1003"/>
                <a:gd name="T103" fmla="*/ 34 h 1309"/>
                <a:gd name="T104" fmla="*/ 615 w 1003"/>
                <a:gd name="T105" fmla="*/ 6 h 1309"/>
                <a:gd name="T106" fmla="*/ 669 w 1003"/>
                <a:gd name="T107" fmla="*/ 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309">
                  <a:moveTo>
                    <a:pt x="669" y="0"/>
                  </a:moveTo>
                  <a:lnTo>
                    <a:pt x="692" y="2"/>
                  </a:lnTo>
                  <a:lnTo>
                    <a:pt x="711" y="5"/>
                  </a:lnTo>
                  <a:lnTo>
                    <a:pt x="726" y="7"/>
                  </a:lnTo>
                  <a:lnTo>
                    <a:pt x="736" y="10"/>
                  </a:lnTo>
                  <a:lnTo>
                    <a:pt x="744" y="13"/>
                  </a:lnTo>
                  <a:lnTo>
                    <a:pt x="749" y="15"/>
                  </a:lnTo>
                  <a:lnTo>
                    <a:pt x="750" y="15"/>
                  </a:lnTo>
                  <a:lnTo>
                    <a:pt x="749" y="19"/>
                  </a:lnTo>
                  <a:lnTo>
                    <a:pt x="748" y="28"/>
                  </a:lnTo>
                  <a:lnTo>
                    <a:pt x="745" y="42"/>
                  </a:lnTo>
                  <a:lnTo>
                    <a:pt x="742" y="60"/>
                  </a:lnTo>
                  <a:lnTo>
                    <a:pt x="738" y="82"/>
                  </a:lnTo>
                  <a:lnTo>
                    <a:pt x="735" y="105"/>
                  </a:lnTo>
                  <a:lnTo>
                    <a:pt x="732" y="131"/>
                  </a:lnTo>
                  <a:lnTo>
                    <a:pt x="729" y="156"/>
                  </a:lnTo>
                  <a:lnTo>
                    <a:pt x="727" y="183"/>
                  </a:lnTo>
                  <a:lnTo>
                    <a:pt x="726" y="208"/>
                  </a:lnTo>
                  <a:lnTo>
                    <a:pt x="727" y="230"/>
                  </a:lnTo>
                  <a:lnTo>
                    <a:pt x="729" y="251"/>
                  </a:lnTo>
                  <a:lnTo>
                    <a:pt x="732" y="268"/>
                  </a:lnTo>
                  <a:lnTo>
                    <a:pt x="746" y="303"/>
                  </a:lnTo>
                  <a:lnTo>
                    <a:pt x="763" y="339"/>
                  </a:lnTo>
                  <a:lnTo>
                    <a:pt x="783" y="373"/>
                  </a:lnTo>
                  <a:lnTo>
                    <a:pt x="805" y="406"/>
                  </a:lnTo>
                  <a:lnTo>
                    <a:pt x="828" y="439"/>
                  </a:lnTo>
                  <a:lnTo>
                    <a:pt x="853" y="471"/>
                  </a:lnTo>
                  <a:lnTo>
                    <a:pt x="877" y="502"/>
                  </a:lnTo>
                  <a:lnTo>
                    <a:pt x="901" y="532"/>
                  </a:lnTo>
                  <a:lnTo>
                    <a:pt x="925" y="560"/>
                  </a:lnTo>
                  <a:lnTo>
                    <a:pt x="946" y="587"/>
                  </a:lnTo>
                  <a:lnTo>
                    <a:pt x="965" y="613"/>
                  </a:lnTo>
                  <a:lnTo>
                    <a:pt x="981" y="637"/>
                  </a:lnTo>
                  <a:lnTo>
                    <a:pt x="992" y="659"/>
                  </a:lnTo>
                  <a:lnTo>
                    <a:pt x="1001" y="681"/>
                  </a:lnTo>
                  <a:lnTo>
                    <a:pt x="1003" y="701"/>
                  </a:lnTo>
                  <a:lnTo>
                    <a:pt x="1003" y="1254"/>
                  </a:lnTo>
                  <a:lnTo>
                    <a:pt x="1001" y="1272"/>
                  </a:lnTo>
                  <a:lnTo>
                    <a:pt x="992" y="1287"/>
                  </a:lnTo>
                  <a:lnTo>
                    <a:pt x="981" y="1299"/>
                  </a:lnTo>
                  <a:lnTo>
                    <a:pt x="966" y="1307"/>
                  </a:lnTo>
                  <a:lnTo>
                    <a:pt x="948" y="1309"/>
                  </a:lnTo>
                  <a:lnTo>
                    <a:pt x="223" y="1309"/>
                  </a:lnTo>
                  <a:lnTo>
                    <a:pt x="220" y="1309"/>
                  </a:lnTo>
                  <a:lnTo>
                    <a:pt x="216" y="1309"/>
                  </a:lnTo>
                  <a:lnTo>
                    <a:pt x="189" y="1303"/>
                  </a:lnTo>
                  <a:lnTo>
                    <a:pt x="165" y="1292"/>
                  </a:lnTo>
                  <a:lnTo>
                    <a:pt x="144" y="1277"/>
                  </a:lnTo>
                  <a:lnTo>
                    <a:pt x="126" y="1257"/>
                  </a:lnTo>
                  <a:lnTo>
                    <a:pt x="113" y="1235"/>
                  </a:lnTo>
                  <a:lnTo>
                    <a:pt x="105" y="1210"/>
                  </a:lnTo>
                  <a:lnTo>
                    <a:pt x="102" y="1183"/>
                  </a:lnTo>
                  <a:lnTo>
                    <a:pt x="103" y="1161"/>
                  </a:lnTo>
                  <a:lnTo>
                    <a:pt x="108" y="1140"/>
                  </a:lnTo>
                  <a:lnTo>
                    <a:pt x="118" y="1121"/>
                  </a:lnTo>
                  <a:lnTo>
                    <a:pt x="93" y="1114"/>
                  </a:lnTo>
                  <a:lnTo>
                    <a:pt x="72" y="1102"/>
                  </a:lnTo>
                  <a:lnTo>
                    <a:pt x="53" y="1087"/>
                  </a:lnTo>
                  <a:lnTo>
                    <a:pt x="38" y="1069"/>
                  </a:lnTo>
                  <a:lnTo>
                    <a:pt x="27" y="1046"/>
                  </a:lnTo>
                  <a:lnTo>
                    <a:pt x="19" y="1023"/>
                  </a:lnTo>
                  <a:lnTo>
                    <a:pt x="17" y="998"/>
                  </a:lnTo>
                  <a:lnTo>
                    <a:pt x="19" y="974"/>
                  </a:lnTo>
                  <a:lnTo>
                    <a:pt x="26" y="951"/>
                  </a:lnTo>
                  <a:lnTo>
                    <a:pt x="37" y="929"/>
                  </a:lnTo>
                  <a:lnTo>
                    <a:pt x="51" y="912"/>
                  </a:lnTo>
                  <a:lnTo>
                    <a:pt x="34" y="896"/>
                  </a:lnTo>
                  <a:lnTo>
                    <a:pt x="19" y="878"/>
                  </a:lnTo>
                  <a:lnTo>
                    <a:pt x="9" y="857"/>
                  </a:lnTo>
                  <a:lnTo>
                    <a:pt x="2" y="835"/>
                  </a:lnTo>
                  <a:lnTo>
                    <a:pt x="0" y="810"/>
                  </a:lnTo>
                  <a:lnTo>
                    <a:pt x="2" y="786"/>
                  </a:lnTo>
                  <a:lnTo>
                    <a:pt x="9" y="763"/>
                  </a:lnTo>
                  <a:lnTo>
                    <a:pt x="19" y="742"/>
                  </a:lnTo>
                  <a:lnTo>
                    <a:pt x="34" y="724"/>
                  </a:lnTo>
                  <a:lnTo>
                    <a:pt x="51" y="709"/>
                  </a:lnTo>
                  <a:lnTo>
                    <a:pt x="34" y="693"/>
                  </a:lnTo>
                  <a:lnTo>
                    <a:pt x="19" y="675"/>
                  </a:lnTo>
                  <a:lnTo>
                    <a:pt x="9" y="654"/>
                  </a:lnTo>
                  <a:lnTo>
                    <a:pt x="2" y="632"/>
                  </a:lnTo>
                  <a:lnTo>
                    <a:pt x="0" y="608"/>
                  </a:lnTo>
                  <a:lnTo>
                    <a:pt x="2" y="581"/>
                  </a:lnTo>
                  <a:lnTo>
                    <a:pt x="11" y="557"/>
                  </a:lnTo>
                  <a:lnTo>
                    <a:pt x="22" y="535"/>
                  </a:lnTo>
                  <a:lnTo>
                    <a:pt x="39" y="516"/>
                  </a:lnTo>
                  <a:lnTo>
                    <a:pt x="58" y="500"/>
                  </a:lnTo>
                  <a:lnTo>
                    <a:pt x="82" y="490"/>
                  </a:lnTo>
                  <a:lnTo>
                    <a:pt x="106" y="482"/>
                  </a:lnTo>
                  <a:lnTo>
                    <a:pt x="113" y="481"/>
                  </a:lnTo>
                  <a:lnTo>
                    <a:pt x="122" y="481"/>
                  </a:lnTo>
                  <a:lnTo>
                    <a:pt x="501" y="481"/>
                  </a:lnTo>
                  <a:lnTo>
                    <a:pt x="496" y="461"/>
                  </a:lnTo>
                  <a:lnTo>
                    <a:pt x="490" y="436"/>
                  </a:lnTo>
                  <a:lnTo>
                    <a:pt x="485" y="406"/>
                  </a:lnTo>
                  <a:lnTo>
                    <a:pt x="480" y="371"/>
                  </a:lnTo>
                  <a:lnTo>
                    <a:pt x="477" y="332"/>
                  </a:lnTo>
                  <a:lnTo>
                    <a:pt x="477" y="289"/>
                  </a:lnTo>
                  <a:lnTo>
                    <a:pt x="479" y="244"/>
                  </a:lnTo>
                  <a:lnTo>
                    <a:pt x="486" y="198"/>
                  </a:lnTo>
                  <a:lnTo>
                    <a:pt x="495" y="155"/>
                  </a:lnTo>
                  <a:lnTo>
                    <a:pt x="509" y="118"/>
                  </a:lnTo>
                  <a:lnTo>
                    <a:pt x="526" y="85"/>
                  </a:lnTo>
                  <a:lnTo>
                    <a:pt x="545" y="56"/>
                  </a:lnTo>
                  <a:lnTo>
                    <a:pt x="566" y="34"/>
                  </a:lnTo>
                  <a:lnTo>
                    <a:pt x="589" y="16"/>
                  </a:lnTo>
                  <a:lnTo>
                    <a:pt x="615" y="6"/>
                  </a:lnTo>
                  <a:lnTo>
                    <a:pt x="640" y="1"/>
                  </a:lnTo>
                  <a:lnTo>
                    <a:pt x="669" y="0"/>
                  </a:lnTo>
                  <a:close/>
                </a:path>
              </a:pathLst>
            </a:custGeom>
            <a:solidFill>
              <a:srgbClr val="FFCB06"/>
            </a:solidFill>
            <a:ln w="0">
              <a:solidFill>
                <a:srgbClr val="FFCB0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pole tekstowe 14">
            <a:extLst>
              <a:ext uri="{FF2B5EF4-FFF2-40B4-BE49-F238E27FC236}">
                <a16:creationId xmlns:a16="http://schemas.microsoft.com/office/drawing/2014/main" id="{8D151CD9-362F-4107-BAF3-8C0B677ABF6C}"/>
              </a:ext>
            </a:extLst>
          </p:cNvPr>
          <p:cNvSpPr txBox="1"/>
          <p:nvPr/>
        </p:nvSpPr>
        <p:spPr>
          <a:xfrm>
            <a:off x="2278286" y="2855208"/>
            <a:ext cx="1144341" cy="400110"/>
          </a:xfrm>
          <a:prstGeom prst="rect">
            <a:avLst/>
          </a:prstGeom>
          <a:noFill/>
          <a:ln>
            <a:noFill/>
          </a:ln>
        </p:spPr>
        <p:txBody>
          <a:bodyPr wrap="square" rtlCol="0">
            <a:spAutoFit/>
          </a:bodyPr>
          <a:lstStyle/>
          <a:p>
            <a:pPr algn="ctr"/>
            <a:r>
              <a:rPr lang="pl-PL" sz="2000" b="1" dirty="0">
                <a:solidFill>
                  <a:srgbClr val="FFCB06"/>
                </a:solidFill>
                <a:latin typeface="Tahoma" panose="020B0604030504040204" pitchFamily="34" charset="0"/>
                <a:ea typeface="Tahoma" panose="020B0604030504040204" pitchFamily="34" charset="0"/>
                <a:cs typeface="Tahoma" panose="020B0604030504040204" pitchFamily="34" charset="0"/>
              </a:rPr>
              <a:t>58,0%</a:t>
            </a:r>
          </a:p>
        </p:txBody>
      </p:sp>
      <p:cxnSp>
        <p:nvCxnSpPr>
          <p:cNvPr id="9" name="Łącznik prosty ze strzałką 8">
            <a:extLst>
              <a:ext uri="{FF2B5EF4-FFF2-40B4-BE49-F238E27FC236}">
                <a16:creationId xmlns:a16="http://schemas.microsoft.com/office/drawing/2014/main" id="{A41A34EE-19B8-435B-A49A-03FAE5C87039}"/>
              </a:ext>
            </a:extLst>
          </p:cNvPr>
          <p:cNvCxnSpPr>
            <a:cxnSpLocks/>
            <a:endCxn id="21" idx="1"/>
          </p:cNvCxnSpPr>
          <p:nvPr/>
        </p:nvCxnSpPr>
        <p:spPr>
          <a:xfrm flipH="1">
            <a:off x="2229230" y="4718434"/>
            <a:ext cx="4196" cy="669273"/>
          </a:xfrm>
          <a:prstGeom prst="straightConnector1">
            <a:avLst/>
          </a:prstGeom>
          <a:ln w="28575">
            <a:solidFill>
              <a:srgbClr val="91935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pole tekstowe 20">
            <a:extLst>
              <a:ext uri="{FF2B5EF4-FFF2-40B4-BE49-F238E27FC236}">
                <a16:creationId xmlns:a16="http://schemas.microsoft.com/office/drawing/2014/main" id="{26159BC1-877F-4FB2-8D3A-71990270F580}"/>
              </a:ext>
            </a:extLst>
          </p:cNvPr>
          <p:cNvSpPr txBox="1"/>
          <p:nvPr/>
        </p:nvSpPr>
        <p:spPr>
          <a:xfrm>
            <a:off x="2229230" y="5187652"/>
            <a:ext cx="1272635" cy="400110"/>
          </a:xfrm>
          <a:prstGeom prst="rect">
            <a:avLst/>
          </a:prstGeom>
          <a:noFill/>
          <a:ln>
            <a:noFill/>
          </a:ln>
        </p:spPr>
        <p:txBody>
          <a:bodyPr wrap="square" rtlCol="0">
            <a:spAutoFit/>
          </a:bodyPr>
          <a:lstStyle/>
          <a:p>
            <a:pPr algn="ctr"/>
            <a:r>
              <a:rPr lang="pl-PL" sz="2000" b="1" dirty="0">
                <a:solidFill>
                  <a:srgbClr val="7C7D47"/>
                </a:solidFill>
                <a:latin typeface="Tahoma" panose="020B0604030504040204" pitchFamily="34" charset="0"/>
                <a:ea typeface="Tahoma" panose="020B0604030504040204" pitchFamily="34" charset="0"/>
                <a:cs typeface="Tahoma" panose="020B0604030504040204" pitchFamily="34" charset="0"/>
              </a:rPr>
              <a:t>15,5%</a:t>
            </a:r>
          </a:p>
        </p:txBody>
      </p:sp>
      <p:sp>
        <p:nvSpPr>
          <p:cNvPr id="42" name="pole tekstowe 41">
            <a:extLst>
              <a:ext uri="{FF2B5EF4-FFF2-40B4-BE49-F238E27FC236}">
                <a16:creationId xmlns:a16="http://schemas.microsoft.com/office/drawing/2014/main" id="{7C171B1D-97F3-40C2-AA37-542FB8CD074F}"/>
              </a:ext>
            </a:extLst>
          </p:cNvPr>
          <p:cNvSpPr txBox="1"/>
          <p:nvPr/>
        </p:nvSpPr>
        <p:spPr>
          <a:xfrm>
            <a:off x="216731" y="5884275"/>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27" name="pole tekstowe 26">
            <a:extLst>
              <a:ext uri="{FF2B5EF4-FFF2-40B4-BE49-F238E27FC236}">
                <a16:creationId xmlns:a16="http://schemas.microsoft.com/office/drawing/2014/main" id="{72DD19DC-3F76-4C09-9EC9-EC6CF5365A23}"/>
              </a:ext>
            </a:extLst>
          </p:cNvPr>
          <p:cNvSpPr txBox="1"/>
          <p:nvPr/>
        </p:nvSpPr>
        <p:spPr>
          <a:xfrm>
            <a:off x="34487" y="1393348"/>
            <a:ext cx="1375955" cy="246221"/>
          </a:xfrm>
          <a:prstGeom prst="rect">
            <a:avLst/>
          </a:prstGeom>
          <a:noFill/>
        </p:spPr>
        <p:txBody>
          <a:bodyPr wrap="square" rtlCol="0">
            <a:spAutoFit/>
          </a:bodyPr>
          <a:lstStyle/>
          <a:p>
            <a:pPr algn="ctr"/>
            <a:r>
              <a:rPr lang="pl-PL" sz="1000" b="1" dirty="0">
                <a:solidFill>
                  <a:srgbClr val="FFCB06"/>
                </a:solidFill>
                <a:latin typeface="Century Gothic" panose="020B0502020202020204" pitchFamily="34" charset="0"/>
              </a:rPr>
              <a:t>zdecydowanie tak</a:t>
            </a:r>
          </a:p>
        </p:txBody>
      </p:sp>
      <p:sp>
        <p:nvSpPr>
          <p:cNvPr id="43" name="pole tekstowe 42">
            <a:extLst>
              <a:ext uri="{FF2B5EF4-FFF2-40B4-BE49-F238E27FC236}">
                <a16:creationId xmlns:a16="http://schemas.microsoft.com/office/drawing/2014/main" id="{C08A3773-FF2B-4642-A390-09894B8D215C}"/>
              </a:ext>
            </a:extLst>
          </p:cNvPr>
          <p:cNvSpPr txBox="1"/>
          <p:nvPr/>
        </p:nvSpPr>
        <p:spPr>
          <a:xfrm>
            <a:off x="32817" y="5165484"/>
            <a:ext cx="1375955" cy="246221"/>
          </a:xfrm>
          <a:prstGeom prst="rect">
            <a:avLst/>
          </a:prstGeom>
          <a:noFill/>
        </p:spPr>
        <p:txBody>
          <a:bodyPr wrap="square" rtlCol="0">
            <a:spAutoFit/>
          </a:bodyPr>
          <a:lstStyle/>
          <a:p>
            <a:pPr algn="ctr"/>
            <a:r>
              <a:rPr lang="pl-PL" sz="1000" b="1" dirty="0">
                <a:solidFill>
                  <a:srgbClr val="7C7D47"/>
                </a:solidFill>
                <a:latin typeface="Century Gothic" panose="020B0502020202020204" pitchFamily="34" charset="0"/>
              </a:rPr>
              <a:t>zdecydowanie nie</a:t>
            </a:r>
          </a:p>
        </p:txBody>
      </p:sp>
      <p:sp>
        <p:nvSpPr>
          <p:cNvPr id="44" name="pole tekstowe 43">
            <a:extLst>
              <a:ext uri="{FF2B5EF4-FFF2-40B4-BE49-F238E27FC236}">
                <a16:creationId xmlns:a16="http://schemas.microsoft.com/office/drawing/2014/main" id="{4C8DE461-D0D8-405D-BE55-3AA9CDCAE4A9}"/>
              </a:ext>
            </a:extLst>
          </p:cNvPr>
          <p:cNvSpPr txBox="1"/>
          <p:nvPr/>
        </p:nvSpPr>
        <p:spPr>
          <a:xfrm>
            <a:off x="38591" y="4837050"/>
            <a:ext cx="1375955" cy="246221"/>
          </a:xfrm>
          <a:prstGeom prst="rect">
            <a:avLst/>
          </a:prstGeom>
          <a:noFill/>
        </p:spPr>
        <p:txBody>
          <a:bodyPr wrap="square" rtlCol="0">
            <a:spAutoFit/>
          </a:bodyPr>
          <a:lstStyle/>
          <a:p>
            <a:pPr algn="ctr"/>
            <a:r>
              <a:rPr lang="pl-PL" sz="1000" b="1" dirty="0">
                <a:solidFill>
                  <a:srgbClr val="CCC914"/>
                </a:solidFill>
                <a:latin typeface="Century Gothic" panose="020B0502020202020204" pitchFamily="34" charset="0"/>
              </a:rPr>
              <a:t>raczej nie</a:t>
            </a:r>
          </a:p>
        </p:txBody>
      </p:sp>
      <p:sp>
        <p:nvSpPr>
          <p:cNvPr id="45" name="pole tekstowe 44">
            <a:extLst>
              <a:ext uri="{FF2B5EF4-FFF2-40B4-BE49-F238E27FC236}">
                <a16:creationId xmlns:a16="http://schemas.microsoft.com/office/drawing/2014/main" id="{EA063831-FCB8-4CC7-A6C9-E11310821050}"/>
              </a:ext>
            </a:extLst>
          </p:cNvPr>
          <p:cNvSpPr txBox="1"/>
          <p:nvPr/>
        </p:nvSpPr>
        <p:spPr>
          <a:xfrm>
            <a:off x="54464" y="2544629"/>
            <a:ext cx="1375955" cy="246221"/>
          </a:xfrm>
          <a:prstGeom prst="rect">
            <a:avLst/>
          </a:prstGeom>
          <a:noFill/>
        </p:spPr>
        <p:txBody>
          <a:bodyPr wrap="square" rtlCol="0">
            <a:spAutoFit/>
          </a:bodyPr>
          <a:lstStyle/>
          <a:p>
            <a:pPr algn="ctr"/>
            <a:r>
              <a:rPr lang="pl-PL" sz="1000" b="1" dirty="0">
                <a:solidFill>
                  <a:srgbClr val="FFE175"/>
                </a:solidFill>
                <a:latin typeface="Century Gothic" panose="020B0502020202020204" pitchFamily="34" charset="0"/>
              </a:rPr>
              <a:t>raczej tak</a:t>
            </a:r>
          </a:p>
        </p:txBody>
      </p:sp>
      <p:sp>
        <p:nvSpPr>
          <p:cNvPr id="46" name="pole tekstowe 45">
            <a:extLst>
              <a:ext uri="{FF2B5EF4-FFF2-40B4-BE49-F238E27FC236}">
                <a16:creationId xmlns:a16="http://schemas.microsoft.com/office/drawing/2014/main" id="{8FBE5A4B-5E46-47CD-B8F2-639DB74171F4}"/>
              </a:ext>
            </a:extLst>
          </p:cNvPr>
          <p:cNvSpPr txBox="1"/>
          <p:nvPr/>
        </p:nvSpPr>
        <p:spPr>
          <a:xfrm>
            <a:off x="27017" y="5403097"/>
            <a:ext cx="1375955" cy="246221"/>
          </a:xfrm>
          <a:prstGeom prst="rect">
            <a:avLst/>
          </a:prstGeom>
          <a:noFill/>
        </p:spPr>
        <p:txBody>
          <a:bodyPr wrap="square" rtlCol="0">
            <a:spAutoFit/>
          </a:bodyPr>
          <a:lstStyle/>
          <a:p>
            <a:pPr algn="ctr"/>
            <a:r>
              <a:rPr lang="pl-PL" sz="1000" b="1" dirty="0">
                <a:solidFill>
                  <a:schemeClr val="bg1">
                    <a:lumMod val="50000"/>
                  </a:schemeClr>
                </a:solidFill>
                <a:latin typeface="Century Gothic" panose="020B0502020202020204" pitchFamily="34" charset="0"/>
              </a:rPr>
              <a:t>trudno powiedzieć</a:t>
            </a:r>
          </a:p>
        </p:txBody>
      </p:sp>
      <p:graphicFrame>
        <p:nvGraphicFramePr>
          <p:cNvPr id="47" name="Wykres 46">
            <a:extLst>
              <a:ext uri="{FF2B5EF4-FFF2-40B4-BE49-F238E27FC236}">
                <a16:creationId xmlns:a16="http://schemas.microsoft.com/office/drawing/2014/main" id="{E25D287E-B2F8-4310-90EC-7D2EA7834404}"/>
              </a:ext>
            </a:extLst>
          </p:cNvPr>
          <p:cNvGraphicFramePr/>
          <p:nvPr>
            <p:extLst>
              <p:ext uri="{D42A27DB-BD31-4B8C-83A1-F6EECF244321}">
                <p14:modId xmlns:p14="http://schemas.microsoft.com/office/powerpoint/2010/main" val="4045200475"/>
              </p:ext>
            </p:extLst>
          </p:nvPr>
        </p:nvGraphicFramePr>
        <p:xfrm>
          <a:off x="4348832" y="1105989"/>
          <a:ext cx="4659086" cy="47537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Tabela 47">
            <a:extLst>
              <a:ext uri="{FF2B5EF4-FFF2-40B4-BE49-F238E27FC236}">
                <a16:creationId xmlns:a16="http://schemas.microsoft.com/office/drawing/2014/main" id="{29BDF504-8E91-4693-9ABB-B8EA536B0079}"/>
              </a:ext>
            </a:extLst>
          </p:cNvPr>
          <p:cNvGraphicFramePr>
            <a:graphicFrameLocks noGrp="1"/>
          </p:cNvGraphicFramePr>
          <p:nvPr>
            <p:extLst>
              <p:ext uri="{D42A27DB-BD31-4B8C-83A1-F6EECF244321}">
                <p14:modId xmlns:p14="http://schemas.microsoft.com/office/powerpoint/2010/main" val="1165004014"/>
              </p:ext>
            </p:extLst>
          </p:nvPr>
        </p:nvGraphicFramePr>
        <p:xfrm>
          <a:off x="4914863" y="1329161"/>
          <a:ext cx="685576" cy="4530578"/>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310676636"/>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1090955000"/>
                  </a:ext>
                </a:extLst>
              </a:tr>
              <a:tr h="348506">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4104966066"/>
                  </a:ext>
                </a:extLst>
              </a:tr>
              <a:tr h="348506">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2340047204"/>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73144140"/>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1444527311"/>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2628221427"/>
                  </a:ext>
                </a:extLst>
              </a:tr>
              <a:tr h="348506">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1414659099"/>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620159575"/>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62427696"/>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969570423"/>
                  </a:ext>
                </a:extLst>
              </a:tr>
              <a:tr h="34850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4067412734"/>
                  </a:ext>
                </a:extLst>
              </a:tr>
            </a:tbl>
          </a:graphicData>
        </a:graphic>
      </p:graphicFrame>
      <p:sp>
        <p:nvSpPr>
          <p:cNvPr id="30" name="pole tekstowe 29">
            <a:extLst>
              <a:ext uri="{FF2B5EF4-FFF2-40B4-BE49-F238E27FC236}">
                <a16:creationId xmlns:a16="http://schemas.microsoft.com/office/drawing/2014/main" id="{DC447775-31FA-4043-991F-87D3E5A9B6B2}"/>
              </a:ext>
            </a:extLst>
          </p:cNvPr>
          <p:cNvSpPr txBox="1"/>
          <p:nvPr/>
        </p:nvSpPr>
        <p:spPr>
          <a:xfrm>
            <a:off x="57969" y="3921759"/>
            <a:ext cx="1375955" cy="246221"/>
          </a:xfrm>
          <a:prstGeom prst="rect">
            <a:avLst/>
          </a:prstGeom>
          <a:noFill/>
        </p:spPr>
        <p:txBody>
          <a:bodyPr wrap="square" rtlCol="0">
            <a:spAutoFit/>
          </a:bodyPr>
          <a:lstStyle/>
          <a:p>
            <a:pPr algn="ctr"/>
            <a:r>
              <a:rPr lang="pl-PL" sz="1000" b="1" dirty="0">
                <a:solidFill>
                  <a:schemeClr val="bg1">
                    <a:lumMod val="75000"/>
                  </a:schemeClr>
                </a:solidFill>
                <a:latin typeface="Century Gothic" panose="020B0502020202020204" pitchFamily="34" charset="0"/>
              </a:rPr>
              <a:t>ani tak ani nie</a:t>
            </a:r>
          </a:p>
        </p:txBody>
      </p:sp>
      <p:sp>
        <p:nvSpPr>
          <p:cNvPr id="32" name="pole tekstowe 31">
            <a:extLst>
              <a:ext uri="{FF2B5EF4-FFF2-40B4-BE49-F238E27FC236}">
                <a16:creationId xmlns:a16="http://schemas.microsoft.com/office/drawing/2014/main" id="{D219522F-8DE6-4FC5-A49C-B31365B457FD}"/>
              </a:ext>
            </a:extLst>
          </p:cNvPr>
          <p:cNvSpPr txBox="1"/>
          <p:nvPr/>
        </p:nvSpPr>
        <p:spPr>
          <a:xfrm>
            <a:off x="2138640" y="2225074"/>
            <a:ext cx="1375955" cy="307777"/>
          </a:xfrm>
          <a:prstGeom prst="rect">
            <a:avLst/>
          </a:prstGeom>
          <a:noFill/>
        </p:spPr>
        <p:txBody>
          <a:bodyPr wrap="square" rtlCol="0">
            <a:spAutoFit/>
          </a:bodyPr>
          <a:lstStyle/>
          <a:p>
            <a:pPr algn="ctr"/>
            <a:r>
              <a:rPr lang="pl-PL" sz="1400" b="1" dirty="0">
                <a:solidFill>
                  <a:srgbClr val="FFCB06"/>
                </a:solidFill>
                <a:latin typeface="Century Gothic" panose="020B0502020202020204" pitchFamily="34" charset="0"/>
              </a:rPr>
              <a:t>TAK</a:t>
            </a:r>
          </a:p>
        </p:txBody>
      </p:sp>
      <p:sp>
        <p:nvSpPr>
          <p:cNvPr id="33" name="pole tekstowe 32">
            <a:extLst>
              <a:ext uri="{FF2B5EF4-FFF2-40B4-BE49-F238E27FC236}">
                <a16:creationId xmlns:a16="http://schemas.microsoft.com/office/drawing/2014/main" id="{B490FD7C-7BFB-483C-B11E-A4D99C6D842A}"/>
              </a:ext>
            </a:extLst>
          </p:cNvPr>
          <p:cNvSpPr txBox="1"/>
          <p:nvPr/>
        </p:nvSpPr>
        <p:spPr>
          <a:xfrm>
            <a:off x="2113645" y="4591288"/>
            <a:ext cx="1375955" cy="307777"/>
          </a:xfrm>
          <a:prstGeom prst="rect">
            <a:avLst/>
          </a:prstGeom>
          <a:noFill/>
        </p:spPr>
        <p:txBody>
          <a:bodyPr wrap="square" rtlCol="0">
            <a:spAutoFit/>
          </a:bodyPr>
          <a:lstStyle/>
          <a:p>
            <a:pPr algn="ctr"/>
            <a:r>
              <a:rPr lang="pl-PL" sz="1400" b="1" dirty="0">
                <a:solidFill>
                  <a:srgbClr val="7C7D47"/>
                </a:solidFill>
                <a:latin typeface="Century Gothic" panose="020B0502020202020204" pitchFamily="34" charset="0"/>
              </a:rPr>
              <a:t>NIE</a:t>
            </a:r>
          </a:p>
        </p:txBody>
      </p:sp>
      <p:grpSp>
        <p:nvGrpSpPr>
          <p:cNvPr id="34" name="Group 280">
            <a:extLst>
              <a:ext uri="{FF2B5EF4-FFF2-40B4-BE49-F238E27FC236}">
                <a16:creationId xmlns:a16="http://schemas.microsoft.com/office/drawing/2014/main" id="{AEB0A9A2-97FE-4BA8-982D-D3885F10A00D}"/>
              </a:ext>
            </a:extLst>
          </p:cNvPr>
          <p:cNvGrpSpPr>
            <a:grpSpLocks noChangeAspect="1"/>
          </p:cNvGrpSpPr>
          <p:nvPr/>
        </p:nvGrpSpPr>
        <p:grpSpPr bwMode="auto">
          <a:xfrm rot="10800000">
            <a:off x="2639282" y="4904104"/>
            <a:ext cx="348158" cy="297932"/>
            <a:chOff x="4598" y="2360"/>
            <a:chExt cx="305" cy="261"/>
          </a:xfrm>
        </p:grpSpPr>
        <p:sp>
          <p:nvSpPr>
            <p:cNvPr id="36" name="Freeform 283">
              <a:extLst>
                <a:ext uri="{FF2B5EF4-FFF2-40B4-BE49-F238E27FC236}">
                  <a16:creationId xmlns:a16="http://schemas.microsoft.com/office/drawing/2014/main" id="{D2B042ED-0FD8-49A0-90BB-6C63C5BD9113}"/>
                </a:ext>
              </a:extLst>
            </p:cNvPr>
            <p:cNvSpPr>
              <a:spLocks/>
            </p:cNvSpPr>
            <p:nvPr/>
          </p:nvSpPr>
          <p:spPr bwMode="auto">
            <a:xfrm>
              <a:off x="4811" y="2481"/>
              <a:ext cx="92" cy="140"/>
            </a:xfrm>
            <a:custGeom>
              <a:avLst/>
              <a:gdLst>
                <a:gd name="T0" fmla="*/ 55 w 464"/>
                <a:gd name="T1" fmla="*/ 0 h 700"/>
                <a:gd name="T2" fmla="*/ 409 w 464"/>
                <a:gd name="T3" fmla="*/ 0 h 700"/>
                <a:gd name="T4" fmla="*/ 427 w 464"/>
                <a:gd name="T5" fmla="*/ 2 h 700"/>
                <a:gd name="T6" fmla="*/ 442 w 464"/>
                <a:gd name="T7" fmla="*/ 10 h 700"/>
                <a:gd name="T8" fmla="*/ 454 w 464"/>
                <a:gd name="T9" fmla="*/ 22 h 700"/>
                <a:gd name="T10" fmla="*/ 461 w 464"/>
                <a:gd name="T11" fmla="*/ 37 h 700"/>
                <a:gd name="T12" fmla="*/ 464 w 464"/>
                <a:gd name="T13" fmla="*/ 54 h 700"/>
                <a:gd name="T14" fmla="*/ 464 w 464"/>
                <a:gd name="T15" fmla="*/ 645 h 700"/>
                <a:gd name="T16" fmla="*/ 461 w 464"/>
                <a:gd name="T17" fmla="*/ 663 h 700"/>
                <a:gd name="T18" fmla="*/ 454 w 464"/>
                <a:gd name="T19" fmla="*/ 678 h 700"/>
                <a:gd name="T20" fmla="*/ 442 w 464"/>
                <a:gd name="T21" fmla="*/ 690 h 700"/>
                <a:gd name="T22" fmla="*/ 427 w 464"/>
                <a:gd name="T23" fmla="*/ 698 h 700"/>
                <a:gd name="T24" fmla="*/ 409 w 464"/>
                <a:gd name="T25" fmla="*/ 700 h 700"/>
                <a:gd name="T26" fmla="*/ 55 w 464"/>
                <a:gd name="T27" fmla="*/ 700 h 700"/>
                <a:gd name="T28" fmla="*/ 38 w 464"/>
                <a:gd name="T29" fmla="*/ 698 h 700"/>
                <a:gd name="T30" fmla="*/ 22 w 464"/>
                <a:gd name="T31" fmla="*/ 690 h 700"/>
                <a:gd name="T32" fmla="*/ 11 w 464"/>
                <a:gd name="T33" fmla="*/ 678 h 700"/>
                <a:gd name="T34" fmla="*/ 3 w 464"/>
                <a:gd name="T35" fmla="*/ 663 h 700"/>
                <a:gd name="T36" fmla="*/ 0 w 464"/>
                <a:gd name="T37" fmla="*/ 645 h 700"/>
                <a:gd name="T38" fmla="*/ 0 w 464"/>
                <a:gd name="T39" fmla="*/ 54 h 700"/>
                <a:gd name="T40" fmla="*/ 3 w 464"/>
                <a:gd name="T41" fmla="*/ 37 h 700"/>
                <a:gd name="T42" fmla="*/ 11 w 464"/>
                <a:gd name="T43" fmla="*/ 22 h 700"/>
                <a:gd name="T44" fmla="*/ 22 w 464"/>
                <a:gd name="T45" fmla="*/ 10 h 700"/>
                <a:gd name="T46" fmla="*/ 38 w 464"/>
                <a:gd name="T47" fmla="*/ 2 h 700"/>
                <a:gd name="T48" fmla="*/ 55 w 464"/>
                <a:gd name="T4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4" h="700">
                  <a:moveTo>
                    <a:pt x="55" y="0"/>
                  </a:moveTo>
                  <a:lnTo>
                    <a:pt x="409" y="0"/>
                  </a:lnTo>
                  <a:lnTo>
                    <a:pt x="427" y="2"/>
                  </a:lnTo>
                  <a:lnTo>
                    <a:pt x="442" y="10"/>
                  </a:lnTo>
                  <a:lnTo>
                    <a:pt x="454" y="22"/>
                  </a:lnTo>
                  <a:lnTo>
                    <a:pt x="461" y="37"/>
                  </a:lnTo>
                  <a:lnTo>
                    <a:pt x="464" y="54"/>
                  </a:lnTo>
                  <a:lnTo>
                    <a:pt x="464" y="645"/>
                  </a:lnTo>
                  <a:lnTo>
                    <a:pt x="461" y="663"/>
                  </a:lnTo>
                  <a:lnTo>
                    <a:pt x="454" y="678"/>
                  </a:lnTo>
                  <a:lnTo>
                    <a:pt x="442" y="690"/>
                  </a:lnTo>
                  <a:lnTo>
                    <a:pt x="427" y="698"/>
                  </a:lnTo>
                  <a:lnTo>
                    <a:pt x="409" y="700"/>
                  </a:lnTo>
                  <a:lnTo>
                    <a:pt x="55" y="700"/>
                  </a:lnTo>
                  <a:lnTo>
                    <a:pt x="38" y="698"/>
                  </a:lnTo>
                  <a:lnTo>
                    <a:pt x="22" y="690"/>
                  </a:lnTo>
                  <a:lnTo>
                    <a:pt x="11" y="678"/>
                  </a:lnTo>
                  <a:lnTo>
                    <a:pt x="3" y="663"/>
                  </a:lnTo>
                  <a:lnTo>
                    <a:pt x="0" y="645"/>
                  </a:lnTo>
                  <a:lnTo>
                    <a:pt x="0" y="54"/>
                  </a:lnTo>
                  <a:lnTo>
                    <a:pt x="3" y="37"/>
                  </a:lnTo>
                  <a:lnTo>
                    <a:pt x="11" y="22"/>
                  </a:lnTo>
                  <a:lnTo>
                    <a:pt x="22" y="10"/>
                  </a:lnTo>
                  <a:lnTo>
                    <a:pt x="38" y="2"/>
                  </a:lnTo>
                  <a:lnTo>
                    <a:pt x="55" y="0"/>
                  </a:lnTo>
                  <a:close/>
                </a:path>
              </a:pathLst>
            </a:custGeom>
            <a:solidFill>
              <a:srgbClr val="7C7D47"/>
            </a:solidFill>
            <a:ln w="0">
              <a:solidFill>
                <a:srgbClr val="7C7D4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84">
              <a:extLst>
                <a:ext uri="{FF2B5EF4-FFF2-40B4-BE49-F238E27FC236}">
                  <a16:creationId xmlns:a16="http://schemas.microsoft.com/office/drawing/2014/main" id="{703AFFF5-E1B0-4AA4-83D2-52CEF37F1872}"/>
                </a:ext>
              </a:extLst>
            </p:cNvPr>
            <p:cNvSpPr>
              <a:spLocks/>
            </p:cNvSpPr>
            <p:nvPr/>
          </p:nvSpPr>
          <p:spPr bwMode="auto">
            <a:xfrm>
              <a:off x="4598" y="2360"/>
              <a:ext cx="201" cy="261"/>
            </a:xfrm>
            <a:custGeom>
              <a:avLst/>
              <a:gdLst>
                <a:gd name="T0" fmla="*/ 692 w 1003"/>
                <a:gd name="T1" fmla="*/ 2 h 1309"/>
                <a:gd name="T2" fmla="*/ 726 w 1003"/>
                <a:gd name="T3" fmla="*/ 7 h 1309"/>
                <a:gd name="T4" fmla="*/ 744 w 1003"/>
                <a:gd name="T5" fmla="*/ 13 h 1309"/>
                <a:gd name="T6" fmla="*/ 750 w 1003"/>
                <a:gd name="T7" fmla="*/ 15 h 1309"/>
                <a:gd name="T8" fmla="*/ 748 w 1003"/>
                <a:gd name="T9" fmla="*/ 28 h 1309"/>
                <a:gd name="T10" fmla="*/ 742 w 1003"/>
                <a:gd name="T11" fmla="*/ 60 h 1309"/>
                <a:gd name="T12" fmla="*/ 735 w 1003"/>
                <a:gd name="T13" fmla="*/ 105 h 1309"/>
                <a:gd name="T14" fmla="*/ 729 w 1003"/>
                <a:gd name="T15" fmla="*/ 156 h 1309"/>
                <a:gd name="T16" fmla="*/ 726 w 1003"/>
                <a:gd name="T17" fmla="*/ 208 h 1309"/>
                <a:gd name="T18" fmla="*/ 729 w 1003"/>
                <a:gd name="T19" fmla="*/ 251 h 1309"/>
                <a:gd name="T20" fmla="*/ 746 w 1003"/>
                <a:gd name="T21" fmla="*/ 303 h 1309"/>
                <a:gd name="T22" fmla="*/ 783 w 1003"/>
                <a:gd name="T23" fmla="*/ 373 h 1309"/>
                <a:gd name="T24" fmla="*/ 828 w 1003"/>
                <a:gd name="T25" fmla="*/ 439 h 1309"/>
                <a:gd name="T26" fmla="*/ 877 w 1003"/>
                <a:gd name="T27" fmla="*/ 502 h 1309"/>
                <a:gd name="T28" fmla="*/ 925 w 1003"/>
                <a:gd name="T29" fmla="*/ 560 h 1309"/>
                <a:gd name="T30" fmla="*/ 965 w 1003"/>
                <a:gd name="T31" fmla="*/ 613 h 1309"/>
                <a:gd name="T32" fmla="*/ 992 w 1003"/>
                <a:gd name="T33" fmla="*/ 659 h 1309"/>
                <a:gd name="T34" fmla="*/ 1003 w 1003"/>
                <a:gd name="T35" fmla="*/ 701 h 1309"/>
                <a:gd name="T36" fmla="*/ 1001 w 1003"/>
                <a:gd name="T37" fmla="*/ 1272 h 1309"/>
                <a:gd name="T38" fmla="*/ 981 w 1003"/>
                <a:gd name="T39" fmla="*/ 1299 h 1309"/>
                <a:gd name="T40" fmla="*/ 948 w 1003"/>
                <a:gd name="T41" fmla="*/ 1309 h 1309"/>
                <a:gd name="T42" fmla="*/ 220 w 1003"/>
                <a:gd name="T43" fmla="*/ 1309 h 1309"/>
                <a:gd name="T44" fmla="*/ 189 w 1003"/>
                <a:gd name="T45" fmla="*/ 1303 h 1309"/>
                <a:gd name="T46" fmla="*/ 144 w 1003"/>
                <a:gd name="T47" fmla="*/ 1277 h 1309"/>
                <a:gd name="T48" fmla="*/ 113 w 1003"/>
                <a:gd name="T49" fmla="*/ 1235 h 1309"/>
                <a:gd name="T50" fmla="*/ 102 w 1003"/>
                <a:gd name="T51" fmla="*/ 1183 h 1309"/>
                <a:gd name="T52" fmla="*/ 108 w 1003"/>
                <a:gd name="T53" fmla="*/ 1140 h 1309"/>
                <a:gd name="T54" fmla="*/ 93 w 1003"/>
                <a:gd name="T55" fmla="*/ 1114 h 1309"/>
                <a:gd name="T56" fmla="*/ 53 w 1003"/>
                <a:gd name="T57" fmla="*/ 1087 h 1309"/>
                <a:gd name="T58" fmla="*/ 27 w 1003"/>
                <a:gd name="T59" fmla="*/ 1046 h 1309"/>
                <a:gd name="T60" fmla="*/ 17 w 1003"/>
                <a:gd name="T61" fmla="*/ 998 h 1309"/>
                <a:gd name="T62" fmla="*/ 26 w 1003"/>
                <a:gd name="T63" fmla="*/ 951 h 1309"/>
                <a:gd name="T64" fmla="*/ 51 w 1003"/>
                <a:gd name="T65" fmla="*/ 912 h 1309"/>
                <a:gd name="T66" fmla="*/ 19 w 1003"/>
                <a:gd name="T67" fmla="*/ 878 h 1309"/>
                <a:gd name="T68" fmla="*/ 2 w 1003"/>
                <a:gd name="T69" fmla="*/ 835 h 1309"/>
                <a:gd name="T70" fmla="*/ 2 w 1003"/>
                <a:gd name="T71" fmla="*/ 786 h 1309"/>
                <a:gd name="T72" fmla="*/ 19 w 1003"/>
                <a:gd name="T73" fmla="*/ 742 h 1309"/>
                <a:gd name="T74" fmla="*/ 51 w 1003"/>
                <a:gd name="T75" fmla="*/ 709 h 1309"/>
                <a:gd name="T76" fmla="*/ 19 w 1003"/>
                <a:gd name="T77" fmla="*/ 675 h 1309"/>
                <a:gd name="T78" fmla="*/ 2 w 1003"/>
                <a:gd name="T79" fmla="*/ 632 h 1309"/>
                <a:gd name="T80" fmla="*/ 2 w 1003"/>
                <a:gd name="T81" fmla="*/ 581 h 1309"/>
                <a:gd name="T82" fmla="*/ 22 w 1003"/>
                <a:gd name="T83" fmla="*/ 535 h 1309"/>
                <a:gd name="T84" fmla="*/ 58 w 1003"/>
                <a:gd name="T85" fmla="*/ 500 h 1309"/>
                <a:gd name="T86" fmla="*/ 106 w 1003"/>
                <a:gd name="T87" fmla="*/ 482 h 1309"/>
                <a:gd name="T88" fmla="*/ 122 w 1003"/>
                <a:gd name="T89" fmla="*/ 481 h 1309"/>
                <a:gd name="T90" fmla="*/ 496 w 1003"/>
                <a:gd name="T91" fmla="*/ 461 h 1309"/>
                <a:gd name="T92" fmla="*/ 485 w 1003"/>
                <a:gd name="T93" fmla="*/ 406 h 1309"/>
                <a:gd name="T94" fmla="*/ 477 w 1003"/>
                <a:gd name="T95" fmla="*/ 332 h 1309"/>
                <a:gd name="T96" fmla="*/ 479 w 1003"/>
                <a:gd name="T97" fmla="*/ 244 h 1309"/>
                <a:gd name="T98" fmla="*/ 495 w 1003"/>
                <a:gd name="T99" fmla="*/ 155 h 1309"/>
                <a:gd name="T100" fmla="*/ 526 w 1003"/>
                <a:gd name="T101" fmla="*/ 85 h 1309"/>
                <a:gd name="T102" fmla="*/ 566 w 1003"/>
                <a:gd name="T103" fmla="*/ 34 h 1309"/>
                <a:gd name="T104" fmla="*/ 615 w 1003"/>
                <a:gd name="T105" fmla="*/ 6 h 1309"/>
                <a:gd name="T106" fmla="*/ 669 w 1003"/>
                <a:gd name="T107" fmla="*/ 0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3" h="1309">
                  <a:moveTo>
                    <a:pt x="669" y="0"/>
                  </a:moveTo>
                  <a:lnTo>
                    <a:pt x="692" y="2"/>
                  </a:lnTo>
                  <a:lnTo>
                    <a:pt x="711" y="5"/>
                  </a:lnTo>
                  <a:lnTo>
                    <a:pt x="726" y="7"/>
                  </a:lnTo>
                  <a:lnTo>
                    <a:pt x="736" y="10"/>
                  </a:lnTo>
                  <a:lnTo>
                    <a:pt x="744" y="13"/>
                  </a:lnTo>
                  <a:lnTo>
                    <a:pt x="749" y="15"/>
                  </a:lnTo>
                  <a:lnTo>
                    <a:pt x="750" y="15"/>
                  </a:lnTo>
                  <a:lnTo>
                    <a:pt x="749" y="19"/>
                  </a:lnTo>
                  <a:lnTo>
                    <a:pt x="748" y="28"/>
                  </a:lnTo>
                  <a:lnTo>
                    <a:pt x="745" y="42"/>
                  </a:lnTo>
                  <a:lnTo>
                    <a:pt x="742" y="60"/>
                  </a:lnTo>
                  <a:lnTo>
                    <a:pt x="738" y="82"/>
                  </a:lnTo>
                  <a:lnTo>
                    <a:pt x="735" y="105"/>
                  </a:lnTo>
                  <a:lnTo>
                    <a:pt x="732" y="131"/>
                  </a:lnTo>
                  <a:lnTo>
                    <a:pt x="729" y="156"/>
                  </a:lnTo>
                  <a:lnTo>
                    <a:pt x="727" y="183"/>
                  </a:lnTo>
                  <a:lnTo>
                    <a:pt x="726" y="208"/>
                  </a:lnTo>
                  <a:lnTo>
                    <a:pt x="727" y="230"/>
                  </a:lnTo>
                  <a:lnTo>
                    <a:pt x="729" y="251"/>
                  </a:lnTo>
                  <a:lnTo>
                    <a:pt x="732" y="268"/>
                  </a:lnTo>
                  <a:lnTo>
                    <a:pt x="746" y="303"/>
                  </a:lnTo>
                  <a:lnTo>
                    <a:pt x="763" y="339"/>
                  </a:lnTo>
                  <a:lnTo>
                    <a:pt x="783" y="373"/>
                  </a:lnTo>
                  <a:lnTo>
                    <a:pt x="805" y="406"/>
                  </a:lnTo>
                  <a:lnTo>
                    <a:pt x="828" y="439"/>
                  </a:lnTo>
                  <a:lnTo>
                    <a:pt x="853" y="471"/>
                  </a:lnTo>
                  <a:lnTo>
                    <a:pt x="877" y="502"/>
                  </a:lnTo>
                  <a:lnTo>
                    <a:pt x="901" y="532"/>
                  </a:lnTo>
                  <a:lnTo>
                    <a:pt x="925" y="560"/>
                  </a:lnTo>
                  <a:lnTo>
                    <a:pt x="946" y="587"/>
                  </a:lnTo>
                  <a:lnTo>
                    <a:pt x="965" y="613"/>
                  </a:lnTo>
                  <a:lnTo>
                    <a:pt x="981" y="637"/>
                  </a:lnTo>
                  <a:lnTo>
                    <a:pt x="992" y="659"/>
                  </a:lnTo>
                  <a:lnTo>
                    <a:pt x="1001" y="681"/>
                  </a:lnTo>
                  <a:lnTo>
                    <a:pt x="1003" y="701"/>
                  </a:lnTo>
                  <a:lnTo>
                    <a:pt x="1003" y="1254"/>
                  </a:lnTo>
                  <a:lnTo>
                    <a:pt x="1001" y="1272"/>
                  </a:lnTo>
                  <a:lnTo>
                    <a:pt x="992" y="1287"/>
                  </a:lnTo>
                  <a:lnTo>
                    <a:pt x="981" y="1299"/>
                  </a:lnTo>
                  <a:lnTo>
                    <a:pt x="966" y="1307"/>
                  </a:lnTo>
                  <a:lnTo>
                    <a:pt x="948" y="1309"/>
                  </a:lnTo>
                  <a:lnTo>
                    <a:pt x="223" y="1309"/>
                  </a:lnTo>
                  <a:lnTo>
                    <a:pt x="220" y="1309"/>
                  </a:lnTo>
                  <a:lnTo>
                    <a:pt x="216" y="1309"/>
                  </a:lnTo>
                  <a:lnTo>
                    <a:pt x="189" y="1303"/>
                  </a:lnTo>
                  <a:lnTo>
                    <a:pt x="165" y="1292"/>
                  </a:lnTo>
                  <a:lnTo>
                    <a:pt x="144" y="1277"/>
                  </a:lnTo>
                  <a:lnTo>
                    <a:pt x="126" y="1257"/>
                  </a:lnTo>
                  <a:lnTo>
                    <a:pt x="113" y="1235"/>
                  </a:lnTo>
                  <a:lnTo>
                    <a:pt x="105" y="1210"/>
                  </a:lnTo>
                  <a:lnTo>
                    <a:pt x="102" y="1183"/>
                  </a:lnTo>
                  <a:lnTo>
                    <a:pt x="103" y="1161"/>
                  </a:lnTo>
                  <a:lnTo>
                    <a:pt x="108" y="1140"/>
                  </a:lnTo>
                  <a:lnTo>
                    <a:pt x="118" y="1121"/>
                  </a:lnTo>
                  <a:lnTo>
                    <a:pt x="93" y="1114"/>
                  </a:lnTo>
                  <a:lnTo>
                    <a:pt x="72" y="1102"/>
                  </a:lnTo>
                  <a:lnTo>
                    <a:pt x="53" y="1087"/>
                  </a:lnTo>
                  <a:lnTo>
                    <a:pt x="38" y="1069"/>
                  </a:lnTo>
                  <a:lnTo>
                    <a:pt x="27" y="1046"/>
                  </a:lnTo>
                  <a:lnTo>
                    <a:pt x="19" y="1023"/>
                  </a:lnTo>
                  <a:lnTo>
                    <a:pt x="17" y="998"/>
                  </a:lnTo>
                  <a:lnTo>
                    <a:pt x="19" y="974"/>
                  </a:lnTo>
                  <a:lnTo>
                    <a:pt x="26" y="951"/>
                  </a:lnTo>
                  <a:lnTo>
                    <a:pt x="37" y="929"/>
                  </a:lnTo>
                  <a:lnTo>
                    <a:pt x="51" y="912"/>
                  </a:lnTo>
                  <a:lnTo>
                    <a:pt x="34" y="896"/>
                  </a:lnTo>
                  <a:lnTo>
                    <a:pt x="19" y="878"/>
                  </a:lnTo>
                  <a:lnTo>
                    <a:pt x="9" y="857"/>
                  </a:lnTo>
                  <a:lnTo>
                    <a:pt x="2" y="835"/>
                  </a:lnTo>
                  <a:lnTo>
                    <a:pt x="0" y="810"/>
                  </a:lnTo>
                  <a:lnTo>
                    <a:pt x="2" y="786"/>
                  </a:lnTo>
                  <a:lnTo>
                    <a:pt x="9" y="763"/>
                  </a:lnTo>
                  <a:lnTo>
                    <a:pt x="19" y="742"/>
                  </a:lnTo>
                  <a:lnTo>
                    <a:pt x="34" y="724"/>
                  </a:lnTo>
                  <a:lnTo>
                    <a:pt x="51" y="709"/>
                  </a:lnTo>
                  <a:lnTo>
                    <a:pt x="34" y="693"/>
                  </a:lnTo>
                  <a:lnTo>
                    <a:pt x="19" y="675"/>
                  </a:lnTo>
                  <a:lnTo>
                    <a:pt x="9" y="654"/>
                  </a:lnTo>
                  <a:lnTo>
                    <a:pt x="2" y="632"/>
                  </a:lnTo>
                  <a:lnTo>
                    <a:pt x="0" y="608"/>
                  </a:lnTo>
                  <a:lnTo>
                    <a:pt x="2" y="581"/>
                  </a:lnTo>
                  <a:lnTo>
                    <a:pt x="11" y="557"/>
                  </a:lnTo>
                  <a:lnTo>
                    <a:pt x="22" y="535"/>
                  </a:lnTo>
                  <a:lnTo>
                    <a:pt x="39" y="516"/>
                  </a:lnTo>
                  <a:lnTo>
                    <a:pt x="58" y="500"/>
                  </a:lnTo>
                  <a:lnTo>
                    <a:pt x="82" y="490"/>
                  </a:lnTo>
                  <a:lnTo>
                    <a:pt x="106" y="482"/>
                  </a:lnTo>
                  <a:lnTo>
                    <a:pt x="113" y="481"/>
                  </a:lnTo>
                  <a:lnTo>
                    <a:pt x="122" y="481"/>
                  </a:lnTo>
                  <a:lnTo>
                    <a:pt x="501" y="481"/>
                  </a:lnTo>
                  <a:lnTo>
                    <a:pt x="496" y="461"/>
                  </a:lnTo>
                  <a:lnTo>
                    <a:pt x="490" y="436"/>
                  </a:lnTo>
                  <a:lnTo>
                    <a:pt x="485" y="406"/>
                  </a:lnTo>
                  <a:lnTo>
                    <a:pt x="480" y="371"/>
                  </a:lnTo>
                  <a:lnTo>
                    <a:pt x="477" y="332"/>
                  </a:lnTo>
                  <a:lnTo>
                    <a:pt x="477" y="289"/>
                  </a:lnTo>
                  <a:lnTo>
                    <a:pt x="479" y="244"/>
                  </a:lnTo>
                  <a:lnTo>
                    <a:pt x="486" y="198"/>
                  </a:lnTo>
                  <a:lnTo>
                    <a:pt x="495" y="155"/>
                  </a:lnTo>
                  <a:lnTo>
                    <a:pt x="509" y="118"/>
                  </a:lnTo>
                  <a:lnTo>
                    <a:pt x="526" y="85"/>
                  </a:lnTo>
                  <a:lnTo>
                    <a:pt x="545" y="56"/>
                  </a:lnTo>
                  <a:lnTo>
                    <a:pt x="566" y="34"/>
                  </a:lnTo>
                  <a:lnTo>
                    <a:pt x="589" y="16"/>
                  </a:lnTo>
                  <a:lnTo>
                    <a:pt x="615" y="6"/>
                  </a:lnTo>
                  <a:lnTo>
                    <a:pt x="640" y="1"/>
                  </a:lnTo>
                  <a:lnTo>
                    <a:pt x="669" y="0"/>
                  </a:lnTo>
                  <a:close/>
                </a:path>
              </a:pathLst>
            </a:custGeom>
            <a:solidFill>
              <a:srgbClr val="7C7D47"/>
            </a:solidFill>
            <a:ln w="0">
              <a:solidFill>
                <a:srgbClr val="99983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55549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31</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647611" cy="4293513"/>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Polacy zapytani o wyrażenie opinii na temat wprowadzenia zakazu sprzedaży jednorazowych plastikowych produktów codziennego użytku (tj. kubki, talerze, sztućce, słomki itp.) najczęściej wskazują, że </a:t>
            </a:r>
            <a:r>
              <a:rPr lang="pl-PL" sz="1200" b="1" dirty="0">
                <a:solidFill>
                  <a:schemeClr val="tx1">
                    <a:lumMod val="65000"/>
                    <a:lumOff val="35000"/>
                  </a:schemeClr>
                </a:solidFill>
                <a:latin typeface="Century Gothic" panose="020B0502020202020204" pitchFamily="34" charset="0"/>
              </a:rPr>
              <a:t>w sprzedaży powinny być tylko plastikowe produkty codziennego użytku, które poddawane mogą być bardziej skutecznemu recyklingowi</a:t>
            </a:r>
            <a:r>
              <a:rPr lang="pl-PL" sz="1200" dirty="0">
                <a:solidFill>
                  <a:schemeClr val="tx1">
                    <a:lumMod val="65000"/>
                    <a:lumOff val="35000"/>
                  </a:schemeClr>
                </a:solidFill>
                <a:latin typeface="Century Gothic" panose="020B0502020202020204" pitchFamily="34" charset="0"/>
              </a:rPr>
              <a:t> (34,8%). </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Co ciekawe, co czwarty obywatel (25,1%) jest zwolennikiem </a:t>
            </a:r>
            <a:r>
              <a:rPr lang="pl-PL" sz="1200" b="1" dirty="0">
                <a:solidFill>
                  <a:schemeClr val="tx1">
                    <a:lumMod val="65000"/>
                    <a:lumOff val="35000"/>
                  </a:schemeClr>
                </a:solidFill>
                <a:latin typeface="Century Gothic" panose="020B0502020202020204" pitchFamily="34" charset="0"/>
              </a:rPr>
              <a:t>całkowitego zakazu sprzedaży </a:t>
            </a:r>
            <a:r>
              <a:rPr lang="pl-PL" sz="1200" dirty="0">
                <a:solidFill>
                  <a:schemeClr val="tx1">
                    <a:lumMod val="65000"/>
                    <a:lumOff val="35000"/>
                  </a:schemeClr>
                </a:solidFill>
                <a:latin typeface="Century Gothic" panose="020B0502020202020204" pitchFamily="34" charset="0"/>
              </a:rPr>
              <a:t>jakichkolwiek jednorazowych plastikowych produktów codziennego użytku. </a:t>
            </a:r>
            <a:r>
              <a:rPr lang="pl-PL" sz="1200" b="1" dirty="0">
                <a:solidFill>
                  <a:schemeClr val="tx1">
                    <a:lumMod val="65000"/>
                    <a:lumOff val="35000"/>
                  </a:schemeClr>
                </a:solidFill>
                <a:latin typeface="Century Gothic" panose="020B0502020202020204" pitchFamily="34" charset="0"/>
              </a:rPr>
              <a:t>Dalszą dostępność tych produktów </a:t>
            </a:r>
            <a:br>
              <a:rPr lang="pl-PL" sz="1200" b="1" dirty="0">
                <a:solidFill>
                  <a:schemeClr val="tx1">
                    <a:lumMod val="65000"/>
                    <a:lumOff val="35000"/>
                  </a:schemeClr>
                </a:solidFill>
                <a:latin typeface="Century Gothic" panose="020B0502020202020204" pitchFamily="34" charset="0"/>
              </a:rPr>
            </a:br>
            <a:r>
              <a:rPr lang="pl-PL" sz="1200" b="1" dirty="0">
                <a:solidFill>
                  <a:schemeClr val="tx1">
                    <a:lumMod val="65000"/>
                    <a:lumOff val="35000"/>
                  </a:schemeClr>
                </a:solidFill>
                <a:latin typeface="Century Gothic" panose="020B0502020202020204" pitchFamily="34" charset="0"/>
              </a:rPr>
              <a:t>w sprzedaży, jednak przy znacznie zwiększonej ich cenie</a:t>
            </a:r>
            <a:r>
              <a:rPr lang="pl-PL" sz="1200" dirty="0">
                <a:solidFill>
                  <a:schemeClr val="tx1">
                    <a:lumMod val="65000"/>
                    <a:lumOff val="35000"/>
                  </a:schemeClr>
                </a:solidFill>
                <a:latin typeface="Century Gothic" panose="020B0502020202020204" pitchFamily="34" charset="0"/>
              </a:rPr>
              <a:t> uważa za atrakcyjne 18,9% osób. Jedynie 17,0% Polaków jest zdania, że sprzedaż jednorazowych plastikowych produktów codziennego użytku </a:t>
            </a:r>
            <a:r>
              <a:rPr lang="pl-PL" sz="1200" b="1" dirty="0">
                <a:solidFill>
                  <a:schemeClr val="tx1">
                    <a:lumMod val="65000"/>
                    <a:lumOff val="35000"/>
                  </a:schemeClr>
                </a:solidFill>
                <a:latin typeface="Century Gothic" panose="020B0502020202020204" pitchFamily="34" charset="0"/>
              </a:rPr>
              <a:t>powinna pozostać bez zmian.</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Odpowiedzi badanych różnicują się ze względu na zmienne społeczno-demograficzne. Zaobserwowano,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częściej rozwiązanie polegające na </a:t>
            </a:r>
            <a:r>
              <a:rPr lang="pl-PL" sz="1200" b="1" dirty="0">
                <a:solidFill>
                  <a:schemeClr val="tx1">
                    <a:lumMod val="65000"/>
                    <a:lumOff val="35000"/>
                  </a:schemeClr>
                </a:solidFill>
                <a:latin typeface="Century Gothic" panose="020B0502020202020204" pitchFamily="34" charset="0"/>
              </a:rPr>
              <a:t>sprzedaży tylko plastikowych produktów codziennego użytku, </a:t>
            </a:r>
            <a:br>
              <a:rPr lang="pl-PL" sz="1200" b="1" dirty="0">
                <a:solidFill>
                  <a:schemeClr val="tx1">
                    <a:lumMod val="65000"/>
                    <a:lumOff val="35000"/>
                  </a:schemeClr>
                </a:solidFill>
                <a:latin typeface="Century Gothic" panose="020B0502020202020204" pitchFamily="34" charset="0"/>
              </a:rPr>
            </a:br>
            <a:r>
              <a:rPr lang="pl-PL" sz="1200" b="1" dirty="0">
                <a:solidFill>
                  <a:schemeClr val="tx1">
                    <a:lumMod val="65000"/>
                    <a:lumOff val="35000"/>
                  </a:schemeClr>
                </a:solidFill>
                <a:latin typeface="Century Gothic" panose="020B0502020202020204" pitchFamily="34" charset="0"/>
              </a:rPr>
              <a:t>które poddawane mogą być bardziej skutecznemu recyklingowi </a:t>
            </a:r>
            <a:r>
              <a:rPr lang="pl-PL" sz="1200" dirty="0">
                <a:solidFill>
                  <a:schemeClr val="tx1">
                    <a:lumMod val="65000"/>
                    <a:lumOff val="35000"/>
                  </a:schemeClr>
                </a:solidFill>
                <a:latin typeface="Century Gothic" panose="020B0502020202020204" pitchFamily="34" charset="0"/>
              </a:rPr>
              <a:t>deklarują mężczyźni (45,5% vs 25,0%),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a także osoby z wykształceniem wyższym. Wybór tego rozwiązania pozytywnie skorelowany jest z wielkością miejscowości. Kobiety natomiast częściej (31,9% vs 17,6%) są za </a:t>
            </a:r>
            <a:r>
              <a:rPr lang="pl-PL" sz="1200" b="1" dirty="0">
                <a:solidFill>
                  <a:schemeClr val="tx1">
                    <a:lumMod val="65000"/>
                    <a:lumOff val="35000"/>
                  </a:schemeClr>
                </a:solidFill>
                <a:latin typeface="Century Gothic" panose="020B0502020202020204" pitchFamily="34" charset="0"/>
              </a:rPr>
              <a:t>całkowitym zakazem sprzedaży </a:t>
            </a:r>
            <a:r>
              <a:rPr lang="pl-PL" sz="1200" dirty="0">
                <a:solidFill>
                  <a:schemeClr val="tx1">
                    <a:lumMod val="65000"/>
                    <a:lumOff val="35000"/>
                  </a:schemeClr>
                </a:solidFill>
                <a:latin typeface="Century Gothic" panose="020B0502020202020204" pitchFamily="34" charset="0"/>
              </a:rPr>
              <a:t>jakichkolwiek jednorazowych plastikowych produktów codziennego użytku. Podobnie jak wcześniej, częściej tę opcję wybierały osoby posiadające wyższe wykształcenie. </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CCC914"/>
                </a:solidFill>
                <a:latin typeface="Century Gothic" panose="020B0502020202020204" pitchFamily="34" charset="0"/>
                <a:cs typeface="Times New Roman" panose="02020603050405020304" pitchFamily="18" charset="0"/>
              </a:rPr>
              <a:t>OPIS WYNIKÓW</a:t>
            </a:r>
            <a:endParaRPr lang="pl-PL" sz="2400" dirty="0">
              <a:solidFill>
                <a:srgbClr val="CCC914"/>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27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32</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6" y="636574"/>
            <a:ext cx="8647611" cy="207946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buClr>
                <a:srgbClr val="FFC000"/>
              </a:buClr>
            </a:pPr>
            <a:r>
              <a:rPr lang="pl-PL" sz="1200" b="1" dirty="0">
                <a:solidFill>
                  <a:schemeClr val="tx1">
                    <a:lumMod val="65000"/>
                    <a:lumOff val="35000"/>
                  </a:schemeClr>
                </a:solidFill>
                <a:latin typeface="Century Gothic" panose="020B0502020202020204" pitchFamily="34" charset="0"/>
              </a:rPr>
              <a:t>Dalszą dostępność tych produktów w sprzedaży, ale przy znacznie zwiększonej cenie </a:t>
            </a:r>
            <a:r>
              <a:rPr lang="pl-PL" sz="1200" dirty="0">
                <a:solidFill>
                  <a:schemeClr val="tx1">
                    <a:lumMod val="65000"/>
                    <a:lumOff val="35000"/>
                  </a:schemeClr>
                </a:solidFill>
                <a:latin typeface="Century Gothic" panose="020B0502020202020204" pitchFamily="34" charset="0"/>
              </a:rPr>
              <a:t>uważają za cenne rozwiązanie częściej osoby zamieszkujące średnie miasta (200-500 tys.). Opinię o </a:t>
            </a:r>
            <a:r>
              <a:rPr lang="pl-PL" sz="1200" b="1" dirty="0">
                <a:solidFill>
                  <a:schemeClr val="tx1">
                    <a:lumMod val="65000"/>
                    <a:lumOff val="35000"/>
                  </a:schemeClr>
                </a:solidFill>
                <a:latin typeface="Century Gothic" panose="020B0502020202020204" pitchFamily="34" charset="0"/>
              </a:rPr>
              <a:t>braku zmian w zakresie sprzedaży</a:t>
            </a:r>
            <a:r>
              <a:rPr lang="pl-PL" sz="1200" dirty="0">
                <a:solidFill>
                  <a:schemeClr val="tx1">
                    <a:lumMod val="65000"/>
                    <a:lumOff val="35000"/>
                  </a:schemeClr>
                </a:solidFill>
                <a:latin typeface="Century Gothic" panose="020B0502020202020204" pitchFamily="34" charset="0"/>
              </a:rPr>
              <a:t> jednorazowych plastikowych produktów codziennego użytku wyrażają z kolei głównie kobiety, osoby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z wykształceniem zawodowym i mieszkańcy małych miast (do 50 tys.).</a:t>
            </a:r>
          </a:p>
          <a:p>
            <a:pPr>
              <a:lnSpc>
                <a:spcPct val="150000"/>
              </a:lnSpc>
              <a:spcAft>
                <a:spcPts val="1200"/>
              </a:spcAft>
              <a:buClr>
                <a:srgbClr val="FFC000"/>
              </a:buClr>
            </a:pPr>
            <a:r>
              <a:rPr lang="pl-PL" sz="1200" dirty="0">
                <a:solidFill>
                  <a:schemeClr val="tx1">
                    <a:lumMod val="65000"/>
                    <a:lumOff val="35000"/>
                  </a:schemeClr>
                </a:solidFill>
                <a:latin typeface="Century Gothic" panose="020B0502020202020204" pitchFamily="34" charset="0"/>
              </a:rPr>
              <a:t>Według blisko 60% badanych wprowadzenie zakazu sprzedaży jednorazowych przedmiotów codziennego użytku z tworzyw sztucznych </a:t>
            </a:r>
            <a:r>
              <a:rPr lang="pl-PL" sz="1200" b="1" dirty="0">
                <a:solidFill>
                  <a:schemeClr val="tx1">
                    <a:lumMod val="65000"/>
                    <a:lumOff val="35000"/>
                  </a:schemeClr>
                </a:solidFill>
                <a:latin typeface="Century Gothic" panose="020B0502020202020204" pitchFamily="34" charset="0"/>
              </a:rPr>
              <a:t>przyczyni się do ochrony środowiska w Polsce</a:t>
            </a:r>
            <a:r>
              <a:rPr lang="pl-PL" sz="1200" dirty="0">
                <a:solidFill>
                  <a:schemeClr val="tx1">
                    <a:lumMod val="65000"/>
                    <a:lumOff val="35000"/>
                  </a:schemeClr>
                </a:solidFill>
                <a:latin typeface="Century Gothic" panose="020B0502020202020204" pitchFamily="34" charset="0"/>
              </a:rPr>
              <a:t>. Jedynie 15,5% ma przeciwne zdanie.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Częściej zdecydowanie twierdzące zdanie w tej sprawie mają mężczyźni (22,9% vs 11,3%) i mieszkańcy średnich miast o wielkości 200-500 tys. (22,7% vs 11,9-21,2%). </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CCC914"/>
                </a:solidFill>
                <a:latin typeface="Century Gothic" panose="020B0502020202020204" pitchFamily="34" charset="0"/>
                <a:cs typeface="Times New Roman" panose="02020603050405020304" pitchFamily="18" charset="0"/>
              </a:rPr>
              <a:t>OPIS WYNIKÓW</a:t>
            </a:r>
            <a:endParaRPr lang="pl-PL" sz="2400" dirty="0">
              <a:solidFill>
                <a:srgbClr val="CCC914"/>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756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0CBD8F7-272A-4F2F-B172-6D6C11E75DFE}"/>
              </a:ext>
            </a:extLst>
          </p:cNvPr>
          <p:cNvSpPr>
            <a:spLocks noGrp="1"/>
          </p:cNvSpPr>
          <p:nvPr>
            <p:ph type="sldNum" sz="quarter" idx="12"/>
          </p:nvPr>
        </p:nvSpPr>
        <p:spPr/>
        <p:txBody>
          <a:bodyPr/>
          <a:lstStyle/>
          <a:p>
            <a:fld id="{63495140-8AF3-44B3-8E8F-973C040A3C95}" type="slidenum">
              <a:rPr lang="pl-PL" smtClean="0"/>
              <a:pPr/>
              <a:t>33</a:t>
            </a:fld>
            <a:endParaRPr lang="pl-PL" dirty="0"/>
          </a:p>
        </p:txBody>
      </p:sp>
      <p:sp>
        <p:nvSpPr>
          <p:cNvPr id="5" name="Prostokąt 4">
            <a:extLst>
              <a:ext uri="{FF2B5EF4-FFF2-40B4-BE49-F238E27FC236}">
                <a16:creationId xmlns:a16="http://schemas.microsoft.com/office/drawing/2014/main" id="{1ABB16A8-8B4F-4634-968E-441FBD5A171B}"/>
              </a:ext>
            </a:extLst>
          </p:cNvPr>
          <p:cNvSpPr/>
          <p:nvPr/>
        </p:nvSpPr>
        <p:spPr>
          <a:xfrm>
            <a:off x="-31147" y="0"/>
            <a:ext cx="888848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P7. Czy na co dzień podejmuje Pan(i) działania zmniejszające ilość generowanych odpadów plastikowych?</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42" name="pole tekstowe 41">
            <a:extLst>
              <a:ext uri="{FF2B5EF4-FFF2-40B4-BE49-F238E27FC236}">
                <a16:creationId xmlns:a16="http://schemas.microsoft.com/office/drawing/2014/main" id="{7C171B1D-97F3-40C2-AA37-542FB8CD074F}"/>
              </a:ext>
            </a:extLst>
          </p:cNvPr>
          <p:cNvSpPr txBox="1"/>
          <p:nvPr/>
        </p:nvSpPr>
        <p:spPr>
          <a:xfrm>
            <a:off x="224513" y="5881132"/>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43" name="Wykres 42" descr="Podejmowanie działań mających na celu zmniejszenie ilości generowanych odpadów plastikowych&#10;&#10;Wykres kołowy prezentuje odpowiedzi respondentów dotyczące podejmowania działań mających na celu zmniejszenie ilości generowanych odpadów plastikowych: zdecydowanie tak (15,2%), raczej tak (37,5%), raczej nie (36,5%), zdecydowanie nie (5,3%), nie wiem, trudno powiedzieć (5,5%).">
            <a:extLst>
              <a:ext uri="{FF2B5EF4-FFF2-40B4-BE49-F238E27FC236}">
                <a16:creationId xmlns:a16="http://schemas.microsoft.com/office/drawing/2014/main" id="{DA3D5C9D-86DD-4C67-8DC6-62EB544ADF74}"/>
              </a:ext>
            </a:extLst>
          </p:cNvPr>
          <p:cNvGraphicFramePr/>
          <p:nvPr>
            <p:extLst>
              <p:ext uri="{D42A27DB-BD31-4B8C-83A1-F6EECF244321}">
                <p14:modId xmlns:p14="http://schemas.microsoft.com/office/powerpoint/2010/main" val="732153643"/>
              </p:ext>
            </p:extLst>
          </p:nvPr>
        </p:nvGraphicFramePr>
        <p:xfrm>
          <a:off x="353796" y="1212992"/>
          <a:ext cx="4218204" cy="4432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5" name="Wykres 54">
            <a:extLst>
              <a:ext uri="{FF2B5EF4-FFF2-40B4-BE49-F238E27FC236}">
                <a16:creationId xmlns:a16="http://schemas.microsoft.com/office/drawing/2014/main" id="{CD7D04A4-8B89-4ABA-8EB5-5516AEA1B54B}"/>
              </a:ext>
            </a:extLst>
          </p:cNvPr>
          <p:cNvGraphicFramePr/>
          <p:nvPr>
            <p:extLst>
              <p:ext uri="{D42A27DB-BD31-4B8C-83A1-F6EECF244321}">
                <p14:modId xmlns:p14="http://schemas.microsoft.com/office/powerpoint/2010/main" val="1397247099"/>
              </p:ext>
            </p:extLst>
          </p:nvPr>
        </p:nvGraphicFramePr>
        <p:xfrm>
          <a:off x="4738012" y="1096064"/>
          <a:ext cx="4218204" cy="4592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 name="Tabela 55">
            <a:extLst>
              <a:ext uri="{FF2B5EF4-FFF2-40B4-BE49-F238E27FC236}">
                <a16:creationId xmlns:a16="http://schemas.microsoft.com/office/drawing/2014/main" id="{01130903-6CA3-4D8E-B58F-329A88646455}"/>
              </a:ext>
            </a:extLst>
          </p:cNvPr>
          <p:cNvGraphicFramePr>
            <a:graphicFrameLocks noGrp="1"/>
          </p:cNvGraphicFramePr>
          <p:nvPr>
            <p:extLst>
              <p:ext uri="{D42A27DB-BD31-4B8C-83A1-F6EECF244321}">
                <p14:modId xmlns:p14="http://schemas.microsoft.com/office/powerpoint/2010/main" val="4178297990"/>
              </p:ext>
            </p:extLst>
          </p:nvPr>
        </p:nvGraphicFramePr>
        <p:xfrm>
          <a:off x="5356905" y="1245326"/>
          <a:ext cx="685576" cy="4516608"/>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310676636"/>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090955000"/>
                  </a:ext>
                </a:extLst>
              </a:tr>
              <a:tr h="282288">
                <a:tc>
                  <a:txBody>
                    <a:bodyPr/>
                    <a:lstStyle/>
                    <a:p>
                      <a:pPr algn="r"/>
                      <a:r>
                        <a:rPr lang="pl-PL" sz="700" b="0" i="1" dirty="0">
                          <a:solidFill>
                            <a:schemeClr val="bg1">
                              <a:lumMod val="65000"/>
                            </a:schemeClr>
                          </a:solidFill>
                          <a:latin typeface="Century Gothic" panose="020B0502020202020204" pitchFamily="34" charset="0"/>
                        </a:rPr>
                        <a:t>N=184</a:t>
                      </a:r>
                    </a:p>
                  </a:txBody>
                  <a:tcPr anchor="ctr"/>
                </a:tc>
                <a:extLst>
                  <a:ext uri="{0D108BD9-81ED-4DB2-BD59-A6C34878D82A}">
                    <a16:rowId xmlns:a16="http://schemas.microsoft.com/office/drawing/2014/main" val="4104966066"/>
                  </a:ext>
                </a:extLst>
              </a:tr>
              <a:tr h="282288">
                <a:tc>
                  <a:txBody>
                    <a:bodyPr/>
                    <a:lstStyle/>
                    <a:p>
                      <a:pPr algn="r"/>
                      <a:r>
                        <a:rPr lang="pl-PL" sz="700" b="0" i="1" dirty="0">
                          <a:solidFill>
                            <a:schemeClr val="bg1">
                              <a:lumMod val="65000"/>
                            </a:schemeClr>
                          </a:solidFill>
                          <a:latin typeface="Century Gothic" panose="020B0502020202020204" pitchFamily="34" charset="0"/>
                        </a:rPr>
                        <a:t>N=230</a:t>
                      </a:r>
                    </a:p>
                  </a:txBody>
                  <a:tcPr anchor="ctr"/>
                </a:tc>
                <a:extLst>
                  <a:ext uri="{0D108BD9-81ED-4DB2-BD59-A6C34878D82A}">
                    <a16:rowId xmlns:a16="http://schemas.microsoft.com/office/drawing/2014/main" val="1946220071"/>
                  </a:ext>
                </a:extLst>
              </a:tr>
              <a:tr h="282288">
                <a:tc>
                  <a:txBody>
                    <a:bodyPr/>
                    <a:lstStyle/>
                    <a:p>
                      <a:pPr algn="r"/>
                      <a:r>
                        <a:rPr lang="pl-PL" sz="700" b="0" i="1" dirty="0">
                          <a:solidFill>
                            <a:schemeClr val="bg1">
                              <a:lumMod val="65000"/>
                            </a:schemeClr>
                          </a:solidFill>
                          <a:latin typeface="Century Gothic" panose="020B0502020202020204" pitchFamily="34" charset="0"/>
                        </a:rPr>
                        <a:t>N=293</a:t>
                      </a:r>
                    </a:p>
                  </a:txBody>
                  <a:tcPr anchor="ctr"/>
                </a:tc>
                <a:extLst>
                  <a:ext uri="{0D108BD9-81ED-4DB2-BD59-A6C34878D82A}">
                    <a16:rowId xmlns:a16="http://schemas.microsoft.com/office/drawing/2014/main" val="1374666506"/>
                  </a:ext>
                </a:extLst>
              </a:tr>
              <a:tr h="282288">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3335192274"/>
                  </a:ext>
                </a:extLst>
              </a:tr>
              <a:tr h="282288">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2340047204"/>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73144140"/>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1444527311"/>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2628221427"/>
                  </a:ext>
                </a:extLst>
              </a:tr>
              <a:tr h="282288">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1414659099"/>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620159575"/>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62427696"/>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969570423"/>
                  </a:ext>
                </a:extLst>
              </a:tr>
              <a:tr h="282288">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4067412734"/>
                  </a:ext>
                </a:extLst>
              </a:tr>
            </a:tbl>
          </a:graphicData>
        </a:graphic>
      </p:graphicFrame>
    </p:spTree>
    <p:extLst>
      <p:ext uri="{BB962C8B-B14F-4D97-AF65-F5344CB8AC3E}">
        <p14:creationId xmlns:p14="http://schemas.microsoft.com/office/powerpoint/2010/main" val="2145401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0CBD8F7-272A-4F2F-B172-6D6C11E75DFE}"/>
              </a:ext>
            </a:extLst>
          </p:cNvPr>
          <p:cNvSpPr>
            <a:spLocks noGrp="1"/>
          </p:cNvSpPr>
          <p:nvPr>
            <p:ph type="sldNum" sz="quarter" idx="12"/>
          </p:nvPr>
        </p:nvSpPr>
        <p:spPr/>
        <p:txBody>
          <a:bodyPr/>
          <a:lstStyle/>
          <a:p>
            <a:fld id="{63495140-8AF3-44B3-8E8F-973C040A3C95}" type="slidenum">
              <a:rPr lang="pl-PL" smtClean="0"/>
              <a:pPr/>
              <a:t>34</a:t>
            </a:fld>
            <a:endParaRPr lang="pl-PL" dirty="0"/>
          </a:p>
        </p:txBody>
      </p:sp>
      <p:sp>
        <p:nvSpPr>
          <p:cNvPr id="5" name="Prostokąt 4">
            <a:extLst>
              <a:ext uri="{FF2B5EF4-FFF2-40B4-BE49-F238E27FC236}">
                <a16:creationId xmlns:a16="http://schemas.microsoft.com/office/drawing/2014/main" id="{1ABB16A8-8B4F-4634-968E-441FBD5A171B}"/>
              </a:ext>
            </a:extLst>
          </p:cNvPr>
          <p:cNvSpPr/>
          <p:nvPr/>
        </p:nvSpPr>
        <p:spPr>
          <a:xfrm>
            <a:off x="4327" y="15010"/>
            <a:ext cx="888848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P7. Czy na co dzień podejmuje Pan(i) działania zmniejszające ilość generowanych odpadów plastikowych?</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sp>
        <p:nvSpPr>
          <p:cNvPr id="42" name="pole tekstowe 41">
            <a:extLst>
              <a:ext uri="{FF2B5EF4-FFF2-40B4-BE49-F238E27FC236}">
                <a16:creationId xmlns:a16="http://schemas.microsoft.com/office/drawing/2014/main" id="{7C171B1D-97F3-40C2-AA37-542FB8CD074F}"/>
              </a:ext>
            </a:extLst>
          </p:cNvPr>
          <p:cNvSpPr txBox="1"/>
          <p:nvPr/>
        </p:nvSpPr>
        <p:spPr>
          <a:xfrm>
            <a:off x="224513" y="5881132"/>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graphicFrame>
        <p:nvGraphicFramePr>
          <p:cNvPr id="43" name="Wykres 42" descr="Podejmowanie działań mających na celu zmniejszenie ilości generowanych odpadów plastikowych&#10;&#10;Wykres kołowy prezentuje odpowiedzi respondentów dotyczące podejmowania działań mających na celu zmniejszenie ilości generowanych odpadów plastikowych: zdecydowanie tak (15,2%), raczej tak (37,5%), raczej nie (36,5%), zdecydowanie nie (5,3%), nie wiem, trudno powiedzieć (5,5%).">
            <a:extLst>
              <a:ext uri="{FF2B5EF4-FFF2-40B4-BE49-F238E27FC236}">
                <a16:creationId xmlns:a16="http://schemas.microsoft.com/office/drawing/2014/main" id="{DA3D5C9D-86DD-4C67-8DC6-62EB544ADF74}"/>
              </a:ext>
            </a:extLst>
          </p:cNvPr>
          <p:cNvGraphicFramePr/>
          <p:nvPr>
            <p:extLst>
              <p:ext uri="{D42A27DB-BD31-4B8C-83A1-F6EECF244321}">
                <p14:modId xmlns:p14="http://schemas.microsoft.com/office/powerpoint/2010/main" val="3746367743"/>
              </p:ext>
            </p:extLst>
          </p:nvPr>
        </p:nvGraphicFramePr>
        <p:xfrm>
          <a:off x="68315" y="1721307"/>
          <a:ext cx="2270819" cy="2942203"/>
        </p:xfrm>
        <a:graphic>
          <a:graphicData uri="http://schemas.openxmlformats.org/drawingml/2006/chart">
            <c:chart xmlns:c="http://schemas.openxmlformats.org/drawingml/2006/chart" xmlns:r="http://schemas.openxmlformats.org/officeDocument/2006/relationships" r:id="rId2"/>
          </a:graphicData>
        </a:graphic>
      </p:graphicFrame>
      <p:sp>
        <p:nvSpPr>
          <p:cNvPr id="44" name="Prostokąt 43">
            <a:extLst>
              <a:ext uri="{FF2B5EF4-FFF2-40B4-BE49-F238E27FC236}">
                <a16:creationId xmlns:a16="http://schemas.microsoft.com/office/drawing/2014/main" id="{7FEE6D95-7793-43D1-B54D-D31E2914CBF5}"/>
              </a:ext>
            </a:extLst>
          </p:cNvPr>
          <p:cNvSpPr/>
          <p:nvPr/>
        </p:nvSpPr>
        <p:spPr>
          <a:xfrm>
            <a:off x="4327" y="406668"/>
            <a:ext cx="883508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P8. Jakie podejmuje Pan(i) najczęściej działania? </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pSp>
        <p:nvGrpSpPr>
          <p:cNvPr id="23" name="Grupa 22">
            <a:extLst>
              <a:ext uri="{FF2B5EF4-FFF2-40B4-BE49-F238E27FC236}">
                <a16:creationId xmlns:a16="http://schemas.microsoft.com/office/drawing/2014/main" id="{874176FC-C5A3-415C-980A-A0FD5DA5BAA1}"/>
              </a:ext>
            </a:extLst>
          </p:cNvPr>
          <p:cNvGrpSpPr/>
          <p:nvPr/>
        </p:nvGrpSpPr>
        <p:grpSpPr>
          <a:xfrm>
            <a:off x="1612301" y="1905121"/>
            <a:ext cx="800100" cy="1634490"/>
            <a:chOff x="2251710" y="2329107"/>
            <a:chExt cx="800100" cy="1634490"/>
          </a:xfrm>
        </p:grpSpPr>
        <p:sp>
          <p:nvSpPr>
            <p:cNvPr id="3" name="Nawias zamykający 2">
              <a:extLst>
                <a:ext uri="{FF2B5EF4-FFF2-40B4-BE49-F238E27FC236}">
                  <a16:creationId xmlns:a16="http://schemas.microsoft.com/office/drawing/2014/main" id="{FD15DFFE-C9BE-42D0-9728-BA73AA72BE89}"/>
                </a:ext>
              </a:extLst>
            </p:cNvPr>
            <p:cNvSpPr/>
            <p:nvPr/>
          </p:nvSpPr>
          <p:spPr>
            <a:xfrm>
              <a:off x="2251710" y="2329107"/>
              <a:ext cx="331470" cy="1634490"/>
            </a:xfrm>
            <a:prstGeom prst="rightBracket">
              <a:avLst/>
            </a:prstGeom>
            <a:ln w="19050">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cxnSp>
          <p:nvCxnSpPr>
            <p:cNvPr id="7" name="Łącznik prosty ze strzałką 6">
              <a:extLst>
                <a:ext uri="{FF2B5EF4-FFF2-40B4-BE49-F238E27FC236}">
                  <a16:creationId xmlns:a16="http://schemas.microsoft.com/office/drawing/2014/main" id="{B1F87595-8071-4489-9724-17CD33204695}"/>
                </a:ext>
              </a:extLst>
            </p:cNvPr>
            <p:cNvCxnSpPr/>
            <p:nvPr/>
          </p:nvCxnSpPr>
          <p:spPr>
            <a:xfrm>
              <a:off x="2583180" y="3146352"/>
              <a:ext cx="468630" cy="0"/>
            </a:xfrm>
            <a:prstGeom prst="straightConnector1">
              <a:avLst/>
            </a:prstGeom>
            <a:ln w="19050">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9" name="Grupa 8" descr="Grafika prezentuje odsetek osób segregujących dokładnie śmieci: tak 70,7%, nie 27,5, nie wiem 1,7%">
            <a:extLst>
              <a:ext uri="{FF2B5EF4-FFF2-40B4-BE49-F238E27FC236}">
                <a16:creationId xmlns:a16="http://schemas.microsoft.com/office/drawing/2014/main" id="{F04CD1CB-6AFC-4C3F-91A5-6EFF29CE740C}"/>
              </a:ext>
            </a:extLst>
          </p:cNvPr>
          <p:cNvGrpSpPr/>
          <p:nvPr/>
        </p:nvGrpSpPr>
        <p:grpSpPr>
          <a:xfrm>
            <a:off x="3095081" y="1115520"/>
            <a:ext cx="1891574" cy="1292343"/>
            <a:chOff x="3095081" y="1115520"/>
            <a:chExt cx="1891574" cy="1292343"/>
          </a:xfrm>
        </p:grpSpPr>
        <p:grpSp>
          <p:nvGrpSpPr>
            <p:cNvPr id="26" name="Grupa 25" descr="Działania podejmowane na rzecz zmniejszenia ilości generowanych odpadów plastikowych&#10;&#10;Grafika przedstawiająca kosz na śmieci z komentarzem &quot;segreguję dokładnie śmieci&quot;: %">
              <a:extLst>
                <a:ext uri="{FF2B5EF4-FFF2-40B4-BE49-F238E27FC236}">
                  <a16:creationId xmlns:a16="http://schemas.microsoft.com/office/drawing/2014/main" id="{A5820FD2-40EE-44D0-AA21-2E1C3CFB5967}"/>
                </a:ext>
              </a:extLst>
            </p:cNvPr>
            <p:cNvGrpSpPr/>
            <p:nvPr/>
          </p:nvGrpSpPr>
          <p:grpSpPr>
            <a:xfrm>
              <a:off x="3189919" y="1115520"/>
              <a:ext cx="1633301" cy="1292343"/>
              <a:chOff x="3211067" y="1802253"/>
              <a:chExt cx="1633301" cy="1292343"/>
            </a:xfrm>
          </p:grpSpPr>
          <p:sp>
            <p:nvSpPr>
              <p:cNvPr id="45" name="pole tekstowe 44">
                <a:extLst>
                  <a:ext uri="{FF2B5EF4-FFF2-40B4-BE49-F238E27FC236}">
                    <a16:creationId xmlns:a16="http://schemas.microsoft.com/office/drawing/2014/main" id="{E467BA1D-F233-4148-962D-67A552FEDB7B}"/>
                  </a:ext>
                </a:extLst>
              </p:cNvPr>
              <p:cNvSpPr txBox="1"/>
              <p:nvPr/>
            </p:nvSpPr>
            <p:spPr>
              <a:xfrm>
                <a:off x="3211067" y="2694486"/>
                <a:ext cx="1633301" cy="400110"/>
              </a:xfrm>
              <a:prstGeom prst="rect">
                <a:avLst/>
              </a:prstGeom>
              <a:noFill/>
            </p:spPr>
            <p:txBody>
              <a:bodyPr wrap="square" rtlCol="0">
                <a:spAutoFit/>
              </a:bodyPr>
              <a:lstStyle/>
              <a:p>
                <a:pPr algn="ctr"/>
                <a:r>
                  <a:rPr lang="pl-PL" sz="1000" dirty="0">
                    <a:solidFill>
                      <a:srgbClr val="595959"/>
                    </a:solidFill>
                    <a:latin typeface="Century Gothic" panose="020B0502020202020204" pitchFamily="34" charset="0"/>
                  </a:rPr>
                  <a:t>segreguję dokładnie śmieci</a:t>
                </a:r>
              </a:p>
            </p:txBody>
          </p:sp>
          <p:pic>
            <p:nvPicPr>
              <p:cNvPr id="25" name="Grafika 24" descr="Śmieci">
                <a:extLst>
                  <a:ext uri="{FF2B5EF4-FFF2-40B4-BE49-F238E27FC236}">
                    <a16:creationId xmlns:a16="http://schemas.microsoft.com/office/drawing/2014/main" id="{4EAA99C4-B6CD-427E-9EFE-FA5A0C89924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7056" y="1802253"/>
                <a:ext cx="605787" cy="605787"/>
              </a:xfrm>
              <a:prstGeom prst="rect">
                <a:avLst/>
              </a:prstGeom>
            </p:spPr>
          </p:pic>
        </p:grpSp>
        <p:graphicFrame>
          <p:nvGraphicFramePr>
            <p:cNvPr id="8" name="Wykres 7">
              <a:extLst>
                <a:ext uri="{FF2B5EF4-FFF2-40B4-BE49-F238E27FC236}">
                  <a16:creationId xmlns:a16="http://schemas.microsoft.com/office/drawing/2014/main" id="{AC4A5B6A-F152-4E0D-93EB-6DE2A46179D6}"/>
                </a:ext>
              </a:extLst>
            </p:cNvPr>
            <p:cNvGraphicFramePr/>
            <p:nvPr>
              <p:extLst>
                <p:ext uri="{D42A27DB-BD31-4B8C-83A1-F6EECF244321}">
                  <p14:modId xmlns:p14="http://schemas.microsoft.com/office/powerpoint/2010/main" val="2099752316"/>
                </p:ext>
              </p:extLst>
            </p:nvPr>
          </p:nvGraphicFramePr>
          <p:xfrm>
            <a:off x="3095081" y="1379131"/>
            <a:ext cx="1891574" cy="1021657"/>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0" name="Grupa 9" descr="Grafika prezentuje odsetek osób unikających kupowania jednorazowych produktów z plastiku: tak 59,7%, nie 39,1%, nie wiem 1,2%">
            <a:extLst>
              <a:ext uri="{FF2B5EF4-FFF2-40B4-BE49-F238E27FC236}">
                <a16:creationId xmlns:a16="http://schemas.microsoft.com/office/drawing/2014/main" id="{7AE98C64-95CF-403A-B615-D370C67CCB89}"/>
              </a:ext>
            </a:extLst>
          </p:cNvPr>
          <p:cNvGrpSpPr/>
          <p:nvPr/>
        </p:nvGrpSpPr>
        <p:grpSpPr>
          <a:xfrm>
            <a:off x="5255943" y="1148649"/>
            <a:ext cx="1891574" cy="1415471"/>
            <a:chOff x="4823220" y="1160559"/>
            <a:chExt cx="1891574" cy="1415471"/>
          </a:xfrm>
        </p:grpSpPr>
        <p:grpSp>
          <p:nvGrpSpPr>
            <p:cNvPr id="52" name="Grupa 51" descr="Działania podejmowane na rzecz zmniejszenia ilości generowanych odpadów plastikowych&#10;&#10;Grafika przedstawiająca sztućce z komentarzem &quot;unikam kupowania jednorazowych produktów z plastiku&quot;:&#10;%">
              <a:extLst>
                <a:ext uri="{FF2B5EF4-FFF2-40B4-BE49-F238E27FC236}">
                  <a16:creationId xmlns:a16="http://schemas.microsoft.com/office/drawing/2014/main" id="{5AB74C2B-7BDB-4DBC-B5AC-D056D34EDCAF}"/>
                </a:ext>
              </a:extLst>
            </p:cNvPr>
            <p:cNvGrpSpPr/>
            <p:nvPr/>
          </p:nvGrpSpPr>
          <p:grpSpPr>
            <a:xfrm>
              <a:off x="4823220" y="1160559"/>
              <a:ext cx="1633301" cy="1415471"/>
              <a:chOff x="4844368" y="1847292"/>
              <a:chExt cx="1633301" cy="1415471"/>
            </a:xfrm>
          </p:grpSpPr>
          <p:sp>
            <p:nvSpPr>
              <p:cNvPr id="49" name="pole tekstowe 48">
                <a:extLst>
                  <a:ext uri="{FF2B5EF4-FFF2-40B4-BE49-F238E27FC236}">
                    <a16:creationId xmlns:a16="http://schemas.microsoft.com/office/drawing/2014/main" id="{CD769C7A-0C21-46D1-ADE4-98E1783A8168}"/>
                  </a:ext>
                </a:extLst>
              </p:cNvPr>
              <p:cNvSpPr txBox="1"/>
              <p:nvPr/>
            </p:nvSpPr>
            <p:spPr>
              <a:xfrm>
                <a:off x="4844368" y="2400989"/>
                <a:ext cx="1633301"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unikam kupowania jednorazowych produktów z plastiku</a:t>
                </a:r>
              </a:p>
            </p:txBody>
          </p:sp>
          <p:grpSp>
            <p:nvGrpSpPr>
              <p:cNvPr id="51" name="Grupa 50">
                <a:extLst>
                  <a:ext uri="{FF2B5EF4-FFF2-40B4-BE49-F238E27FC236}">
                    <a16:creationId xmlns:a16="http://schemas.microsoft.com/office/drawing/2014/main" id="{C843E609-76E6-45E5-AA15-3B6132D89816}"/>
                  </a:ext>
                </a:extLst>
              </p:cNvPr>
              <p:cNvGrpSpPr/>
              <p:nvPr/>
            </p:nvGrpSpPr>
            <p:grpSpPr>
              <a:xfrm>
                <a:off x="5337931" y="1847292"/>
                <a:ext cx="618568" cy="498635"/>
                <a:chOff x="5337931" y="1847292"/>
                <a:chExt cx="618568" cy="498635"/>
              </a:xfrm>
            </p:grpSpPr>
            <p:pic>
              <p:nvPicPr>
                <p:cNvPr id="28" name="Grafika 27" descr="Widelec">
                  <a:extLst>
                    <a:ext uri="{FF2B5EF4-FFF2-40B4-BE49-F238E27FC236}">
                      <a16:creationId xmlns:a16="http://schemas.microsoft.com/office/drawing/2014/main" id="{3286D778-2DFF-4337-BF06-520B89457E9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25535">
                  <a:off x="5337931" y="1847292"/>
                  <a:ext cx="481562" cy="481562"/>
                </a:xfrm>
                <a:prstGeom prst="rect">
                  <a:avLst/>
                </a:prstGeom>
              </p:spPr>
            </p:pic>
            <p:pic>
              <p:nvPicPr>
                <p:cNvPr id="30" name="Grafika 29" descr="Nóż">
                  <a:extLst>
                    <a:ext uri="{FF2B5EF4-FFF2-40B4-BE49-F238E27FC236}">
                      <a16:creationId xmlns:a16="http://schemas.microsoft.com/office/drawing/2014/main" id="{90792A56-B758-4467-87BB-DBB68BB8103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25535">
                  <a:off x="5474937" y="1864365"/>
                  <a:ext cx="481562" cy="481562"/>
                </a:xfrm>
                <a:prstGeom prst="rect">
                  <a:avLst/>
                </a:prstGeom>
              </p:spPr>
            </p:pic>
          </p:grpSp>
        </p:grpSp>
        <p:graphicFrame>
          <p:nvGraphicFramePr>
            <p:cNvPr id="46" name="Wykres 45">
              <a:extLst>
                <a:ext uri="{FF2B5EF4-FFF2-40B4-BE49-F238E27FC236}">
                  <a16:creationId xmlns:a16="http://schemas.microsoft.com/office/drawing/2014/main" id="{793AC192-CDF1-4A70-B000-FDC7D6A69AA8}"/>
                </a:ext>
              </a:extLst>
            </p:cNvPr>
            <p:cNvGraphicFramePr/>
            <p:nvPr>
              <p:extLst>
                <p:ext uri="{D42A27DB-BD31-4B8C-83A1-F6EECF244321}">
                  <p14:modId xmlns:p14="http://schemas.microsoft.com/office/powerpoint/2010/main" val="11538320"/>
                </p:ext>
              </p:extLst>
            </p:nvPr>
          </p:nvGraphicFramePr>
          <p:xfrm>
            <a:off x="4823220" y="1400303"/>
            <a:ext cx="1891574" cy="1021657"/>
          </p:xfrm>
          <a:graphic>
            <a:graphicData uri="http://schemas.openxmlformats.org/drawingml/2006/chart">
              <c:chart xmlns:c="http://schemas.openxmlformats.org/drawingml/2006/chart" xmlns:r="http://schemas.openxmlformats.org/officeDocument/2006/relationships" r:id="rId10"/>
            </a:graphicData>
          </a:graphic>
        </p:graphicFrame>
      </p:grpSp>
      <p:grpSp>
        <p:nvGrpSpPr>
          <p:cNvPr id="11" name="Grupa 10" descr="Grafika prezentuje odsetek osób ograniczających korzystanie z jednorazowych reklamówek: tak 41,1%, nie 56,9%, nie wiem 1,7%">
            <a:extLst>
              <a:ext uri="{FF2B5EF4-FFF2-40B4-BE49-F238E27FC236}">
                <a16:creationId xmlns:a16="http://schemas.microsoft.com/office/drawing/2014/main" id="{99299885-80B4-4E49-A290-796CCB329940}"/>
              </a:ext>
            </a:extLst>
          </p:cNvPr>
          <p:cNvGrpSpPr/>
          <p:nvPr/>
        </p:nvGrpSpPr>
        <p:grpSpPr>
          <a:xfrm>
            <a:off x="5238440" y="4656579"/>
            <a:ext cx="1891574" cy="1200818"/>
            <a:chOff x="3090782" y="3112263"/>
            <a:chExt cx="1891574" cy="1200818"/>
          </a:xfrm>
        </p:grpSpPr>
        <p:sp>
          <p:nvSpPr>
            <p:cNvPr id="60" name="pole tekstowe 59">
              <a:extLst>
                <a:ext uri="{FF2B5EF4-FFF2-40B4-BE49-F238E27FC236}">
                  <a16:creationId xmlns:a16="http://schemas.microsoft.com/office/drawing/2014/main" id="{CB15A0F8-3698-4DA8-A4C0-6E1B1CA6C5FC}"/>
                </a:ext>
              </a:extLst>
            </p:cNvPr>
            <p:cNvSpPr txBox="1"/>
            <p:nvPr/>
          </p:nvSpPr>
          <p:spPr>
            <a:xfrm>
              <a:off x="3129334" y="3451307"/>
              <a:ext cx="1814470"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ograniczyłem korzystanie z jednorazowych reklamówek</a:t>
              </a:r>
            </a:p>
          </p:txBody>
        </p:sp>
        <p:graphicFrame>
          <p:nvGraphicFramePr>
            <p:cNvPr id="48" name="Wykres 47">
              <a:extLst>
                <a:ext uri="{FF2B5EF4-FFF2-40B4-BE49-F238E27FC236}">
                  <a16:creationId xmlns:a16="http://schemas.microsoft.com/office/drawing/2014/main" id="{0AB00C03-C328-4BDD-A0C0-00864A2F5AA0}"/>
                </a:ext>
              </a:extLst>
            </p:cNvPr>
            <p:cNvGraphicFramePr/>
            <p:nvPr>
              <p:extLst>
                <p:ext uri="{D42A27DB-BD31-4B8C-83A1-F6EECF244321}">
                  <p14:modId xmlns:p14="http://schemas.microsoft.com/office/powerpoint/2010/main" val="463660531"/>
                </p:ext>
              </p:extLst>
            </p:nvPr>
          </p:nvGraphicFramePr>
          <p:xfrm>
            <a:off x="3090782" y="3112263"/>
            <a:ext cx="1891574" cy="1021657"/>
          </p:xfrm>
          <a:graphic>
            <a:graphicData uri="http://schemas.openxmlformats.org/drawingml/2006/chart">
              <c:chart xmlns:c="http://schemas.openxmlformats.org/drawingml/2006/chart" xmlns:r="http://schemas.openxmlformats.org/officeDocument/2006/relationships" r:id="rId11"/>
            </a:graphicData>
          </a:graphic>
        </p:graphicFrame>
      </p:grpSp>
      <p:grpSp>
        <p:nvGrpSpPr>
          <p:cNvPr id="12" name="Grupa 11" descr="Grafika prezentuje odsetek osób chodzących na zakupy z własnymi pojemnikami na żywność i torbami: tak 39,1%, nie 57,9%, nie wiem 3,0%">
            <a:extLst>
              <a:ext uri="{FF2B5EF4-FFF2-40B4-BE49-F238E27FC236}">
                <a16:creationId xmlns:a16="http://schemas.microsoft.com/office/drawing/2014/main" id="{785F3D32-827A-4415-9D6A-FC8CCB98F3FB}"/>
              </a:ext>
            </a:extLst>
          </p:cNvPr>
          <p:cNvGrpSpPr/>
          <p:nvPr/>
        </p:nvGrpSpPr>
        <p:grpSpPr>
          <a:xfrm>
            <a:off x="7180741" y="4282913"/>
            <a:ext cx="1930126" cy="1553428"/>
            <a:chOff x="5186978" y="2745421"/>
            <a:chExt cx="1930126" cy="1553428"/>
          </a:xfrm>
        </p:grpSpPr>
        <p:grpSp>
          <p:nvGrpSpPr>
            <p:cNvPr id="73" name="Grupa 72" descr="Działania podejmowane na rzecz zmniejszenia ilości generowanych odpadów plastikowych&#10;&#10;Grafika przedstawiająca torbę z komentarzem &quot;chodzę na zakupy z własnymi pojemnikami na żywność i torbami&quot;: %">
              <a:extLst>
                <a:ext uri="{FF2B5EF4-FFF2-40B4-BE49-F238E27FC236}">
                  <a16:creationId xmlns:a16="http://schemas.microsoft.com/office/drawing/2014/main" id="{F3BFBABE-69F9-48B4-B14E-5E2933FA1FA6}"/>
                </a:ext>
              </a:extLst>
            </p:cNvPr>
            <p:cNvGrpSpPr/>
            <p:nvPr/>
          </p:nvGrpSpPr>
          <p:grpSpPr>
            <a:xfrm>
              <a:off x="5186978" y="2745421"/>
              <a:ext cx="1814470" cy="1553428"/>
              <a:chOff x="4927319" y="3213454"/>
              <a:chExt cx="1814470" cy="1553428"/>
            </a:xfrm>
          </p:grpSpPr>
          <p:sp>
            <p:nvSpPr>
              <p:cNvPr id="69" name="pole tekstowe 68">
                <a:extLst>
                  <a:ext uri="{FF2B5EF4-FFF2-40B4-BE49-F238E27FC236}">
                    <a16:creationId xmlns:a16="http://schemas.microsoft.com/office/drawing/2014/main" id="{12CA0AE9-F72E-47CA-96C1-F933EA086D3F}"/>
                  </a:ext>
                </a:extLst>
              </p:cNvPr>
              <p:cNvSpPr txBox="1"/>
              <p:nvPr/>
            </p:nvSpPr>
            <p:spPr>
              <a:xfrm>
                <a:off x="4927319" y="3905108"/>
                <a:ext cx="1814470"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chodzę na zakupy z własnymi pojemnikami na żywność i torbami</a:t>
                </a:r>
              </a:p>
            </p:txBody>
          </p:sp>
          <p:pic>
            <p:nvPicPr>
              <p:cNvPr id="72" name="Grafika 71" descr="Torba na zakupy">
                <a:extLst>
                  <a:ext uri="{FF2B5EF4-FFF2-40B4-BE49-F238E27FC236}">
                    <a16:creationId xmlns:a16="http://schemas.microsoft.com/office/drawing/2014/main" id="{AB6D002B-EEF6-4574-A7C5-FF48A2D3994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07694" y="3213454"/>
                <a:ext cx="653720" cy="653720"/>
              </a:xfrm>
              <a:prstGeom prst="rect">
                <a:avLst/>
              </a:prstGeom>
            </p:spPr>
          </p:pic>
        </p:grpSp>
        <p:graphicFrame>
          <p:nvGraphicFramePr>
            <p:cNvPr id="50" name="Wykres 49">
              <a:extLst>
                <a:ext uri="{FF2B5EF4-FFF2-40B4-BE49-F238E27FC236}">
                  <a16:creationId xmlns:a16="http://schemas.microsoft.com/office/drawing/2014/main" id="{CA71FCE0-7A2E-4BE0-A16A-BCE84EEB13D7}"/>
                </a:ext>
              </a:extLst>
            </p:cNvPr>
            <p:cNvGraphicFramePr/>
            <p:nvPr>
              <p:extLst>
                <p:ext uri="{D42A27DB-BD31-4B8C-83A1-F6EECF244321}">
                  <p14:modId xmlns:p14="http://schemas.microsoft.com/office/powerpoint/2010/main" val="33515201"/>
                </p:ext>
              </p:extLst>
            </p:nvPr>
          </p:nvGraphicFramePr>
          <p:xfrm>
            <a:off x="5225530" y="3116050"/>
            <a:ext cx="1891574" cy="1021657"/>
          </p:xfrm>
          <a:graphic>
            <a:graphicData uri="http://schemas.openxmlformats.org/drawingml/2006/chart">
              <c:chart xmlns:c="http://schemas.openxmlformats.org/drawingml/2006/chart" xmlns:r="http://schemas.openxmlformats.org/officeDocument/2006/relationships" r:id="rId14"/>
            </a:graphicData>
          </a:graphic>
        </p:graphicFrame>
      </p:grpSp>
      <p:grpSp>
        <p:nvGrpSpPr>
          <p:cNvPr id="17" name="Grupa 16" descr="Grafika prezentuje odsetek osób ograniczających picie butelkowanej wody: tak 47,2%, nie 47,6%, nie wiem 5,2%">
            <a:extLst>
              <a:ext uri="{FF2B5EF4-FFF2-40B4-BE49-F238E27FC236}">
                <a16:creationId xmlns:a16="http://schemas.microsoft.com/office/drawing/2014/main" id="{F7309DC4-3C5C-42BD-92B5-790E26ECB5D9}"/>
              </a:ext>
            </a:extLst>
          </p:cNvPr>
          <p:cNvGrpSpPr/>
          <p:nvPr/>
        </p:nvGrpSpPr>
        <p:grpSpPr>
          <a:xfrm>
            <a:off x="3031145" y="2869790"/>
            <a:ext cx="1938043" cy="1173200"/>
            <a:chOff x="7109187" y="2971566"/>
            <a:chExt cx="1938043" cy="1173200"/>
          </a:xfrm>
        </p:grpSpPr>
        <p:grpSp>
          <p:nvGrpSpPr>
            <p:cNvPr id="86" name="Grupa 85" descr="Działania podejmowane na rzecz zmniejszenia ilości generowanych odpadów plastikowych&#10;&#10;Grafika przedstawiająca butelkę wody z komentarzem &quot;ograniczyłem picie butelkowanej wody&quot;: %">
              <a:extLst>
                <a:ext uri="{FF2B5EF4-FFF2-40B4-BE49-F238E27FC236}">
                  <a16:creationId xmlns:a16="http://schemas.microsoft.com/office/drawing/2014/main" id="{28998884-25C1-4A4B-97C1-6076040A2471}"/>
                </a:ext>
              </a:extLst>
            </p:cNvPr>
            <p:cNvGrpSpPr/>
            <p:nvPr/>
          </p:nvGrpSpPr>
          <p:grpSpPr>
            <a:xfrm>
              <a:off x="7109187" y="2971566"/>
              <a:ext cx="1814470" cy="1173200"/>
              <a:chOff x="6718323" y="3309031"/>
              <a:chExt cx="1814470" cy="1173200"/>
            </a:xfrm>
          </p:grpSpPr>
          <p:sp>
            <p:nvSpPr>
              <p:cNvPr id="75" name="pole tekstowe 74">
                <a:extLst>
                  <a:ext uri="{FF2B5EF4-FFF2-40B4-BE49-F238E27FC236}">
                    <a16:creationId xmlns:a16="http://schemas.microsoft.com/office/drawing/2014/main" id="{53E6A93B-C360-4DD3-9B15-DA9F466A8184}"/>
                  </a:ext>
                </a:extLst>
              </p:cNvPr>
              <p:cNvSpPr txBox="1"/>
              <p:nvPr/>
            </p:nvSpPr>
            <p:spPr>
              <a:xfrm>
                <a:off x="6718323" y="3774345"/>
                <a:ext cx="1814470" cy="707886"/>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ograniczyłem picie butelkowanej wody</a:t>
                </a:r>
              </a:p>
            </p:txBody>
          </p:sp>
          <p:pic>
            <p:nvPicPr>
              <p:cNvPr id="83" name="Grafika 82" descr="Woda">
                <a:extLst>
                  <a:ext uri="{FF2B5EF4-FFF2-40B4-BE49-F238E27FC236}">
                    <a16:creationId xmlns:a16="http://schemas.microsoft.com/office/drawing/2014/main" id="{B79B1AFD-D234-49EC-87C8-ACCFF5965047}"/>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645502" y="3309031"/>
                <a:ext cx="386255" cy="386255"/>
              </a:xfrm>
              <a:prstGeom prst="rect">
                <a:avLst/>
              </a:prstGeom>
            </p:spPr>
          </p:pic>
        </p:grpSp>
        <p:graphicFrame>
          <p:nvGraphicFramePr>
            <p:cNvPr id="61" name="Wykres 60">
              <a:extLst>
                <a:ext uri="{FF2B5EF4-FFF2-40B4-BE49-F238E27FC236}">
                  <a16:creationId xmlns:a16="http://schemas.microsoft.com/office/drawing/2014/main" id="{C97457EC-F1FA-456F-BA2B-52075B0A4DC5}"/>
                </a:ext>
              </a:extLst>
            </p:cNvPr>
            <p:cNvGraphicFramePr/>
            <p:nvPr>
              <p:extLst>
                <p:ext uri="{D42A27DB-BD31-4B8C-83A1-F6EECF244321}">
                  <p14:modId xmlns:p14="http://schemas.microsoft.com/office/powerpoint/2010/main" val="3496178720"/>
                </p:ext>
              </p:extLst>
            </p:nvPr>
          </p:nvGraphicFramePr>
          <p:xfrm>
            <a:off x="7155656" y="3109356"/>
            <a:ext cx="1891574" cy="1021657"/>
          </p:xfrm>
          <a:graphic>
            <a:graphicData uri="http://schemas.openxmlformats.org/drawingml/2006/chart">
              <c:chart xmlns:c="http://schemas.openxmlformats.org/drawingml/2006/chart" xmlns:r="http://schemas.openxmlformats.org/officeDocument/2006/relationships" r:id="rId17"/>
            </a:graphicData>
          </a:graphic>
        </p:graphicFrame>
      </p:grpSp>
      <p:grpSp>
        <p:nvGrpSpPr>
          <p:cNvPr id="19" name="Grupa 18" descr="Grafika prezentuje odsetek osób wybierających produkty w opakowaniach nadających się do recyklingu: tak 43,9%, nie 51,2%, nie wiem 4,9%">
            <a:extLst>
              <a:ext uri="{FF2B5EF4-FFF2-40B4-BE49-F238E27FC236}">
                <a16:creationId xmlns:a16="http://schemas.microsoft.com/office/drawing/2014/main" id="{FA044DFF-5276-442B-BE50-746BD26AACA1}"/>
              </a:ext>
            </a:extLst>
          </p:cNvPr>
          <p:cNvGrpSpPr/>
          <p:nvPr/>
        </p:nvGrpSpPr>
        <p:grpSpPr>
          <a:xfrm>
            <a:off x="7152020" y="2722366"/>
            <a:ext cx="1965088" cy="1466972"/>
            <a:chOff x="3024885" y="4455787"/>
            <a:chExt cx="1965088" cy="1466972"/>
          </a:xfrm>
        </p:grpSpPr>
        <p:grpSp>
          <p:nvGrpSpPr>
            <p:cNvPr id="87" name="Grupa 86" descr="Działania podejmowane na rzecz zmniejszenia ilości generowanych odpadów plastikowych&#10;&#10;Grafika przedstawiająca recykling z komentarzem &quot;wybieram produkty w opakowaniach nadających się do recyklingu&quot;: %">
              <a:extLst>
                <a:ext uri="{FF2B5EF4-FFF2-40B4-BE49-F238E27FC236}">
                  <a16:creationId xmlns:a16="http://schemas.microsoft.com/office/drawing/2014/main" id="{819CE82C-E6CA-4259-87CC-9A6EEDCFCDCE}"/>
                </a:ext>
              </a:extLst>
            </p:cNvPr>
            <p:cNvGrpSpPr/>
            <p:nvPr/>
          </p:nvGrpSpPr>
          <p:grpSpPr>
            <a:xfrm>
              <a:off x="3024885" y="4455787"/>
              <a:ext cx="1939757" cy="1466972"/>
              <a:chOff x="3081634" y="4705805"/>
              <a:chExt cx="1939757" cy="1466972"/>
            </a:xfrm>
          </p:grpSpPr>
          <p:sp>
            <p:nvSpPr>
              <p:cNvPr id="63" name="pole tekstowe 62">
                <a:extLst>
                  <a:ext uri="{FF2B5EF4-FFF2-40B4-BE49-F238E27FC236}">
                    <a16:creationId xmlns:a16="http://schemas.microsoft.com/office/drawing/2014/main" id="{FFCB650D-EB3B-4992-9313-5E4BF63149DB}"/>
                  </a:ext>
                </a:extLst>
              </p:cNvPr>
              <p:cNvSpPr txBox="1"/>
              <p:nvPr/>
            </p:nvSpPr>
            <p:spPr>
              <a:xfrm>
                <a:off x="3081634" y="5311003"/>
                <a:ext cx="1939757"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wybieram produkty w opakowaniach nadających się do recyklingu</a:t>
                </a:r>
              </a:p>
            </p:txBody>
          </p:sp>
          <p:pic>
            <p:nvPicPr>
              <p:cNvPr id="85" name="Grafika 84" descr="Trwałość">
                <a:extLst>
                  <a:ext uri="{FF2B5EF4-FFF2-40B4-BE49-F238E27FC236}">
                    <a16:creationId xmlns:a16="http://schemas.microsoft.com/office/drawing/2014/main" id="{1918A529-A314-4BE9-B3FB-4D2B6512D1A7}"/>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794848" y="4705805"/>
                <a:ext cx="653720" cy="653720"/>
              </a:xfrm>
              <a:prstGeom prst="rect">
                <a:avLst/>
              </a:prstGeom>
            </p:spPr>
          </p:pic>
        </p:grpSp>
        <p:graphicFrame>
          <p:nvGraphicFramePr>
            <p:cNvPr id="62" name="Wykres 61">
              <a:extLst>
                <a:ext uri="{FF2B5EF4-FFF2-40B4-BE49-F238E27FC236}">
                  <a16:creationId xmlns:a16="http://schemas.microsoft.com/office/drawing/2014/main" id="{521A60C1-F65F-4A31-A0F1-916EF198F179}"/>
                </a:ext>
              </a:extLst>
            </p:cNvPr>
            <p:cNvGraphicFramePr/>
            <p:nvPr>
              <p:extLst>
                <p:ext uri="{D42A27DB-BD31-4B8C-83A1-F6EECF244321}">
                  <p14:modId xmlns:p14="http://schemas.microsoft.com/office/powerpoint/2010/main" val="3838308023"/>
                </p:ext>
              </p:extLst>
            </p:nvPr>
          </p:nvGraphicFramePr>
          <p:xfrm>
            <a:off x="3098399" y="4747306"/>
            <a:ext cx="1891574" cy="1021657"/>
          </p:xfrm>
          <a:graphic>
            <a:graphicData uri="http://schemas.openxmlformats.org/drawingml/2006/chart">
              <c:chart xmlns:c="http://schemas.openxmlformats.org/drawingml/2006/chart" xmlns:r="http://schemas.openxmlformats.org/officeDocument/2006/relationships" r:id="rId20"/>
            </a:graphicData>
          </a:graphic>
        </p:graphicFrame>
      </p:grpSp>
      <p:grpSp>
        <p:nvGrpSpPr>
          <p:cNvPr id="16" name="Grupa 15" descr="Grafika prezentuje odsetek osób kupujących warzywa i owoce luzem: tak 57,5%, nie 38,6%, nie wiem 3,9%">
            <a:extLst>
              <a:ext uri="{FF2B5EF4-FFF2-40B4-BE49-F238E27FC236}">
                <a16:creationId xmlns:a16="http://schemas.microsoft.com/office/drawing/2014/main" id="{696F0349-C31B-460B-8253-7D4FEFB2C0BF}"/>
              </a:ext>
            </a:extLst>
          </p:cNvPr>
          <p:cNvGrpSpPr/>
          <p:nvPr/>
        </p:nvGrpSpPr>
        <p:grpSpPr>
          <a:xfrm>
            <a:off x="7204243" y="1100047"/>
            <a:ext cx="1939757" cy="1310753"/>
            <a:chOff x="7071577" y="4469848"/>
            <a:chExt cx="1939757" cy="1310753"/>
          </a:xfrm>
        </p:grpSpPr>
        <p:grpSp>
          <p:nvGrpSpPr>
            <p:cNvPr id="100" name="Grupa 99" descr="Działania podejmowane na rzecz zmniejszenia ilości generowanych odpadów plastikowych&#10;&#10;Grafika przedstawiająca awokado z komentarzem &quot;owoce i warzywa kupuję luzem&quot;: %&#10;">
              <a:extLst>
                <a:ext uri="{FF2B5EF4-FFF2-40B4-BE49-F238E27FC236}">
                  <a16:creationId xmlns:a16="http://schemas.microsoft.com/office/drawing/2014/main" id="{44487393-58ED-441B-95EF-8FFF26C6AD67}"/>
                </a:ext>
              </a:extLst>
            </p:cNvPr>
            <p:cNvGrpSpPr/>
            <p:nvPr/>
          </p:nvGrpSpPr>
          <p:grpSpPr>
            <a:xfrm>
              <a:off x="7071577" y="4469848"/>
              <a:ext cx="1939757" cy="1310753"/>
              <a:chOff x="6728301" y="4651819"/>
              <a:chExt cx="1939757" cy="1310753"/>
            </a:xfrm>
          </p:grpSpPr>
          <p:sp>
            <p:nvSpPr>
              <p:cNvPr id="92" name="pole tekstowe 91">
                <a:extLst>
                  <a:ext uri="{FF2B5EF4-FFF2-40B4-BE49-F238E27FC236}">
                    <a16:creationId xmlns:a16="http://schemas.microsoft.com/office/drawing/2014/main" id="{8376B088-0DC1-4722-AE4A-D1265A997CAB}"/>
                  </a:ext>
                </a:extLst>
              </p:cNvPr>
              <p:cNvSpPr txBox="1"/>
              <p:nvPr/>
            </p:nvSpPr>
            <p:spPr>
              <a:xfrm>
                <a:off x="6728301" y="5254686"/>
                <a:ext cx="1939757" cy="707886"/>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owoce i warzywa kupuję luzem</a:t>
                </a:r>
              </a:p>
            </p:txBody>
          </p:sp>
          <p:pic>
            <p:nvPicPr>
              <p:cNvPr id="99" name="Grafika 98" descr="Awokado">
                <a:extLst>
                  <a:ext uri="{FF2B5EF4-FFF2-40B4-BE49-F238E27FC236}">
                    <a16:creationId xmlns:a16="http://schemas.microsoft.com/office/drawing/2014/main" id="{32A59FED-C400-45C0-B3B1-6DBE92FE9D6F}"/>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1087" y="4651819"/>
                <a:ext cx="605787" cy="605787"/>
              </a:xfrm>
              <a:prstGeom prst="rect">
                <a:avLst/>
              </a:prstGeom>
            </p:spPr>
          </p:pic>
        </p:grpSp>
        <p:graphicFrame>
          <p:nvGraphicFramePr>
            <p:cNvPr id="65" name="Wykres 64">
              <a:extLst>
                <a:ext uri="{FF2B5EF4-FFF2-40B4-BE49-F238E27FC236}">
                  <a16:creationId xmlns:a16="http://schemas.microsoft.com/office/drawing/2014/main" id="{049AF004-CE2D-4119-8F6B-A71AED323699}"/>
                </a:ext>
              </a:extLst>
            </p:cNvPr>
            <p:cNvGraphicFramePr/>
            <p:nvPr>
              <p:extLst>
                <p:ext uri="{D42A27DB-BD31-4B8C-83A1-F6EECF244321}">
                  <p14:modId xmlns:p14="http://schemas.microsoft.com/office/powerpoint/2010/main" val="3866396563"/>
                </p:ext>
              </p:extLst>
            </p:nvPr>
          </p:nvGraphicFramePr>
          <p:xfrm>
            <a:off x="7117104" y="4757178"/>
            <a:ext cx="1891574" cy="1021657"/>
          </p:xfrm>
          <a:graphic>
            <a:graphicData uri="http://schemas.openxmlformats.org/drawingml/2006/chart">
              <c:chart xmlns:c="http://schemas.openxmlformats.org/drawingml/2006/chart" xmlns:r="http://schemas.openxmlformats.org/officeDocument/2006/relationships" r:id="rId23"/>
            </a:graphicData>
          </a:graphic>
        </p:graphicFrame>
      </p:grpSp>
      <p:grpSp>
        <p:nvGrpSpPr>
          <p:cNvPr id="14" name="Grupa 13">
            <a:extLst>
              <a:ext uri="{FF2B5EF4-FFF2-40B4-BE49-F238E27FC236}">
                <a16:creationId xmlns:a16="http://schemas.microsoft.com/office/drawing/2014/main" id="{E910BD18-08ED-4FDA-BB39-8CB17D868E1B}"/>
              </a:ext>
            </a:extLst>
          </p:cNvPr>
          <p:cNvGrpSpPr/>
          <p:nvPr/>
        </p:nvGrpSpPr>
        <p:grpSpPr>
          <a:xfrm>
            <a:off x="5353970" y="641683"/>
            <a:ext cx="2227518" cy="263135"/>
            <a:chOff x="3993173" y="668801"/>
            <a:chExt cx="2227518" cy="263135"/>
          </a:xfrm>
        </p:grpSpPr>
        <p:grpSp>
          <p:nvGrpSpPr>
            <p:cNvPr id="13" name="Grupa 12">
              <a:extLst>
                <a:ext uri="{FF2B5EF4-FFF2-40B4-BE49-F238E27FC236}">
                  <a16:creationId xmlns:a16="http://schemas.microsoft.com/office/drawing/2014/main" id="{7EB7420A-BC0D-4202-AB1A-37235E8D4592}"/>
                </a:ext>
              </a:extLst>
            </p:cNvPr>
            <p:cNvGrpSpPr/>
            <p:nvPr/>
          </p:nvGrpSpPr>
          <p:grpSpPr>
            <a:xfrm>
              <a:off x="3993173" y="668801"/>
              <a:ext cx="701241" cy="261610"/>
              <a:chOff x="4188823" y="670326"/>
              <a:chExt cx="605787" cy="261610"/>
            </a:xfrm>
          </p:grpSpPr>
          <p:sp>
            <p:nvSpPr>
              <p:cNvPr id="4" name="Prostokąt 3">
                <a:extLst>
                  <a:ext uri="{FF2B5EF4-FFF2-40B4-BE49-F238E27FC236}">
                    <a16:creationId xmlns:a16="http://schemas.microsoft.com/office/drawing/2014/main" id="{D654D445-622B-4B2E-A241-E1F1079F5432}"/>
                  </a:ext>
                </a:extLst>
              </p:cNvPr>
              <p:cNvSpPr/>
              <p:nvPr/>
            </p:nvSpPr>
            <p:spPr>
              <a:xfrm>
                <a:off x="4188823" y="679269"/>
                <a:ext cx="605787" cy="225549"/>
              </a:xfrm>
              <a:prstGeom prst="rect">
                <a:avLst/>
              </a:prstGeom>
              <a:solidFill>
                <a:srgbClr val="FFC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38F0E207-A468-471F-B0A9-A149AB073000}"/>
                  </a:ext>
                </a:extLst>
              </p:cNvPr>
              <p:cNvSpPr txBox="1"/>
              <p:nvPr/>
            </p:nvSpPr>
            <p:spPr>
              <a:xfrm>
                <a:off x="4273547" y="670326"/>
                <a:ext cx="436338" cy="261610"/>
              </a:xfrm>
              <a:prstGeom prst="rect">
                <a:avLst/>
              </a:prstGeom>
              <a:noFill/>
            </p:spPr>
            <p:txBody>
              <a:bodyPr wrap="none" rtlCol="0">
                <a:spAutoFit/>
              </a:bodyPr>
              <a:lstStyle/>
              <a:p>
                <a:r>
                  <a:rPr lang="pl-PL" sz="1100" b="1" dirty="0">
                    <a:solidFill>
                      <a:schemeClr val="bg1"/>
                    </a:solidFill>
                    <a:latin typeface="Century Gothic" panose="020B0502020202020204" pitchFamily="34" charset="0"/>
                  </a:rPr>
                  <a:t>TAK</a:t>
                </a:r>
              </a:p>
            </p:txBody>
          </p:sp>
        </p:grpSp>
        <p:grpSp>
          <p:nvGrpSpPr>
            <p:cNvPr id="57" name="Grupa 56">
              <a:extLst>
                <a:ext uri="{FF2B5EF4-FFF2-40B4-BE49-F238E27FC236}">
                  <a16:creationId xmlns:a16="http://schemas.microsoft.com/office/drawing/2014/main" id="{29D32996-4EE1-44AC-9E2A-0F4E0DD88A6B}"/>
                </a:ext>
              </a:extLst>
            </p:cNvPr>
            <p:cNvGrpSpPr/>
            <p:nvPr/>
          </p:nvGrpSpPr>
          <p:grpSpPr>
            <a:xfrm>
              <a:off x="4696535" y="670326"/>
              <a:ext cx="714319" cy="261610"/>
              <a:chOff x="4188823" y="670326"/>
              <a:chExt cx="605787" cy="261610"/>
            </a:xfrm>
          </p:grpSpPr>
          <p:sp>
            <p:nvSpPr>
              <p:cNvPr id="58" name="Prostokąt 57">
                <a:extLst>
                  <a:ext uri="{FF2B5EF4-FFF2-40B4-BE49-F238E27FC236}">
                    <a16:creationId xmlns:a16="http://schemas.microsoft.com/office/drawing/2014/main" id="{F693D94E-E872-4525-A1E9-004310D95872}"/>
                  </a:ext>
                </a:extLst>
              </p:cNvPr>
              <p:cNvSpPr/>
              <p:nvPr/>
            </p:nvSpPr>
            <p:spPr>
              <a:xfrm>
                <a:off x="4188823" y="679269"/>
                <a:ext cx="605787" cy="225549"/>
              </a:xfrm>
              <a:prstGeom prst="rect">
                <a:avLst/>
              </a:prstGeom>
              <a:solidFill>
                <a:srgbClr val="999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ole tekstowe 58">
                <a:extLst>
                  <a:ext uri="{FF2B5EF4-FFF2-40B4-BE49-F238E27FC236}">
                    <a16:creationId xmlns:a16="http://schemas.microsoft.com/office/drawing/2014/main" id="{D95EB9F1-4A52-4D4A-95DE-919660FA6ABD}"/>
                  </a:ext>
                </a:extLst>
              </p:cNvPr>
              <p:cNvSpPr txBox="1"/>
              <p:nvPr/>
            </p:nvSpPr>
            <p:spPr>
              <a:xfrm>
                <a:off x="4273547" y="670326"/>
                <a:ext cx="402674" cy="261610"/>
              </a:xfrm>
              <a:prstGeom prst="rect">
                <a:avLst/>
              </a:prstGeom>
              <a:noFill/>
            </p:spPr>
            <p:txBody>
              <a:bodyPr wrap="none" rtlCol="0">
                <a:spAutoFit/>
              </a:bodyPr>
              <a:lstStyle/>
              <a:p>
                <a:r>
                  <a:rPr lang="pl-PL" sz="1100" b="1" dirty="0">
                    <a:solidFill>
                      <a:schemeClr val="bg1"/>
                    </a:solidFill>
                    <a:latin typeface="Century Gothic" panose="020B0502020202020204" pitchFamily="34" charset="0"/>
                  </a:rPr>
                  <a:t>NIE</a:t>
                </a:r>
              </a:p>
            </p:txBody>
          </p:sp>
        </p:grpSp>
        <p:grpSp>
          <p:nvGrpSpPr>
            <p:cNvPr id="68" name="Grupa 67">
              <a:extLst>
                <a:ext uri="{FF2B5EF4-FFF2-40B4-BE49-F238E27FC236}">
                  <a16:creationId xmlns:a16="http://schemas.microsoft.com/office/drawing/2014/main" id="{D654A272-BB37-41DF-8199-6A753EE0EEAE}"/>
                </a:ext>
              </a:extLst>
            </p:cNvPr>
            <p:cNvGrpSpPr/>
            <p:nvPr/>
          </p:nvGrpSpPr>
          <p:grpSpPr>
            <a:xfrm>
              <a:off x="5410854" y="677118"/>
              <a:ext cx="809837" cy="226800"/>
              <a:chOff x="4086797" y="661537"/>
              <a:chExt cx="809837" cy="256503"/>
            </a:xfrm>
          </p:grpSpPr>
          <p:sp>
            <p:nvSpPr>
              <p:cNvPr id="70" name="Prostokąt 69">
                <a:extLst>
                  <a:ext uri="{FF2B5EF4-FFF2-40B4-BE49-F238E27FC236}">
                    <a16:creationId xmlns:a16="http://schemas.microsoft.com/office/drawing/2014/main" id="{11103183-611E-4A36-BA22-9B7405C9914F}"/>
                  </a:ext>
                </a:extLst>
              </p:cNvPr>
              <p:cNvSpPr/>
              <p:nvPr/>
            </p:nvSpPr>
            <p:spPr>
              <a:xfrm>
                <a:off x="4188823" y="679269"/>
                <a:ext cx="605787" cy="225549"/>
              </a:xfrm>
              <a:prstGeom prst="rect">
                <a:avLst/>
              </a:prstGeom>
              <a:solidFill>
                <a:srgbClr val="FFCB06"/>
              </a:solidFill>
              <a:ln>
                <a:solidFill>
                  <a:srgbClr val="FFCB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ole tekstowe 70">
                <a:extLst>
                  <a:ext uri="{FF2B5EF4-FFF2-40B4-BE49-F238E27FC236}">
                    <a16:creationId xmlns:a16="http://schemas.microsoft.com/office/drawing/2014/main" id="{2E9E158F-F7DB-434C-9956-A56AB12CDCC7}"/>
                  </a:ext>
                </a:extLst>
              </p:cNvPr>
              <p:cNvSpPr txBox="1"/>
              <p:nvPr/>
            </p:nvSpPr>
            <p:spPr>
              <a:xfrm>
                <a:off x="4086797" y="661537"/>
                <a:ext cx="809837" cy="256503"/>
              </a:xfrm>
              <a:prstGeom prst="rect">
                <a:avLst/>
              </a:prstGeom>
              <a:solidFill>
                <a:srgbClr val="D9D9D9"/>
              </a:solidFill>
              <a:ln>
                <a:noFill/>
              </a:ln>
            </p:spPr>
            <p:txBody>
              <a:bodyPr wrap="none" rtlCol="0">
                <a:spAutoFit/>
              </a:bodyPr>
              <a:lstStyle/>
              <a:p>
                <a:r>
                  <a:rPr lang="pl-PL" sz="1100" b="1" dirty="0">
                    <a:solidFill>
                      <a:schemeClr val="bg1"/>
                    </a:solidFill>
                    <a:latin typeface="Century Gothic" panose="020B0502020202020204" pitchFamily="34" charset="0"/>
                  </a:rPr>
                  <a:t>NIE WIEM</a:t>
                </a:r>
              </a:p>
            </p:txBody>
          </p:sp>
        </p:grpSp>
      </p:grpSp>
      <p:grpSp>
        <p:nvGrpSpPr>
          <p:cNvPr id="22" name="Grupa 21" descr="Grafika prezentuje odsetek osób wybierających, tam gdzie to możliwe opakowania zwrotne: tak 45,1%, nie 50,7%, nie wiem 4,2%">
            <a:extLst>
              <a:ext uri="{FF2B5EF4-FFF2-40B4-BE49-F238E27FC236}">
                <a16:creationId xmlns:a16="http://schemas.microsoft.com/office/drawing/2014/main" id="{330CC486-D654-42B4-88DF-A37F1670C6EE}"/>
              </a:ext>
            </a:extLst>
          </p:cNvPr>
          <p:cNvGrpSpPr/>
          <p:nvPr/>
        </p:nvGrpSpPr>
        <p:grpSpPr>
          <a:xfrm>
            <a:off x="5214349" y="2736057"/>
            <a:ext cx="1939757" cy="1456339"/>
            <a:chOff x="5214349" y="2736057"/>
            <a:chExt cx="1939757" cy="1456339"/>
          </a:xfrm>
        </p:grpSpPr>
        <p:grpSp>
          <p:nvGrpSpPr>
            <p:cNvPr id="18" name="Grupa 17" descr="Grafika prezentuje odsetek osób wybierających opakowania zwrotne: tak 45,1%, nie 50,7%, nie wiem 4,2%">
              <a:extLst>
                <a:ext uri="{FF2B5EF4-FFF2-40B4-BE49-F238E27FC236}">
                  <a16:creationId xmlns:a16="http://schemas.microsoft.com/office/drawing/2014/main" id="{401433D5-B0BF-4BA3-B2FC-1BA525741BE2}"/>
                </a:ext>
              </a:extLst>
            </p:cNvPr>
            <p:cNvGrpSpPr/>
            <p:nvPr/>
          </p:nvGrpSpPr>
          <p:grpSpPr>
            <a:xfrm>
              <a:off x="5214349" y="3017290"/>
              <a:ext cx="1939757" cy="1175106"/>
              <a:chOff x="5225116" y="4747653"/>
              <a:chExt cx="1939757" cy="1175106"/>
            </a:xfrm>
          </p:grpSpPr>
          <p:sp>
            <p:nvSpPr>
              <p:cNvPr id="89" name="pole tekstowe 88">
                <a:extLst>
                  <a:ext uri="{FF2B5EF4-FFF2-40B4-BE49-F238E27FC236}">
                    <a16:creationId xmlns:a16="http://schemas.microsoft.com/office/drawing/2014/main" id="{8F32AA76-E7FF-4C50-9602-8273254775EB}"/>
                  </a:ext>
                </a:extLst>
              </p:cNvPr>
              <p:cNvSpPr txBox="1"/>
              <p:nvPr/>
            </p:nvSpPr>
            <p:spPr>
              <a:xfrm>
                <a:off x="5225116" y="5060985"/>
                <a:ext cx="1939757"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tam, gdzie to możliwe wybieram opakowania zwrotne</a:t>
                </a:r>
              </a:p>
            </p:txBody>
          </p:sp>
          <p:graphicFrame>
            <p:nvGraphicFramePr>
              <p:cNvPr id="64" name="Wykres 63">
                <a:extLst>
                  <a:ext uri="{FF2B5EF4-FFF2-40B4-BE49-F238E27FC236}">
                    <a16:creationId xmlns:a16="http://schemas.microsoft.com/office/drawing/2014/main" id="{E8005096-DD5D-4593-B0D8-DDD9EDB73808}"/>
                  </a:ext>
                </a:extLst>
              </p:cNvPr>
              <p:cNvGraphicFramePr/>
              <p:nvPr>
                <p:extLst>
                  <p:ext uri="{D42A27DB-BD31-4B8C-83A1-F6EECF244321}">
                    <p14:modId xmlns:p14="http://schemas.microsoft.com/office/powerpoint/2010/main" val="46097012"/>
                  </p:ext>
                </p:extLst>
              </p:nvPr>
            </p:nvGraphicFramePr>
            <p:xfrm>
              <a:off x="5249208" y="4747653"/>
              <a:ext cx="1891574" cy="1021657"/>
            </p:xfrm>
            <a:graphic>
              <a:graphicData uri="http://schemas.openxmlformats.org/drawingml/2006/chart">
                <c:chart xmlns:c="http://schemas.openxmlformats.org/drawingml/2006/chart" xmlns:r="http://schemas.openxmlformats.org/officeDocument/2006/relationships" r:id="rId24"/>
              </a:graphicData>
            </a:graphic>
          </p:graphicFrame>
        </p:grpSp>
        <p:pic>
          <p:nvPicPr>
            <p:cNvPr id="21" name="Grafika 20" descr="Znak recyklingu">
              <a:extLst>
                <a:ext uri="{FF2B5EF4-FFF2-40B4-BE49-F238E27FC236}">
                  <a16:creationId xmlns:a16="http://schemas.microsoft.com/office/drawing/2014/main" id="{D551F72D-7AFC-4415-8010-8E4E44B007F5}"/>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770501" y="2736057"/>
              <a:ext cx="653720" cy="653720"/>
            </a:xfrm>
            <a:prstGeom prst="rect">
              <a:avLst/>
            </a:prstGeom>
          </p:spPr>
        </p:pic>
      </p:grpSp>
      <p:sp>
        <p:nvSpPr>
          <p:cNvPr id="20" name="pole tekstowe 19">
            <a:extLst>
              <a:ext uri="{FF2B5EF4-FFF2-40B4-BE49-F238E27FC236}">
                <a16:creationId xmlns:a16="http://schemas.microsoft.com/office/drawing/2014/main" id="{B8EE97A5-D5AE-475C-B44F-22C2092BEBF5}"/>
              </a:ext>
            </a:extLst>
          </p:cNvPr>
          <p:cNvSpPr txBox="1"/>
          <p:nvPr/>
        </p:nvSpPr>
        <p:spPr>
          <a:xfrm>
            <a:off x="1980174" y="2759517"/>
            <a:ext cx="1151627" cy="954107"/>
          </a:xfrm>
          <a:prstGeom prst="rect">
            <a:avLst/>
          </a:prstGeom>
          <a:noFill/>
        </p:spPr>
        <p:txBody>
          <a:bodyPr wrap="square" rtlCol="0">
            <a:spAutoFit/>
          </a:bodyPr>
          <a:lstStyle/>
          <a:p>
            <a:r>
              <a:rPr lang="pl-PL" sz="800" b="1" dirty="0">
                <a:solidFill>
                  <a:srgbClr val="EEAF10"/>
                </a:solidFill>
                <a:latin typeface="Century Gothic" panose="020B0502020202020204" pitchFamily="34" charset="0"/>
              </a:rPr>
              <a:t>Respondenci podejmujący działania zmniejszające ilość generowanych odpadów plastikowych</a:t>
            </a:r>
          </a:p>
        </p:txBody>
      </p:sp>
      <p:pic>
        <p:nvPicPr>
          <p:cNvPr id="27" name="Grafika 26">
            <a:extLst>
              <a:ext uri="{FF2B5EF4-FFF2-40B4-BE49-F238E27FC236}">
                <a16:creationId xmlns:a16="http://schemas.microsoft.com/office/drawing/2014/main" id="{42B93153-0525-4859-9872-459848973D06}"/>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535415" y="2776896"/>
            <a:ext cx="540829" cy="540829"/>
          </a:xfrm>
          <a:prstGeom prst="rect">
            <a:avLst/>
          </a:prstGeom>
        </p:spPr>
      </p:pic>
      <p:pic>
        <p:nvPicPr>
          <p:cNvPr id="31" name="Grafika 30">
            <a:extLst>
              <a:ext uri="{FF2B5EF4-FFF2-40B4-BE49-F238E27FC236}">
                <a16:creationId xmlns:a16="http://schemas.microsoft.com/office/drawing/2014/main" id="{D393560B-D559-472E-8967-3F0DC504F58F}"/>
              </a:ext>
            </a:extLst>
          </p:cNvPr>
          <p:cNvPicPr>
            <a:picLocks noChangeAspect="1"/>
          </p:cNvPicPr>
          <p:nvPr/>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784507" y="4392218"/>
            <a:ext cx="563552" cy="563552"/>
          </a:xfrm>
          <a:prstGeom prst="rect">
            <a:avLst/>
          </a:prstGeom>
        </p:spPr>
      </p:pic>
      <p:grpSp>
        <p:nvGrpSpPr>
          <p:cNvPr id="34" name="Grupa 33">
            <a:extLst>
              <a:ext uri="{FF2B5EF4-FFF2-40B4-BE49-F238E27FC236}">
                <a16:creationId xmlns:a16="http://schemas.microsoft.com/office/drawing/2014/main" id="{1C46A217-A343-4A6E-9529-5DB3467C7CC1}"/>
              </a:ext>
            </a:extLst>
          </p:cNvPr>
          <p:cNvGrpSpPr/>
          <p:nvPr/>
        </p:nvGrpSpPr>
        <p:grpSpPr>
          <a:xfrm>
            <a:off x="2910029" y="4391468"/>
            <a:ext cx="2096590" cy="1465929"/>
            <a:chOff x="2910029" y="4391468"/>
            <a:chExt cx="2096590" cy="1465929"/>
          </a:xfrm>
        </p:grpSpPr>
        <p:grpSp>
          <p:nvGrpSpPr>
            <p:cNvPr id="15" name="Grupa 14" descr="Grafika prezentuje odsetek osób starających się nie kupować produktów spożywczych nadmiernie opakowanych: tak 43,7%, nie 55,6%, nie wiem 0,7%">
              <a:extLst>
                <a:ext uri="{FF2B5EF4-FFF2-40B4-BE49-F238E27FC236}">
                  <a16:creationId xmlns:a16="http://schemas.microsoft.com/office/drawing/2014/main" id="{E01E3E73-7C42-40A6-A20E-49161F252BFC}"/>
                </a:ext>
              </a:extLst>
            </p:cNvPr>
            <p:cNvGrpSpPr/>
            <p:nvPr/>
          </p:nvGrpSpPr>
          <p:grpSpPr>
            <a:xfrm>
              <a:off x="2910029" y="4647145"/>
              <a:ext cx="2096590" cy="1210252"/>
              <a:chOff x="6944869" y="1385040"/>
              <a:chExt cx="2096590" cy="1210252"/>
            </a:xfrm>
          </p:grpSpPr>
          <p:graphicFrame>
            <p:nvGraphicFramePr>
              <p:cNvPr id="47" name="Wykres 46">
                <a:extLst>
                  <a:ext uri="{FF2B5EF4-FFF2-40B4-BE49-F238E27FC236}">
                    <a16:creationId xmlns:a16="http://schemas.microsoft.com/office/drawing/2014/main" id="{B0F2C9B5-889C-4F5A-B029-95087BDCD33E}"/>
                  </a:ext>
                </a:extLst>
              </p:cNvPr>
              <p:cNvGraphicFramePr/>
              <p:nvPr>
                <p:extLst>
                  <p:ext uri="{D42A27DB-BD31-4B8C-83A1-F6EECF244321}">
                    <p14:modId xmlns:p14="http://schemas.microsoft.com/office/powerpoint/2010/main" val="1108760428"/>
                  </p:ext>
                </p:extLst>
              </p:nvPr>
            </p:nvGraphicFramePr>
            <p:xfrm>
              <a:off x="7101702" y="1385040"/>
              <a:ext cx="1939757" cy="1018712"/>
            </p:xfrm>
            <a:graphic>
              <a:graphicData uri="http://schemas.openxmlformats.org/drawingml/2006/chart">
                <c:chart xmlns:c="http://schemas.openxmlformats.org/drawingml/2006/chart" xmlns:r="http://schemas.openxmlformats.org/officeDocument/2006/relationships" r:id="rId31"/>
              </a:graphicData>
            </a:graphic>
          </p:graphicFrame>
          <p:sp>
            <p:nvSpPr>
              <p:cNvPr id="54" name="pole tekstowe 53">
                <a:extLst>
                  <a:ext uri="{FF2B5EF4-FFF2-40B4-BE49-F238E27FC236}">
                    <a16:creationId xmlns:a16="http://schemas.microsoft.com/office/drawing/2014/main" id="{5A11F2F3-EBC3-40F3-9AFA-B715B774932D}"/>
                  </a:ext>
                </a:extLst>
              </p:cNvPr>
              <p:cNvSpPr txBox="1"/>
              <p:nvPr/>
            </p:nvSpPr>
            <p:spPr>
              <a:xfrm>
                <a:off x="6944869" y="1733518"/>
                <a:ext cx="2070353" cy="861774"/>
              </a:xfrm>
              <a:prstGeom prst="rect">
                <a:avLst/>
              </a:prstGeom>
              <a:noFill/>
            </p:spPr>
            <p:txBody>
              <a:bodyPr wrap="square" rtlCol="0">
                <a:spAutoFit/>
              </a:bodyPr>
              <a:lstStyle/>
              <a:p>
                <a:pPr algn="ctr"/>
                <a:endParaRPr lang="pl-PL" sz="1000" dirty="0">
                  <a:solidFill>
                    <a:srgbClr val="595959"/>
                  </a:solidFill>
                  <a:latin typeface="Century Gothic" panose="020B0502020202020204" pitchFamily="34" charset="0"/>
                </a:endParaRPr>
              </a:p>
              <a:p>
                <a:pPr algn="ctr"/>
                <a:endParaRPr lang="pl-PL" sz="1000" dirty="0">
                  <a:solidFill>
                    <a:srgbClr val="595959"/>
                  </a:solidFill>
                  <a:latin typeface="Century Gothic" panose="020B0502020202020204" pitchFamily="34" charset="0"/>
                </a:endParaRPr>
              </a:p>
              <a:p>
                <a:pPr algn="ctr"/>
                <a:r>
                  <a:rPr lang="pl-PL" sz="1000" dirty="0">
                    <a:solidFill>
                      <a:srgbClr val="595959"/>
                    </a:solidFill>
                    <a:latin typeface="Century Gothic" panose="020B0502020202020204" pitchFamily="34" charset="0"/>
                  </a:rPr>
                  <a:t>staram się nie kupować produktów spożywczych nadmiernie opakowanych</a:t>
                </a:r>
              </a:p>
            </p:txBody>
          </p:sp>
        </p:grpSp>
        <p:pic>
          <p:nvPicPr>
            <p:cNvPr id="33" name="Grafika 32">
              <a:extLst>
                <a:ext uri="{FF2B5EF4-FFF2-40B4-BE49-F238E27FC236}">
                  <a16:creationId xmlns:a16="http://schemas.microsoft.com/office/drawing/2014/main" id="{2B6606D9-6008-40F2-9FB0-54BC8F3D6AB7}"/>
                </a:ext>
              </a:extLst>
            </p:cNvPr>
            <p:cNvPicPr>
              <a:picLocks noChangeAspect="1"/>
            </p:cNvPicPr>
            <p:nvPr/>
          </p:nvPicPr>
          <p:blipFill>
            <a:blip r:embed="rId32" cstate="hq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583663" y="4391468"/>
              <a:ext cx="674492" cy="674492"/>
            </a:xfrm>
            <a:prstGeom prst="rect">
              <a:avLst/>
            </a:prstGeom>
          </p:spPr>
        </p:pic>
      </p:grpSp>
    </p:spTree>
    <p:extLst>
      <p:ext uri="{BB962C8B-B14F-4D97-AF65-F5344CB8AC3E}">
        <p14:creationId xmlns:p14="http://schemas.microsoft.com/office/powerpoint/2010/main" val="2184093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Wykres 12">
            <a:extLst>
              <a:ext uri="{FF2B5EF4-FFF2-40B4-BE49-F238E27FC236}">
                <a16:creationId xmlns:a16="http://schemas.microsoft.com/office/drawing/2014/main" id="{B0312B4A-CBA1-45B1-BCB4-37550B7C7704}"/>
              </a:ext>
            </a:extLst>
          </p:cNvPr>
          <p:cNvGraphicFramePr/>
          <p:nvPr>
            <p:extLst>
              <p:ext uri="{D42A27DB-BD31-4B8C-83A1-F6EECF244321}">
                <p14:modId xmlns:p14="http://schemas.microsoft.com/office/powerpoint/2010/main" val="3413727860"/>
              </p:ext>
            </p:extLst>
          </p:nvPr>
        </p:nvGraphicFramePr>
        <p:xfrm>
          <a:off x="3508967" y="1547840"/>
          <a:ext cx="2886442" cy="448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Tabela 23">
            <a:extLst>
              <a:ext uri="{FF2B5EF4-FFF2-40B4-BE49-F238E27FC236}">
                <a16:creationId xmlns:a16="http://schemas.microsoft.com/office/drawing/2014/main" id="{E7698C7A-7231-43CD-825D-825742C6B923}"/>
              </a:ext>
            </a:extLst>
          </p:cNvPr>
          <p:cNvGraphicFramePr>
            <a:graphicFrameLocks noGrp="1"/>
          </p:cNvGraphicFramePr>
          <p:nvPr>
            <p:extLst>
              <p:ext uri="{D42A27DB-BD31-4B8C-83A1-F6EECF244321}">
                <p14:modId xmlns:p14="http://schemas.microsoft.com/office/powerpoint/2010/main" val="3065780651"/>
              </p:ext>
            </p:extLst>
          </p:nvPr>
        </p:nvGraphicFramePr>
        <p:xfrm>
          <a:off x="3763706" y="1776802"/>
          <a:ext cx="685576" cy="4272608"/>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187421">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5885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3720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71308">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37200">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2856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683419660"/>
                  </a:ext>
                </a:extLst>
              </a:tr>
              <a:tr h="24286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2762134082"/>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23193279"/>
                  </a:ext>
                </a:extLst>
              </a:tr>
              <a:tr h="23720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3760303585"/>
                  </a:ext>
                </a:extLst>
              </a:tr>
              <a:tr h="23720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3838805635"/>
                  </a:ext>
                </a:extLst>
              </a:tr>
            </a:tbl>
          </a:graphicData>
        </a:graphic>
      </p:graphicFrame>
      <p:sp>
        <p:nvSpPr>
          <p:cNvPr id="2" name="Symbol zastępczy numeru slajdu 1">
            <a:extLst>
              <a:ext uri="{FF2B5EF4-FFF2-40B4-BE49-F238E27FC236}">
                <a16:creationId xmlns:a16="http://schemas.microsoft.com/office/drawing/2014/main" id="{684F8413-95EA-4F49-A89F-B331C1F6FC2B}"/>
              </a:ext>
            </a:extLst>
          </p:cNvPr>
          <p:cNvSpPr>
            <a:spLocks noGrp="1"/>
          </p:cNvSpPr>
          <p:nvPr>
            <p:ph type="sldNum" sz="quarter" idx="12"/>
          </p:nvPr>
        </p:nvSpPr>
        <p:spPr/>
        <p:txBody>
          <a:bodyPr/>
          <a:lstStyle/>
          <a:p>
            <a:fld id="{63495140-8AF3-44B3-8E8F-973C040A3C95}" type="slidenum">
              <a:rPr lang="pl-PL" smtClean="0"/>
              <a:pPr/>
              <a:t>35</a:t>
            </a:fld>
            <a:endParaRPr lang="pl-PL" dirty="0"/>
          </a:p>
        </p:txBody>
      </p:sp>
      <p:graphicFrame>
        <p:nvGraphicFramePr>
          <p:cNvPr id="9" name="Wykres 8">
            <a:extLst>
              <a:ext uri="{FF2B5EF4-FFF2-40B4-BE49-F238E27FC236}">
                <a16:creationId xmlns:a16="http://schemas.microsoft.com/office/drawing/2014/main" id="{DFE8A83B-1037-4F75-A370-E9910D00467F}"/>
              </a:ext>
            </a:extLst>
          </p:cNvPr>
          <p:cNvGraphicFramePr/>
          <p:nvPr>
            <p:extLst>
              <p:ext uri="{D42A27DB-BD31-4B8C-83A1-F6EECF244321}">
                <p14:modId xmlns:p14="http://schemas.microsoft.com/office/powerpoint/2010/main" val="1627105180"/>
              </p:ext>
            </p:extLst>
          </p:nvPr>
        </p:nvGraphicFramePr>
        <p:xfrm>
          <a:off x="389842" y="1540610"/>
          <a:ext cx="2886442" cy="4483607"/>
        </p:xfrm>
        <a:graphic>
          <a:graphicData uri="http://schemas.openxmlformats.org/drawingml/2006/chart">
            <c:chart xmlns:c="http://schemas.openxmlformats.org/drawingml/2006/chart" xmlns:r="http://schemas.openxmlformats.org/officeDocument/2006/relationships" r:id="rId3"/>
          </a:graphicData>
        </a:graphic>
      </p:graphicFrame>
      <p:sp>
        <p:nvSpPr>
          <p:cNvPr id="10" name="Prostokąt: zaokrąglone rogi 9">
            <a:extLst>
              <a:ext uri="{FF2B5EF4-FFF2-40B4-BE49-F238E27FC236}">
                <a16:creationId xmlns:a16="http://schemas.microsoft.com/office/drawing/2014/main" id="{CAAA5B4E-F599-4345-8EBD-73F64D4276DA}"/>
              </a:ext>
            </a:extLst>
          </p:cNvPr>
          <p:cNvSpPr/>
          <p:nvPr/>
        </p:nvSpPr>
        <p:spPr>
          <a:xfrm>
            <a:off x="957325" y="1005495"/>
            <a:ext cx="1751475"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5C5C5C"/>
                </a:solidFill>
                <a:latin typeface="Century Gothic" panose="020B0502020202020204" pitchFamily="34" charset="0"/>
              </a:rPr>
              <a:t>segreguję dokładnie śmieci</a:t>
            </a:r>
          </a:p>
        </p:txBody>
      </p:sp>
      <p:sp>
        <p:nvSpPr>
          <p:cNvPr id="17" name="Prostokąt: zaokrąglone rogi 16">
            <a:extLst>
              <a:ext uri="{FF2B5EF4-FFF2-40B4-BE49-F238E27FC236}">
                <a16:creationId xmlns:a16="http://schemas.microsoft.com/office/drawing/2014/main" id="{F95B0924-67DF-4B15-B601-DF2F20AC3DB4}"/>
              </a:ext>
            </a:extLst>
          </p:cNvPr>
          <p:cNvSpPr/>
          <p:nvPr/>
        </p:nvSpPr>
        <p:spPr>
          <a:xfrm>
            <a:off x="4111608" y="981987"/>
            <a:ext cx="1751474"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5C5C5C"/>
                </a:solidFill>
                <a:latin typeface="Century Gothic" panose="020B0502020202020204" pitchFamily="34" charset="0"/>
              </a:rPr>
              <a:t>unikam kupowania jednorazowych produktów z plastiku</a:t>
            </a:r>
          </a:p>
        </p:txBody>
      </p:sp>
      <p:sp>
        <p:nvSpPr>
          <p:cNvPr id="19" name="pole tekstowe 18">
            <a:extLst>
              <a:ext uri="{FF2B5EF4-FFF2-40B4-BE49-F238E27FC236}">
                <a16:creationId xmlns:a16="http://schemas.microsoft.com/office/drawing/2014/main" id="{631E3A86-FDBA-4828-8419-B9FA2056A791}"/>
              </a:ext>
            </a:extLst>
          </p:cNvPr>
          <p:cNvSpPr txBox="1"/>
          <p:nvPr/>
        </p:nvSpPr>
        <p:spPr>
          <a:xfrm>
            <a:off x="225439" y="5961519"/>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18" name="Prostokąt: zaokrąglone rogi 17">
            <a:extLst>
              <a:ext uri="{FF2B5EF4-FFF2-40B4-BE49-F238E27FC236}">
                <a16:creationId xmlns:a16="http://schemas.microsoft.com/office/drawing/2014/main" id="{53F591C7-F950-483E-8724-A8BAEC9DE36F}"/>
              </a:ext>
            </a:extLst>
          </p:cNvPr>
          <p:cNvSpPr/>
          <p:nvPr/>
        </p:nvSpPr>
        <p:spPr>
          <a:xfrm>
            <a:off x="7043663" y="971110"/>
            <a:ext cx="1667530" cy="554716"/>
          </a:xfrm>
          <a:prstGeom prst="round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00" b="1" dirty="0">
                <a:solidFill>
                  <a:srgbClr val="5C5C5C"/>
                </a:solidFill>
                <a:latin typeface="Century Gothic" panose="020B0502020202020204" pitchFamily="34" charset="0"/>
              </a:rPr>
              <a:t>owoce i warzywa kupuję luzem</a:t>
            </a:r>
          </a:p>
        </p:txBody>
      </p:sp>
      <p:sp>
        <p:nvSpPr>
          <p:cNvPr id="21" name="Prostokąt 20">
            <a:extLst>
              <a:ext uri="{FF2B5EF4-FFF2-40B4-BE49-F238E27FC236}">
                <a16:creationId xmlns:a16="http://schemas.microsoft.com/office/drawing/2014/main" id="{DC182E80-3A4C-4096-82D9-D475608CD396}"/>
              </a:ext>
            </a:extLst>
          </p:cNvPr>
          <p:cNvSpPr/>
          <p:nvPr/>
        </p:nvSpPr>
        <p:spPr>
          <a:xfrm>
            <a:off x="0" y="27894"/>
            <a:ext cx="883508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P8. Jakie podejmuje Pan(i) najczęściej działania? </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 (w każdym </a:t>
            </a:r>
            <a:r>
              <a:rPr lang="pl-PL" sz="1200" i="1" dirty="0" err="1">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itemie</a:t>
            </a: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a:t>
            </a:r>
          </a:p>
        </p:txBody>
      </p:sp>
      <p:pic>
        <p:nvPicPr>
          <p:cNvPr id="12" name="Grafika 11" descr="Śmieci">
            <a:extLst>
              <a:ext uri="{FF2B5EF4-FFF2-40B4-BE49-F238E27FC236}">
                <a16:creationId xmlns:a16="http://schemas.microsoft.com/office/drawing/2014/main" id="{2688A8EC-C332-49C5-B84F-0103747523D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266" y="1012917"/>
            <a:ext cx="431076" cy="431076"/>
          </a:xfrm>
          <a:prstGeom prst="rect">
            <a:avLst/>
          </a:prstGeom>
        </p:spPr>
      </p:pic>
      <p:pic>
        <p:nvPicPr>
          <p:cNvPr id="15" name="Grafika 14" descr="Widelec">
            <a:extLst>
              <a:ext uri="{FF2B5EF4-FFF2-40B4-BE49-F238E27FC236}">
                <a16:creationId xmlns:a16="http://schemas.microsoft.com/office/drawing/2014/main" id="{9593CE6B-AF02-4C1C-9CAC-64C401300C2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25535">
            <a:off x="3860647" y="1032393"/>
            <a:ext cx="378640" cy="378640"/>
          </a:xfrm>
          <a:prstGeom prst="rect">
            <a:avLst/>
          </a:prstGeom>
        </p:spPr>
      </p:pic>
      <p:pic>
        <p:nvPicPr>
          <p:cNvPr id="16" name="Grafika 15" descr="Nóż">
            <a:extLst>
              <a:ext uri="{FF2B5EF4-FFF2-40B4-BE49-F238E27FC236}">
                <a16:creationId xmlns:a16="http://schemas.microsoft.com/office/drawing/2014/main" id="{9A05C421-2034-4053-95A9-B0390A58AC3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8825535">
            <a:off x="3997653" y="1049466"/>
            <a:ext cx="378640" cy="378640"/>
          </a:xfrm>
          <a:prstGeom prst="rect">
            <a:avLst/>
          </a:prstGeom>
        </p:spPr>
      </p:pic>
      <p:pic>
        <p:nvPicPr>
          <p:cNvPr id="20" name="Grafika 19" descr="Awokado">
            <a:extLst>
              <a:ext uri="{FF2B5EF4-FFF2-40B4-BE49-F238E27FC236}">
                <a16:creationId xmlns:a16="http://schemas.microsoft.com/office/drawing/2014/main" id="{C9793976-D6B2-484F-B25E-300464E6371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52372" y="1039401"/>
            <a:ext cx="443054" cy="443054"/>
          </a:xfrm>
          <a:prstGeom prst="rect">
            <a:avLst/>
          </a:prstGeom>
        </p:spPr>
      </p:pic>
      <p:sp>
        <p:nvSpPr>
          <p:cNvPr id="22" name="Prostokąt: zaokrąglone rogi 21">
            <a:extLst>
              <a:ext uri="{FF2B5EF4-FFF2-40B4-BE49-F238E27FC236}">
                <a16:creationId xmlns:a16="http://schemas.microsoft.com/office/drawing/2014/main" id="{B2D328AE-0673-4CB0-AC2B-43B77AFED5D3}"/>
              </a:ext>
            </a:extLst>
          </p:cNvPr>
          <p:cNvSpPr/>
          <p:nvPr/>
        </p:nvSpPr>
        <p:spPr>
          <a:xfrm>
            <a:off x="82745" y="593046"/>
            <a:ext cx="1682117" cy="232666"/>
          </a:xfrm>
          <a:prstGeom prst="roundRect">
            <a:avLst/>
          </a:prstGeom>
          <a:solidFill>
            <a:srgbClr val="FFD63F"/>
          </a:solidFill>
          <a:ln>
            <a:solidFill>
              <a:srgbClr val="FFD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pozytywne wskazania</a:t>
            </a:r>
          </a:p>
        </p:txBody>
      </p:sp>
      <p:graphicFrame>
        <p:nvGraphicFramePr>
          <p:cNvPr id="23" name="Wykres 22">
            <a:extLst>
              <a:ext uri="{FF2B5EF4-FFF2-40B4-BE49-F238E27FC236}">
                <a16:creationId xmlns:a16="http://schemas.microsoft.com/office/drawing/2014/main" id="{878B0B62-6656-467B-A528-535CE083D6F8}"/>
              </a:ext>
            </a:extLst>
          </p:cNvPr>
          <p:cNvGraphicFramePr/>
          <p:nvPr>
            <p:extLst>
              <p:ext uri="{D42A27DB-BD31-4B8C-83A1-F6EECF244321}">
                <p14:modId xmlns:p14="http://schemas.microsoft.com/office/powerpoint/2010/main" val="3582614606"/>
              </p:ext>
            </p:extLst>
          </p:nvPr>
        </p:nvGraphicFramePr>
        <p:xfrm>
          <a:off x="6088233" y="1585634"/>
          <a:ext cx="2886442" cy="448360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5" name="Tabela 24">
            <a:extLst>
              <a:ext uri="{FF2B5EF4-FFF2-40B4-BE49-F238E27FC236}">
                <a16:creationId xmlns:a16="http://schemas.microsoft.com/office/drawing/2014/main" id="{307E6B3B-D1D4-42AB-8833-12AAA44A8A0D}"/>
              </a:ext>
            </a:extLst>
          </p:cNvPr>
          <p:cNvGraphicFramePr>
            <a:graphicFrameLocks noGrp="1"/>
          </p:cNvGraphicFramePr>
          <p:nvPr>
            <p:extLst>
              <p:ext uri="{D42A27DB-BD31-4B8C-83A1-F6EECF244321}">
                <p14:modId xmlns:p14="http://schemas.microsoft.com/office/powerpoint/2010/main" val="3011591335"/>
              </p:ext>
            </p:extLst>
          </p:nvPr>
        </p:nvGraphicFramePr>
        <p:xfrm>
          <a:off x="708266" y="1747416"/>
          <a:ext cx="685576" cy="4284036"/>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221676">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329281">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2340047204"/>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73144140"/>
                  </a:ext>
                </a:extLst>
              </a:tr>
              <a:tr h="320895">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80553">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326101">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683419660"/>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2762134082"/>
                  </a:ext>
                </a:extLst>
              </a:tr>
              <a:tr h="28055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23193279"/>
                  </a:ext>
                </a:extLst>
              </a:tr>
              <a:tr h="280553">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3760303585"/>
                  </a:ext>
                </a:extLst>
              </a:tr>
              <a:tr h="280553">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3838805635"/>
                  </a:ext>
                </a:extLst>
              </a:tr>
            </a:tbl>
          </a:graphicData>
        </a:graphic>
      </p:graphicFrame>
      <p:graphicFrame>
        <p:nvGraphicFramePr>
          <p:cNvPr id="26" name="Tabela 25">
            <a:extLst>
              <a:ext uri="{FF2B5EF4-FFF2-40B4-BE49-F238E27FC236}">
                <a16:creationId xmlns:a16="http://schemas.microsoft.com/office/drawing/2014/main" id="{E1D5DA06-A42F-4B8B-B487-2AAC2B8151BB}"/>
              </a:ext>
            </a:extLst>
          </p:cNvPr>
          <p:cNvGraphicFramePr>
            <a:graphicFrameLocks noGrp="1"/>
          </p:cNvGraphicFramePr>
          <p:nvPr>
            <p:extLst>
              <p:ext uri="{D42A27DB-BD31-4B8C-83A1-F6EECF244321}">
                <p14:modId xmlns:p14="http://schemas.microsoft.com/office/powerpoint/2010/main" val="2047521650"/>
              </p:ext>
            </p:extLst>
          </p:nvPr>
        </p:nvGraphicFramePr>
        <p:xfrm>
          <a:off x="6345984" y="1797033"/>
          <a:ext cx="685576" cy="4293697"/>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1000</a:t>
                      </a:r>
                    </a:p>
                  </a:txBody>
                  <a:tcPr marL="9525" marR="9525" marT="9525" marB="0" anchor="ctr"/>
                </a:tc>
                <a:extLst>
                  <a:ext uri="{0D108BD9-81ED-4DB2-BD59-A6C34878D82A}">
                    <a16:rowId xmlns:a16="http://schemas.microsoft.com/office/drawing/2014/main" val="310676636"/>
                  </a:ext>
                </a:extLst>
              </a:tr>
              <a:tr h="235865">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90955000"/>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5885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3720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43953">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37200">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2856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683419660"/>
                  </a:ext>
                </a:extLst>
              </a:tr>
              <a:tr h="24286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2762134082"/>
                  </a:ext>
                </a:extLst>
              </a:tr>
              <a:tr h="23720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23193279"/>
                  </a:ext>
                </a:extLst>
              </a:tr>
              <a:tr h="23720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3760303585"/>
                  </a:ext>
                </a:extLst>
              </a:tr>
              <a:tr h="237200">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3838805635"/>
                  </a:ext>
                </a:extLst>
              </a:tr>
            </a:tbl>
          </a:graphicData>
        </a:graphic>
      </p:graphicFrame>
    </p:spTree>
    <p:extLst>
      <p:ext uri="{BB962C8B-B14F-4D97-AF65-F5344CB8AC3E}">
        <p14:creationId xmlns:p14="http://schemas.microsoft.com/office/powerpoint/2010/main" val="1853258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16B399B-6587-4DF5-A9F3-73CB883C43E0}"/>
              </a:ext>
            </a:extLst>
          </p:cNvPr>
          <p:cNvSpPr>
            <a:spLocks noGrp="1"/>
          </p:cNvSpPr>
          <p:nvPr>
            <p:ph type="sldNum" sz="quarter" idx="12"/>
          </p:nvPr>
        </p:nvSpPr>
        <p:spPr/>
        <p:txBody>
          <a:bodyPr/>
          <a:lstStyle/>
          <a:p>
            <a:fld id="{63495140-8AF3-44B3-8E8F-973C040A3C95}" type="slidenum">
              <a:rPr lang="pl-PL" smtClean="0"/>
              <a:pPr/>
              <a:t>36</a:t>
            </a:fld>
            <a:endParaRPr lang="pl-PL" dirty="0"/>
          </a:p>
        </p:txBody>
      </p:sp>
      <p:sp>
        <p:nvSpPr>
          <p:cNvPr id="4" name="pole tekstowe 3">
            <a:extLst>
              <a:ext uri="{FF2B5EF4-FFF2-40B4-BE49-F238E27FC236}">
                <a16:creationId xmlns:a16="http://schemas.microsoft.com/office/drawing/2014/main" id="{35A7D9AB-A42B-4187-99BB-639FA3912A6B}"/>
              </a:ext>
            </a:extLst>
          </p:cNvPr>
          <p:cNvSpPr txBox="1"/>
          <p:nvPr/>
        </p:nvSpPr>
        <p:spPr>
          <a:xfrm>
            <a:off x="112778" y="5818380"/>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5" name="Prostokąt 4">
            <a:extLst>
              <a:ext uri="{FF2B5EF4-FFF2-40B4-BE49-F238E27FC236}">
                <a16:creationId xmlns:a16="http://schemas.microsoft.com/office/drawing/2014/main" id="{FA9B870F-2A03-41B4-A93E-7CE1F78F0D44}"/>
              </a:ext>
            </a:extLst>
          </p:cNvPr>
          <p:cNvSpPr/>
          <p:nvPr/>
        </p:nvSpPr>
        <p:spPr>
          <a:xfrm>
            <a:off x="0" y="-9450"/>
            <a:ext cx="8922897"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P9. Czy na co dzień przy robieniu zakupów spożywczych zwraca Pan(i) uwagę na to z czego jest wykonane opakowanie?</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pSp>
        <p:nvGrpSpPr>
          <p:cNvPr id="73" name="Grupa 72" descr="Zwracanie uwagi na to z czego wykonane jest opakowanie przy robieniu zakupów spożywczych&#10;&#10;Grafika prezentuje odsetek badanych, dla których informacja z czego wykonane jest opakowanie nie ma znaczenia: 45,4%">
            <a:extLst>
              <a:ext uri="{FF2B5EF4-FFF2-40B4-BE49-F238E27FC236}">
                <a16:creationId xmlns:a16="http://schemas.microsoft.com/office/drawing/2014/main" id="{8A31C372-275B-4C77-A523-2D165550C6B9}"/>
              </a:ext>
            </a:extLst>
          </p:cNvPr>
          <p:cNvGrpSpPr/>
          <p:nvPr/>
        </p:nvGrpSpPr>
        <p:grpSpPr>
          <a:xfrm>
            <a:off x="677519" y="1348363"/>
            <a:ext cx="2164718" cy="1508048"/>
            <a:chOff x="310171" y="1918057"/>
            <a:chExt cx="2949949" cy="1967041"/>
          </a:xfrm>
          <a:noFill/>
        </p:grpSpPr>
        <p:sp>
          <p:nvSpPr>
            <p:cNvPr id="74" name="Prostokąt: zaokrąglone rogi 73">
              <a:extLst>
                <a:ext uri="{FF2B5EF4-FFF2-40B4-BE49-F238E27FC236}">
                  <a16:creationId xmlns:a16="http://schemas.microsoft.com/office/drawing/2014/main" id="{B7703702-C70F-4A79-8E00-46EE87A3A1B9}"/>
                </a:ext>
              </a:extLst>
            </p:cNvPr>
            <p:cNvSpPr/>
            <p:nvPr/>
          </p:nvSpPr>
          <p:spPr>
            <a:xfrm>
              <a:off x="310171" y="1918057"/>
              <a:ext cx="2949949" cy="1967041"/>
            </a:xfrm>
            <a:prstGeom prst="round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pic>
          <p:nvPicPr>
            <p:cNvPr id="75" name="Grafika 74" descr="Uniesiony kciuk">
              <a:extLst>
                <a:ext uri="{FF2B5EF4-FFF2-40B4-BE49-F238E27FC236}">
                  <a16:creationId xmlns:a16="http://schemas.microsoft.com/office/drawing/2014/main" id="{51E79020-FB3E-4C8C-93B8-8FB865731E7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508269" y="2162945"/>
              <a:ext cx="1011309" cy="1011309"/>
            </a:xfrm>
            <a:prstGeom prst="rect">
              <a:avLst/>
            </a:prstGeom>
          </p:spPr>
        </p:pic>
        <p:sp>
          <p:nvSpPr>
            <p:cNvPr id="76" name="pole tekstowe 75">
              <a:extLst>
                <a:ext uri="{FF2B5EF4-FFF2-40B4-BE49-F238E27FC236}">
                  <a16:creationId xmlns:a16="http://schemas.microsoft.com/office/drawing/2014/main" id="{C98BB88A-1DCD-4752-B43A-B4A16573FE0A}"/>
                </a:ext>
              </a:extLst>
            </p:cNvPr>
            <p:cNvSpPr txBox="1"/>
            <p:nvPr/>
          </p:nvSpPr>
          <p:spPr>
            <a:xfrm>
              <a:off x="458199" y="3172529"/>
              <a:ext cx="1042432"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45,4%</a:t>
              </a:r>
            </a:p>
          </p:txBody>
        </p:sp>
        <p:sp>
          <p:nvSpPr>
            <p:cNvPr id="77" name="pole tekstowe 76">
              <a:extLst>
                <a:ext uri="{FF2B5EF4-FFF2-40B4-BE49-F238E27FC236}">
                  <a16:creationId xmlns:a16="http://schemas.microsoft.com/office/drawing/2014/main" id="{420B9AEF-1253-4CE8-B24A-60C4B0184BDB}"/>
                </a:ext>
              </a:extLst>
            </p:cNvPr>
            <p:cNvSpPr txBox="1"/>
            <p:nvPr/>
          </p:nvSpPr>
          <p:spPr>
            <a:xfrm>
              <a:off x="1684111" y="2422030"/>
              <a:ext cx="1473409" cy="782831"/>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nie, </a:t>
              </a:r>
              <a:r>
                <a:rPr lang="pl-PL" sz="1100" b="1" dirty="0">
                  <a:solidFill>
                    <a:schemeClr val="tx1">
                      <a:lumMod val="75000"/>
                      <a:lumOff val="25000"/>
                    </a:schemeClr>
                  </a:solidFill>
                  <a:latin typeface="Century Gothic" panose="020B0502020202020204" pitchFamily="34" charset="0"/>
                </a:rPr>
                <a:t>nie ma to dla mnie znaczenia </a:t>
              </a:r>
            </a:p>
          </p:txBody>
        </p:sp>
      </p:grpSp>
      <p:grpSp>
        <p:nvGrpSpPr>
          <p:cNvPr id="80" name="Grupa 79" descr="Zwracanie uwagi na to z czego wykonane jest opakowanie przy robieniu zakupów spożywczych&#10;&#10;Grafika prezentuje odsetek badanych, którzy starają się wybierać produkty w opakowaniach łatwych do recyklingu: 10,7%">
            <a:extLst>
              <a:ext uri="{FF2B5EF4-FFF2-40B4-BE49-F238E27FC236}">
                <a16:creationId xmlns:a16="http://schemas.microsoft.com/office/drawing/2014/main" id="{179118CA-7E18-4F00-AABF-B31277FC49C0}"/>
              </a:ext>
            </a:extLst>
          </p:cNvPr>
          <p:cNvGrpSpPr/>
          <p:nvPr/>
        </p:nvGrpSpPr>
        <p:grpSpPr>
          <a:xfrm>
            <a:off x="6115245" y="3423952"/>
            <a:ext cx="2261527" cy="1507456"/>
            <a:chOff x="3354529" y="3540726"/>
            <a:chExt cx="2261527" cy="1507456"/>
          </a:xfrm>
        </p:grpSpPr>
        <p:grpSp>
          <p:nvGrpSpPr>
            <p:cNvPr id="68" name="Grupa 67"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D11F10C7-CBEB-4EAE-83E3-BEC2EFAF26F3}"/>
                </a:ext>
              </a:extLst>
            </p:cNvPr>
            <p:cNvGrpSpPr/>
            <p:nvPr/>
          </p:nvGrpSpPr>
          <p:grpSpPr>
            <a:xfrm>
              <a:off x="3354529" y="3540726"/>
              <a:ext cx="2261527" cy="1507456"/>
              <a:chOff x="310171" y="1918057"/>
              <a:chExt cx="3081874" cy="1966269"/>
            </a:xfrm>
            <a:noFill/>
          </p:grpSpPr>
          <p:sp>
            <p:nvSpPr>
              <p:cNvPr id="69" name="Prostokąt: zaokrąglone rogi 68">
                <a:extLst>
                  <a:ext uri="{FF2B5EF4-FFF2-40B4-BE49-F238E27FC236}">
                    <a16:creationId xmlns:a16="http://schemas.microsoft.com/office/drawing/2014/main" id="{ED3D68A7-A976-4A17-8D83-1B7361B4B22E}"/>
                  </a:ext>
                </a:extLst>
              </p:cNvPr>
              <p:cNvSpPr/>
              <p:nvPr/>
            </p:nvSpPr>
            <p:spPr>
              <a:xfrm>
                <a:off x="310171" y="1918057"/>
                <a:ext cx="2949948" cy="1966269"/>
              </a:xfrm>
              <a:prstGeom prst="roundRect">
                <a:avLst/>
              </a:prstGeom>
              <a:grpFill/>
              <a:ln>
                <a:solidFill>
                  <a:srgbClr val="CCC9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sp>
            <p:nvSpPr>
              <p:cNvPr id="71" name="pole tekstowe 70">
                <a:extLst>
                  <a:ext uri="{FF2B5EF4-FFF2-40B4-BE49-F238E27FC236}">
                    <a16:creationId xmlns:a16="http://schemas.microsoft.com/office/drawing/2014/main" id="{19CA69F3-C04E-44E3-8E3C-D9D0D18F34FE}"/>
                  </a:ext>
                </a:extLst>
              </p:cNvPr>
              <p:cNvSpPr txBox="1"/>
              <p:nvPr/>
            </p:nvSpPr>
            <p:spPr>
              <a:xfrm>
                <a:off x="457355" y="3128610"/>
                <a:ext cx="1042432"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10,7%</a:t>
                </a:r>
              </a:p>
            </p:txBody>
          </p:sp>
          <p:sp>
            <p:nvSpPr>
              <p:cNvPr id="72" name="pole tekstowe 71">
                <a:extLst>
                  <a:ext uri="{FF2B5EF4-FFF2-40B4-BE49-F238E27FC236}">
                    <a16:creationId xmlns:a16="http://schemas.microsoft.com/office/drawing/2014/main" id="{FC271407-2FD7-4786-B6C1-C46207564168}"/>
                  </a:ext>
                </a:extLst>
              </p:cNvPr>
              <p:cNvSpPr txBox="1"/>
              <p:nvPr/>
            </p:nvSpPr>
            <p:spPr>
              <a:xfrm>
                <a:off x="1611422" y="2129777"/>
                <a:ext cx="1780623" cy="1445228"/>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tak, staram się wybierać produkty w </a:t>
                </a:r>
                <a:r>
                  <a:rPr lang="pl-PL" sz="1100" b="1" dirty="0">
                    <a:solidFill>
                      <a:schemeClr val="tx1">
                        <a:lumMod val="75000"/>
                        <a:lumOff val="25000"/>
                      </a:schemeClr>
                    </a:solidFill>
                    <a:latin typeface="Century Gothic" panose="020B0502020202020204" pitchFamily="34" charset="0"/>
                  </a:rPr>
                  <a:t>opakowaniach łatwych do recyklingu </a:t>
                </a:r>
              </a:p>
            </p:txBody>
          </p:sp>
        </p:grpSp>
        <p:pic>
          <p:nvPicPr>
            <p:cNvPr id="79" name="Grafika 78" descr="Trwałość">
              <a:extLst>
                <a:ext uri="{FF2B5EF4-FFF2-40B4-BE49-F238E27FC236}">
                  <a16:creationId xmlns:a16="http://schemas.microsoft.com/office/drawing/2014/main" id="{04FA1C9F-54CA-4041-AE7D-8FFCADF0253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3926" y="3732766"/>
              <a:ext cx="728179" cy="728179"/>
            </a:xfrm>
            <a:prstGeom prst="rect">
              <a:avLst/>
            </a:prstGeom>
          </p:spPr>
        </p:pic>
      </p:grpSp>
      <p:sp>
        <p:nvSpPr>
          <p:cNvPr id="41" name="pole tekstowe 40">
            <a:extLst>
              <a:ext uri="{FF2B5EF4-FFF2-40B4-BE49-F238E27FC236}">
                <a16:creationId xmlns:a16="http://schemas.microsoft.com/office/drawing/2014/main" id="{2EB756E6-6675-438A-ADD5-F1BD7A90B85E}"/>
              </a:ext>
            </a:extLst>
          </p:cNvPr>
          <p:cNvSpPr txBox="1"/>
          <p:nvPr/>
        </p:nvSpPr>
        <p:spPr>
          <a:xfrm>
            <a:off x="5386524" y="5397970"/>
            <a:ext cx="649537" cy="338554"/>
          </a:xfrm>
          <a:prstGeom prst="rect">
            <a:avLst/>
          </a:prstGeom>
          <a:no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3,1%</a:t>
            </a:r>
          </a:p>
        </p:txBody>
      </p:sp>
      <p:sp>
        <p:nvSpPr>
          <p:cNvPr id="42" name="pole tekstowe 41">
            <a:extLst>
              <a:ext uri="{FF2B5EF4-FFF2-40B4-BE49-F238E27FC236}">
                <a16:creationId xmlns:a16="http://schemas.microsoft.com/office/drawing/2014/main" id="{CA3C8890-3474-47E2-92FD-D4EDA6E71473}"/>
              </a:ext>
            </a:extLst>
          </p:cNvPr>
          <p:cNvSpPr txBox="1"/>
          <p:nvPr/>
        </p:nvSpPr>
        <p:spPr>
          <a:xfrm>
            <a:off x="5961336" y="5424923"/>
            <a:ext cx="2741756" cy="261610"/>
          </a:xfrm>
          <a:prstGeom prst="rect">
            <a:avLst/>
          </a:prstGeom>
          <a:no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Nie wiem, trudno powiedzieć</a:t>
            </a:r>
            <a:endParaRPr lang="pl-PL" sz="1100" b="1" dirty="0">
              <a:solidFill>
                <a:schemeClr val="tx1">
                  <a:lumMod val="75000"/>
                  <a:lumOff val="25000"/>
                </a:schemeClr>
              </a:solidFill>
              <a:latin typeface="Century Gothic" panose="020B0502020202020204" pitchFamily="34" charset="0"/>
            </a:endParaRPr>
          </a:p>
        </p:txBody>
      </p:sp>
      <p:grpSp>
        <p:nvGrpSpPr>
          <p:cNvPr id="7" name="Grupa 6">
            <a:extLst>
              <a:ext uri="{FF2B5EF4-FFF2-40B4-BE49-F238E27FC236}">
                <a16:creationId xmlns:a16="http://schemas.microsoft.com/office/drawing/2014/main" id="{C8AC2A6B-591A-4641-8A50-925204D57E3C}"/>
              </a:ext>
            </a:extLst>
          </p:cNvPr>
          <p:cNvGrpSpPr/>
          <p:nvPr/>
        </p:nvGrpSpPr>
        <p:grpSpPr>
          <a:xfrm>
            <a:off x="677519" y="3423360"/>
            <a:ext cx="2164718" cy="1508048"/>
            <a:chOff x="677519" y="3423360"/>
            <a:chExt cx="2164718" cy="1508048"/>
          </a:xfrm>
        </p:grpSpPr>
        <p:grpSp>
          <p:nvGrpSpPr>
            <p:cNvPr id="53" name="Grupa 52"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07E33B5D-8582-4392-94A3-4AB9D36B7FEC}"/>
                </a:ext>
              </a:extLst>
            </p:cNvPr>
            <p:cNvGrpSpPr/>
            <p:nvPr/>
          </p:nvGrpSpPr>
          <p:grpSpPr>
            <a:xfrm>
              <a:off x="677519" y="3423360"/>
              <a:ext cx="2164718" cy="1508048"/>
              <a:chOff x="310171" y="1918057"/>
              <a:chExt cx="2949949" cy="1967041"/>
            </a:xfrm>
            <a:noFill/>
          </p:grpSpPr>
          <p:sp>
            <p:nvSpPr>
              <p:cNvPr id="54" name="Prostokąt: zaokrąglone rogi 53">
                <a:extLst>
                  <a:ext uri="{FF2B5EF4-FFF2-40B4-BE49-F238E27FC236}">
                    <a16:creationId xmlns:a16="http://schemas.microsoft.com/office/drawing/2014/main" id="{49FAAB93-FDF5-4EBF-80E7-4A17736D686C}"/>
                  </a:ext>
                </a:extLst>
              </p:cNvPr>
              <p:cNvSpPr/>
              <p:nvPr/>
            </p:nvSpPr>
            <p:spPr>
              <a:xfrm>
                <a:off x="310171" y="1918057"/>
                <a:ext cx="2949949" cy="1967041"/>
              </a:xfrm>
              <a:prstGeom prst="roundRect">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atin typeface="Century Gothic" panose="020B0502020202020204" pitchFamily="34" charset="0"/>
                </a:endParaRPr>
              </a:p>
            </p:txBody>
          </p:sp>
          <p:sp>
            <p:nvSpPr>
              <p:cNvPr id="56" name="pole tekstowe 55">
                <a:extLst>
                  <a:ext uri="{FF2B5EF4-FFF2-40B4-BE49-F238E27FC236}">
                    <a16:creationId xmlns:a16="http://schemas.microsoft.com/office/drawing/2014/main" id="{252D44A4-4556-4158-8F50-7F6AAFC2EA08}"/>
                  </a:ext>
                </a:extLst>
              </p:cNvPr>
              <p:cNvSpPr txBox="1"/>
              <p:nvPr/>
            </p:nvSpPr>
            <p:spPr>
              <a:xfrm>
                <a:off x="458199" y="3129382"/>
                <a:ext cx="1042432"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16,0%</a:t>
                </a:r>
              </a:p>
            </p:txBody>
          </p:sp>
          <p:sp>
            <p:nvSpPr>
              <p:cNvPr id="57" name="pole tekstowe 56">
                <a:extLst>
                  <a:ext uri="{FF2B5EF4-FFF2-40B4-BE49-F238E27FC236}">
                    <a16:creationId xmlns:a16="http://schemas.microsoft.com/office/drawing/2014/main" id="{537532F7-5981-444F-BBD3-5C86689F846B}"/>
                  </a:ext>
                </a:extLst>
              </p:cNvPr>
              <p:cNvSpPr txBox="1"/>
              <p:nvPr/>
            </p:nvSpPr>
            <p:spPr>
              <a:xfrm>
                <a:off x="1535829" y="2221302"/>
                <a:ext cx="1651531" cy="1224430"/>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tak, staram się wybierać produkty w </a:t>
                </a:r>
                <a:r>
                  <a:rPr lang="pl-PL" sz="1100" b="1" dirty="0">
                    <a:solidFill>
                      <a:schemeClr val="tx1">
                        <a:lumMod val="75000"/>
                        <a:lumOff val="25000"/>
                      </a:schemeClr>
                    </a:solidFill>
                    <a:latin typeface="Century Gothic" panose="020B0502020202020204" pitchFamily="34" charset="0"/>
                  </a:rPr>
                  <a:t>plastikowych opakowaniach</a:t>
                </a:r>
              </a:p>
            </p:txBody>
          </p:sp>
        </p:grpSp>
        <p:pic>
          <p:nvPicPr>
            <p:cNvPr id="6" name="Grafika 5">
              <a:extLst>
                <a:ext uri="{FF2B5EF4-FFF2-40B4-BE49-F238E27FC236}">
                  <a16:creationId xmlns:a16="http://schemas.microsoft.com/office/drawing/2014/main" id="{3AE0BD29-CCD0-498B-91B3-D04E250454A3}"/>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6821" y="3672883"/>
              <a:ext cx="633296" cy="633296"/>
            </a:xfrm>
            <a:prstGeom prst="rect">
              <a:avLst/>
            </a:prstGeom>
          </p:spPr>
        </p:pic>
      </p:grpSp>
      <p:grpSp>
        <p:nvGrpSpPr>
          <p:cNvPr id="10" name="Grupa 9">
            <a:extLst>
              <a:ext uri="{FF2B5EF4-FFF2-40B4-BE49-F238E27FC236}">
                <a16:creationId xmlns:a16="http://schemas.microsoft.com/office/drawing/2014/main" id="{7A76EB1E-FD65-4BE8-BB4B-237704826B3E}"/>
              </a:ext>
            </a:extLst>
          </p:cNvPr>
          <p:cNvGrpSpPr/>
          <p:nvPr/>
        </p:nvGrpSpPr>
        <p:grpSpPr>
          <a:xfrm>
            <a:off x="6115245" y="1340994"/>
            <a:ext cx="2164718" cy="1508048"/>
            <a:chOff x="6115245" y="1340994"/>
            <a:chExt cx="2164718" cy="1508048"/>
          </a:xfrm>
        </p:grpSpPr>
        <p:grpSp>
          <p:nvGrpSpPr>
            <p:cNvPr id="58" name="Grupa 57"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A7867FCF-6897-45DF-8898-9044423B4422}"/>
                </a:ext>
              </a:extLst>
            </p:cNvPr>
            <p:cNvGrpSpPr/>
            <p:nvPr/>
          </p:nvGrpSpPr>
          <p:grpSpPr>
            <a:xfrm>
              <a:off x="6115245" y="1340994"/>
              <a:ext cx="2164718" cy="1508048"/>
              <a:chOff x="310171" y="1918057"/>
              <a:chExt cx="2949948" cy="1967041"/>
            </a:xfrm>
            <a:noFill/>
          </p:grpSpPr>
          <p:sp>
            <p:nvSpPr>
              <p:cNvPr id="59" name="Prostokąt: zaokrąglone rogi 58">
                <a:extLst>
                  <a:ext uri="{FF2B5EF4-FFF2-40B4-BE49-F238E27FC236}">
                    <a16:creationId xmlns:a16="http://schemas.microsoft.com/office/drawing/2014/main" id="{16AF6DF6-4C3A-4686-A0A8-50C056D6D20D}"/>
                  </a:ext>
                </a:extLst>
              </p:cNvPr>
              <p:cNvSpPr/>
              <p:nvPr/>
            </p:nvSpPr>
            <p:spPr>
              <a:xfrm>
                <a:off x="310171" y="1918057"/>
                <a:ext cx="2949948" cy="1967041"/>
              </a:xfrm>
              <a:prstGeom prst="roundRect">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sp>
            <p:nvSpPr>
              <p:cNvPr id="61" name="pole tekstowe 60">
                <a:extLst>
                  <a:ext uri="{FF2B5EF4-FFF2-40B4-BE49-F238E27FC236}">
                    <a16:creationId xmlns:a16="http://schemas.microsoft.com/office/drawing/2014/main" id="{BEE0F52A-FEB1-45C2-9E6A-2BB53B1153D9}"/>
                  </a:ext>
                </a:extLst>
              </p:cNvPr>
              <p:cNvSpPr txBox="1"/>
              <p:nvPr/>
            </p:nvSpPr>
            <p:spPr>
              <a:xfrm>
                <a:off x="457355" y="3182141"/>
                <a:ext cx="1042432"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16,5%</a:t>
                </a:r>
              </a:p>
            </p:txBody>
          </p:sp>
          <p:sp>
            <p:nvSpPr>
              <p:cNvPr id="62" name="pole tekstowe 61">
                <a:extLst>
                  <a:ext uri="{FF2B5EF4-FFF2-40B4-BE49-F238E27FC236}">
                    <a16:creationId xmlns:a16="http://schemas.microsoft.com/office/drawing/2014/main" id="{4E2A0883-19B4-4291-8B96-6F03BAF7DE6F}"/>
                  </a:ext>
                </a:extLst>
              </p:cNvPr>
              <p:cNvSpPr txBox="1"/>
              <p:nvPr/>
            </p:nvSpPr>
            <p:spPr>
              <a:xfrm>
                <a:off x="1587129" y="2266812"/>
                <a:ext cx="1672990" cy="1224430"/>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tak, staram się wybierać produkty w </a:t>
                </a:r>
                <a:r>
                  <a:rPr lang="pl-PL" sz="1100" b="1" dirty="0">
                    <a:solidFill>
                      <a:schemeClr val="tx1">
                        <a:lumMod val="75000"/>
                        <a:lumOff val="25000"/>
                      </a:schemeClr>
                    </a:solidFill>
                    <a:latin typeface="Century Gothic" panose="020B0502020202020204" pitchFamily="34" charset="0"/>
                  </a:rPr>
                  <a:t>szklanych opakowaniach</a:t>
                </a:r>
              </a:p>
            </p:txBody>
          </p:sp>
        </p:grpSp>
        <p:pic>
          <p:nvPicPr>
            <p:cNvPr id="9" name="Grafika 8">
              <a:extLst>
                <a:ext uri="{FF2B5EF4-FFF2-40B4-BE49-F238E27FC236}">
                  <a16:creationId xmlns:a16="http://schemas.microsoft.com/office/drawing/2014/main" id="{9F0F55AF-DB18-4596-85D2-E5C2024EA95B}"/>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69495" y="1640297"/>
              <a:ext cx="628553" cy="628553"/>
            </a:xfrm>
            <a:prstGeom prst="rect">
              <a:avLst/>
            </a:prstGeom>
          </p:spPr>
        </p:pic>
      </p:grpSp>
      <p:grpSp>
        <p:nvGrpSpPr>
          <p:cNvPr id="11" name="Grupa 10">
            <a:extLst>
              <a:ext uri="{FF2B5EF4-FFF2-40B4-BE49-F238E27FC236}">
                <a16:creationId xmlns:a16="http://schemas.microsoft.com/office/drawing/2014/main" id="{03BFCBA9-F579-442F-9B5F-553EE9424559}"/>
              </a:ext>
            </a:extLst>
          </p:cNvPr>
          <p:cNvGrpSpPr/>
          <p:nvPr/>
        </p:nvGrpSpPr>
        <p:grpSpPr>
          <a:xfrm>
            <a:off x="3396382" y="3423360"/>
            <a:ext cx="2225813" cy="1507456"/>
            <a:chOff x="3396382" y="3423360"/>
            <a:chExt cx="2225813" cy="1507456"/>
          </a:xfrm>
        </p:grpSpPr>
        <p:grpSp>
          <p:nvGrpSpPr>
            <p:cNvPr id="14" name="Grupa 13"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B8A17F9D-55E9-4C3B-8641-5528C70276B3}"/>
                </a:ext>
              </a:extLst>
            </p:cNvPr>
            <p:cNvGrpSpPr/>
            <p:nvPr/>
          </p:nvGrpSpPr>
          <p:grpSpPr>
            <a:xfrm>
              <a:off x="3396382" y="3423360"/>
              <a:ext cx="2225813" cy="1507456"/>
              <a:chOff x="310171" y="1918057"/>
              <a:chExt cx="3033205" cy="1966269"/>
            </a:xfrm>
            <a:noFill/>
          </p:grpSpPr>
          <p:sp>
            <p:nvSpPr>
              <p:cNvPr id="15" name="Prostokąt: zaokrąglone rogi 14">
                <a:extLst>
                  <a:ext uri="{FF2B5EF4-FFF2-40B4-BE49-F238E27FC236}">
                    <a16:creationId xmlns:a16="http://schemas.microsoft.com/office/drawing/2014/main" id="{0ABEC8AD-BDE4-405B-A8AA-F5EB8D7BE797}"/>
                  </a:ext>
                </a:extLst>
              </p:cNvPr>
              <p:cNvSpPr/>
              <p:nvPr/>
            </p:nvSpPr>
            <p:spPr>
              <a:xfrm>
                <a:off x="310171" y="1918057"/>
                <a:ext cx="2949948" cy="1966269"/>
              </a:xfrm>
              <a:prstGeom prst="roundRect">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sp>
            <p:nvSpPr>
              <p:cNvPr id="17" name="pole tekstowe 16">
                <a:extLst>
                  <a:ext uri="{FF2B5EF4-FFF2-40B4-BE49-F238E27FC236}">
                    <a16:creationId xmlns:a16="http://schemas.microsoft.com/office/drawing/2014/main" id="{3F2AEF16-1F8F-484C-8D91-2D9A65D98E27}"/>
                  </a:ext>
                </a:extLst>
              </p:cNvPr>
              <p:cNvSpPr txBox="1"/>
              <p:nvPr/>
            </p:nvSpPr>
            <p:spPr>
              <a:xfrm>
                <a:off x="442097" y="3129382"/>
                <a:ext cx="1042432"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13,6%</a:t>
                </a:r>
              </a:p>
            </p:txBody>
          </p:sp>
          <p:sp>
            <p:nvSpPr>
              <p:cNvPr id="18" name="pole tekstowe 17">
                <a:extLst>
                  <a:ext uri="{FF2B5EF4-FFF2-40B4-BE49-F238E27FC236}">
                    <a16:creationId xmlns:a16="http://schemas.microsoft.com/office/drawing/2014/main" id="{7A4F22BF-7AEC-470D-B55A-0BAFA7C96CA6}"/>
                  </a:ext>
                </a:extLst>
              </p:cNvPr>
              <p:cNvSpPr txBox="1"/>
              <p:nvPr/>
            </p:nvSpPr>
            <p:spPr>
              <a:xfrm>
                <a:off x="1640565" y="2125751"/>
                <a:ext cx="1702811" cy="1445228"/>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tak, staram się wybierać produkt, które </a:t>
                </a:r>
                <a:r>
                  <a:rPr lang="pl-PL" sz="1100" b="1" dirty="0">
                    <a:solidFill>
                      <a:schemeClr val="tx1">
                        <a:lumMod val="75000"/>
                        <a:lumOff val="25000"/>
                      </a:schemeClr>
                    </a:solidFill>
                    <a:latin typeface="Century Gothic" panose="020B0502020202020204" pitchFamily="34" charset="0"/>
                  </a:rPr>
                  <a:t>nie są nadmiernie opakowane</a:t>
                </a:r>
              </a:p>
            </p:txBody>
          </p:sp>
        </p:grpSp>
        <p:pic>
          <p:nvPicPr>
            <p:cNvPr id="48" name="Grafika 47">
              <a:extLst>
                <a:ext uri="{FF2B5EF4-FFF2-40B4-BE49-F238E27FC236}">
                  <a16:creationId xmlns:a16="http://schemas.microsoft.com/office/drawing/2014/main" id="{B1E8448B-1C44-4409-96E3-3C77AF75A41D}"/>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34316" y="3671016"/>
              <a:ext cx="756411" cy="756411"/>
            </a:xfrm>
            <a:prstGeom prst="rect">
              <a:avLst/>
            </a:prstGeom>
          </p:spPr>
        </p:pic>
      </p:grpSp>
      <p:grpSp>
        <p:nvGrpSpPr>
          <p:cNvPr id="16" name="Grupa 15">
            <a:extLst>
              <a:ext uri="{FF2B5EF4-FFF2-40B4-BE49-F238E27FC236}">
                <a16:creationId xmlns:a16="http://schemas.microsoft.com/office/drawing/2014/main" id="{FDA25B36-B29E-47B4-91D6-A46CC6C52C20}"/>
              </a:ext>
            </a:extLst>
          </p:cNvPr>
          <p:cNvGrpSpPr/>
          <p:nvPr/>
        </p:nvGrpSpPr>
        <p:grpSpPr>
          <a:xfrm>
            <a:off x="3396382" y="1348363"/>
            <a:ext cx="2164718" cy="1508048"/>
            <a:chOff x="3396382" y="1348363"/>
            <a:chExt cx="2164718" cy="1508048"/>
          </a:xfrm>
        </p:grpSpPr>
        <p:grpSp>
          <p:nvGrpSpPr>
            <p:cNvPr id="63" name="Grupa 62"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E7FA2DF2-95BB-4030-ACFD-3B66A7B9A339}"/>
                </a:ext>
              </a:extLst>
            </p:cNvPr>
            <p:cNvGrpSpPr/>
            <p:nvPr/>
          </p:nvGrpSpPr>
          <p:grpSpPr>
            <a:xfrm>
              <a:off x="3396382" y="1348363"/>
              <a:ext cx="2164718" cy="1508048"/>
              <a:chOff x="310171" y="1918057"/>
              <a:chExt cx="2949949" cy="1749780"/>
            </a:xfrm>
            <a:noFill/>
          </p:grpSpPr>
          <p:sp>
            <p:nvSpPr>
              <p:cNvPr id="64" name="Prostokąt: zaokrąglone rogi 63">
                <a:extLst>
                  <a:ext uri="{FF2B5EF4-FFF2-40B4-BE49-F238E27FC236}">
                    <a16:creationId xmlns:a16="http://schemas.microsoft.com/office/drawing/2014/main" id="{5D862CA8-5433-4561-8F00-33EBBA15B020}"/>
                  </a:ext>
                </a:extLst>
              </p:cNvPr>
              <p:cNvSpPr/>
              <p:nvPr/>
            </p:nvSpPr>
            <p:spPr>
              <a:xfrm>
                <a:off x="310171" y="1918057"/>
                <a:ext cx="2949949" cy="1749780"/>
              </a:xfrm>
              <a:prstGeom prst="roundRect">
                <a:avLst/>
              </a:prstGeom>
              <a:grpFill/>
              <a:ln>
                <a:solidFill>
                  <a:srgbClr val="D8D3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sp>
            <p:nvSpPr>
              <p:cNvPr id="66" name="pole tekstowe 65">
                <a:extLst>
                  <a:ext uri="{FF2B5EF4-FFF2-40B4-BE49-F238E27FC236}">
                    <a16:creationId xmlns:a16="http://schemas.microsoft.com/office/drawing/2014/main" id="{72E4A929-236A-4026-B246-AFFE98BC1292}"/>
                  </a:ext>
                </a:extLst>
              </p:cNvPr>
              <p:cNvSpPr txBox="1"/>
              <p:nvPr/>
            </p:nvSpPr>
            <p:spPr>
              <a:xfrm>
                <a:off x="442097" y="3040033"/>
                <a:ext cx="1042432" cy="392822"/>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16,7%</a:t>
                </a:r>
              </a:p>
            </p:txBody>
          </p:sp>
          <p:sp>
            <p:nvSpPr>
              <p:cNvPr id="67" name="pole tekstowe 66">
                <a:extLst>
                  <a:ext uri="{FF2B5EF4-FFF2-40B4-BE49-F238E27FC236}">
                    <a16:creationId xmlns:a16="http://schemas.microsoft.com/office/drawing/2014/main" id="{E5F5558A-DD12-46DF-855E-2B71975DC2CC}"/>
                  </a:ext>
                </a:extLst>
              </p:cNvPr>
              <p:cNvSpPr txBox="1"/>
              <p:nvPr/>
            </p:nvSpPr>
            <p:spPr>
              <a:xfrm>
                <a:off x="1438508" y="2189552"/>
                <a:ext cx="1772311" cy="1285602"/>
              </a:xfrm>
              <a:prstGeom prst="rect">
                <a:avLst/>
              </a:prstGeom>
              <a:grpFill/>
            </p:spPr>
            <p:txBody>
              <a:bodyPr wrap="square" rtlCol="0">
                <a:spAutoFit/>
              </a:bodyPr>
              <a:lstStyle/>
              <a:p>
                <a:r>
                  <a:rPr lang="pl-PL" sz="1100" dirty="0">
                    <a:solidFill>
                      <a:schemeClr val="tx1">
                        <a:lumMod val="75000"/>
                        <a:lumOff val="25000"/>
                      </a:schemeClr>
                    </a:solidFill>
                    <a:latin typeface="Century Gothic" panose="020B0502020202020204" pitchFamily="34" charset="0"/>
                  </a:rPr>
                  <a:t>tak, staram się wybierać produkty w </a:t>
                </a:r>
                <a:r>
                  <a:rPr lang="pl-PL" sz="1100" b="1" dirty="0">
                    <a:solidFill>
                      <a:schemeClr val="tx1">
                        <a:lumMod val="75000"/>
                        <a:lumOff val="25000"/>
                      </a:schemeClr>
                    </a:solidFill>
                    <a:latin typeface="Century Gothic" panose="020B0502020202020204" pitchFamily="34" charset="0"/>
                  </a:rPr>
                  <a:t>papierowych/</a:t>
                </a:r>
              </a:p>
              <a:p>
                <a:r>
                  <a:rPr lang="pl-PL" sz="1100" b="1" dirty="0">
                    <a:solidFill>
                      <a:schemeClr val="tx1">
                        <a:lumMod val="75000"/>
                        <a:lumOff val="25000"/>
                      </a:schemeClr>
                    </a:solidFill>
                    <a:latin typeface="Century Gothic" panose="020B0502020202020204" pitchFamily="34" charset="0"/>
                  </a:rPr>
                  <a:t>tekturowych opakowaniach </a:t>
                </a:r>
              </a:p>
            </p:txBody>
          </p:sp>
        </p:grpSp>
        <p:pic>
          <p:nvPicPr>
            <p:cNvPr id="13" name="Grafika 12">
              <a:extLst>
                <a:ext uri="{FF2B5EF4-FFF2-40B4-BE49-F238E27FC236}">
                  <a16:creationId xmlns:a16="http://schemas.microsoft.com/office/drawing/2014/main" id="{1B9B04D1-693F-42A2-8C3C-33B8369874AE}"/>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28721" y="1629738"/>
              <a:ext cx="633347" cy="633347"/>
            </a:xfrm>
            <a:prstGeom prst="rect">
              <a:avLst/>
            </a:prstGeom>
          </p:spPr>
        </p:pic>
      </p:grpSp>
    </p:spTree>
    <p:extLst>
      <p:ext uri="{BB962C8B-B14F-4D97-AF65-F5344CB8AC3E}">
        <p14:creationId xmlns:p14="http://schemas.microsoft.com/office/powerpoint/2010/main" val="3115839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16B399B-6587-4DF5-A9F3-73CB883C43E0}"/>
              </a:ext>
            </a:extLst>
          </p:cNvPr>
          <p:cNvSpPr>
            <a:spLocks noGrp="1"/>
          </p:cNvSpPr>
          <p:nvPr>
            <p:ph type="sldNum" sz="quarter" idx="12"/>
          </p:nvPr>
        </p:nvSpPr>
        <p:spPr/>
        <p:txBody>
          <a:bodyPr/>
          <a:lstStyle/>
          <a:p>
            <a:fld id="{63495140-8AF3-44B3-8E8F-973C040A3C95}" type="slidenum">
              <a:rPr lang="pl-PL" smtClean="0"/>
              <a:pPr/>
              <a:t>37</a:t>
            </a:fld>
            <a:endParaRPr lang="pl-PL" dirty="0"/>
          </a:p>
        </p:txBody>
      </p:sp>
      <p:sp>
        <p:nvSpPr>
          <p:cNvPr id="4" name="pole tekstowe 3">
            <a:extLst>
              <a:ext uri="{FF2B5EF4-FFF2-40B4-BE49-F238E27FC236}">
                <a16:creationId xmlns:a16="http://schemas.microsoft.com/office/drawing/2014/main" id="{35A7D9AB-A42B-4187-99BB-639FA3912A6B}"/>
              </a:ext>
            </a:extLst>
          </p:cNvPr>
          <p:cNvSpPr txBox="1"/>
          <p:nvPr/>
        </p:nvSpPr>
        <p:spPr>
          <a:xfrm>
            <a:off x="50947" y="5954022"/>
            <a:ext cx="2584892"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
        <p:nvSpPr>
          <p:cNvPr id="5" name="Prostokąt 4">
            <a:extLst>
              <a:ext uri="{FF2B5EF4-FFF2-40B4-BE49-F238E27FC236}">
                <a16:creationId xmlns:a16="http://schemas.microsoft.com/office/drawing/2014/main" id="{FA9B870F-2A03-41B4-A93E-7CE1F78F0D44}"/>
              </a:ext>
            </a:extLst>
          </p:cNvPr>
          <p:cNvSpPr/>
          <p:nvPr/>
        </p:nvSpPr>
        <p:spPr>
          <a:xfrm>
            <a:off x="0" y="29168"/>
            <a:ext cx="8922897"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P9. Czy na co dzień przy robieniu zakupów spożywczych zwraca Pan(i) uwagę na to z czego jest wykonane opakowanie?</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wielokrotnego wyboru</a:t>
            </a:r>
          </a:p>
        </p:txBody>
      </p:sp>
      <p:grpSp>
        <p:nvGrpSpPr>
          <p:cNvPr id="73" name="Grupa 72"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8A31C372-275B-4C77-A523-2D165550C6B9}"/>
              </a:ext>
            </a:extLst>
          </p:cNvPr>
          <p:cNvGrpSpPr/>
          <p:nvPr/>
        </p:nvGrpSpPr>
        <p:grpSpPr>
          <a:xfrm>
            <a:off x="525452" y="1229825"/>
            <a:ext cx="1899150" cy="822493"/>
            <a:chOff x="442096" y="2408802"/>
            <a:chExt cx="2588049" cy="1072828"/>
          </a:xfrm>
          <a:noFill/>
        </p:grpSpPr>
        <p:pic>
          <p:nvPicPr>
            <p:cNvPr id="75" name="Grafika 74" descr="Uniesiony kciuk">
              <a:extLst>
                <a:ext uri="{FF2B5EF4-FFF2-40B4-BE49-F238E27FC236}">
                  <a16:creationId xmlns:a16="http://schemas.microsoft.com/office/drawing/2014/main" id="{51E79020-FB3E-4C8C-93B8-8FB865731E7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602006" y="2408802"/>
              <a:ext cx="722612" cy="722612"/>
            </a:xfrm>
            <a:prstGeom prst="rect">
              <a:avLst/>
            </a:prstGeom>
          </p:spPr>
        </p:pic>
        <p:sp>
          <p:nvSpPr>
            <p:cNvPr id="76" name="pole tekstowe 75">
              <a:extLst>
                <a:ext uri="{FF2B5EF4-FFF2-40B4-BE49-F238E27FC236}">
                  <a16:creationId xmlns:a16="http://schemas.microsoft.com/office/drawing/2014/main" id="{C98BB88A-1DCD-4752-B43A-B4A16573FE0A}"/>
                </a:ext>
              </a:extLst>
            </p:cNvPr>
            <p:cNvSpPr txBox="1"/>
            <p:nvPr/>
          </p:nvSpPr>
          <p:spPr>
            <a:xfrm>
              <a:off x="442096" y="3040033"/>
              <a:ext cx="1042433"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45,4%</a:t>
              </a:r>
            </a:p>
          </p:txBody>
        </p:sp>
        <p:sp>
          <p:nvSpPr>
            <p:cNvPr id="77" name="pole tekstowe 76">
              <a:extLst>
                <a:ext uri="{FF2B5EF4-FFF2-40B4-BE49-F238E27FC236}">
                  <a16:creationId xmlns:a16="http://schemas.microsoft.com/office/drawing/2014/main" id="{420B9AEF-1253-4CE8-B24A-60C4B0184BDB}"/>
                </a:ext>
              </a:extLst>
            </p:cNvPr>
            <p:cNvSpPr txBox="1"/>
            <p:nvPr/>
          </p:nvSpPr>
          <p:spPr>
            <a:xfrm>
              <a:off x="1556738" y="2450605"/>
              <a:ext cx="1473407" cy="722614"/>
            </a:xfrm>
            <a:prstGeom prst="rect">
              <a:avLst/>
            </a:prstGeom>
            <a:grpFill/>
          </p:spPr>
          <p:txBody>
            <a:bodyPr wrap="square" rtlCol="0">
              <a:spAutoFit/>
            </a:bodyPr>
            <a:lstStyle/>
            <a:p>
              <a:r>
                <a:rPr lang="pl-PL" sz="1000" dirty="0">
                  <a:solidFill>
                    <a:schemeClr val="tx1">
                      <a:lumMod val="75000"/>
                      <a:lumOff val="25000"/>
                    </a:schemeClr>
                  </a:solidFill>
                  <a:latin typeface="Century Gothic" panose="020B0502020202020204" pitchFamily="34" charset="0"/>
                </a:rPr>
                <a:t>nie, </a:t>
              </a:r>
              <a:r>
                <a:rPr lang="pl-PL" sz="1000" b="1" dirty="0">
                  <a:solidFill>
                    <a:schemeClr val="tx1">
                      <a:lumMod val="75000"/>
                      <a:lumOff val="25000"/>
                    </a:schemeClr>
                  </a:solidFill>
                  <a:latin typeface="Century Gothic" panose="020B0502020202020204" pitchFamily="34" charset="0"/>
                </a:rPr>
                <a:t>nie ma to dla mnie znaczenia </a:t>
              </a:r>
            </a:p>
          </p:txBody>
        </p:sp>
      </p:grpSp>
      <p:graphicFrame>
        <p:nvGraphicFramePr>
          <p:cNvPr id="29" name="Wykres 28">
            <a:extLst>
              <a:ext uri="{FF2B5EF4-FFF2-40B4-BE49-F238E27FC236}">
                <a16:creationId xmlns:a16="http://schemas.microsoft.com/office/drawing/2014/main" id="{BB383003-BB17-46AD-B2A1-975E5F965E16}"/>
              </a:ext>
            </a:extLst>
          </p:cNvPr>
          <p:cNvGraphicFramePr/>
          <p:nvPr>
            <p:extLst>
              <p:ext uri="{D42A27DB-BD31-4B8C-83A1-F6EECF244321}">
                <p14:modId xmlns:p14="http://schemas.microsoft.com/office/powerpoint/2010/main" val="219621764"/>
              </p:ext>
            </p:extLst>
          </p:nvPr>
        </p:nvGraphicFramePr>
        <p:xfrm>
          <a:off x="242337" y="2353969"/>
          <a:ext cx="2886442" cy="3533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Wykres 29">
            <a:extLst>
              <a:ext uri="{FF2B5EF4-FFF2-40B4-BE49-F238E27FC236}">
                <a16:creationId xmlns:a16="http://schemas.microsoft.com/office/drawing/2014/main" id="{CF04A9BC-F472-4F3B-B3A4-3202ED3BB05C}"/>
              </a:ext>
            </a:extLst>
          </p:cNvPr>
          <p:cNvGraphicFramePr/>
          <p:nvPr>
            <p:extLst>
              <p:ext uri="{D42A27DB-BD31-4B8C-83A1-F6EECF244321}">
                <p14:modId xmlns:p14="http://schemas.microsoft.com/office/powerpoint/2010/main" val="1796112286"/>
              </p:ext>
            </p:extLst>
          </p:nvPr>
        </p:nvGraphicFramePr>
        <p:xfrm>
          <a:off x="3128779" y="2349545"/>
          <a:ext cx="2886442" cy="35330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Wykres 30">
            <a:extLst>
              <a:ext uri="{FF2B5EF4-FFF2-40B4-BE49-F238E27FC236}">
                <a16:creationId xmlns:a16="http://schemas.microsoft.com/office/drawing/2014/main" id="{839BA66E-9F6B-4472-8364-F5C0EDB0CE0D}"/>
              </a:ext>
            </a:extLst>
          </p:cNvPr>
          <p:cNvGraphicFramePr/>
          <p:nvPr>
            <p:extLst>
              <p:ext uri="{D42A27DB-BD31-4B8C-83A1-F6EECF244321}">
                <p14:modId xmlns:p14="http://schemas.microsoft.com/office/powerpoint/2010/main" val="279906879"/>
              </p:ext>
            </p:extLst>
          </p:nvPr>
        </p:nvGraphicFramePr>
        <p:xfrm>
          <a:off x="6189842" y="2353969"/>
          <a:ext cx="2886442" cy="3528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Tabela 31">
            <a:extLst>
              <a:ext uri="{FF2B5EF4-FFF2-40B4-BE49-F238E27FC236}">
                <a16:creationId xmlns:a16="http://schemas.microsoft.com/office/drawing/2014/main" id="{8EFEF8F9-F04C-4356-81A9-D7EAB47E44F1}"/>
              </a:ext>
            </a:extLst>
          </p:cNvPr>
          <p:cNvGraphicFramePr>
            <a:graphicFrameLocks noGrp="1"/>
          </p:cNvGraphicFramePr>
          <p:nvPr>
            <p:extLst>
              <p:ext uri="{D42A27DB-BD31-4B8C-83A1-F6EECF244321}">
                <p14:modId xmlns:p14="http://schemas.microsoft.com/office/powerpoint/2010/main" val="2194934734"/>
              </p:ext>
            </p:extLst>
          </p:nvPr>
        </p:nvGraphicFramePr>
        <p:xfrm>
          <a:off x="6463659" y="2511755"/>
          <a:ext cx="685576" cy="3417816"/>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40615">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75213">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40615">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5522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sp>
        <p:nvSpPr>
          <p:cNvPr id="26" name="Prostokąt: zaokrąglone rogi 25">
            <a:extLst>
              <a:ext uri="{FF2B5EF4-FFF2-40B4-BE49-F238E27FC236}">
                <a16:creationId xmlns:a16="http://schemas.microsoft.com/office/drawing/2014/main" id="{41FAF9EA-70B8-48A7-8E0C-A7D3FE9C315F}"/>
              </a:ext>
            </a:extLst>
          </p:cNvPr>
          <p:cNvSpPr/>
          <p:nvPr/>
        </p:nvSpPr>
        <p:spPr>
          <a:xfrm>
            <a:off x="50947" y="764053"/>
            <a:ext cx="752057" cy="232666"/>
          </a:xfrm>
          <a:prstGeom prst="roundRect">
            <a:avLst/>
          </a:prstGeom>
          <a:solidFill>
            <a:srgbClr val="FFD63F"/>
          </a:solidFill>
          <a:ln>
            <a:solidFill>
              <a:srgbClr val="FFD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latin typeface="Century Gothic" panose="020B0502020202020204" pitchFamily="34" charset="0"/>
              </a:rPr>
              <a:t>TOP 3</a:t>
            </a:r>
          </a:p>
        </p:txBody>
      </p:sp>
      <p:graphicFrame>
        <p:nvGraphicFramePr>
          <p:cNvPr id="43" name="Tabela 42">
            <a:extLst>
              <a:ext uri="{FF2B5EF4-FFF2-40B4-BE49-F238E27FC236}">
                <a16:creationId xmlns:a16="http://schemas.microsoft.com/office/drawing/2014/main" id="{875AD5CF-8BA1-4726-A538-992CF1B25F70}"/>
              </a:ext>
            </a:extLst>
          </p:cNvPr>
          <p:cNvGraphicFramePr>
            <a:graphicFrameLocks noGrp="1"/>
          </p:cNvGraphicFramePr>
          <p:nvPr>
            <p:extLst>
              <p:ext uri="{D42A27DB-BD31-4B8C-83A1-F6EECF244321}">
                <p14:modId xmlns:p14="http://schemas.microsoft.com/office/powerpoint/2010/main" val="510719620"/>
              </p:ext>
            </p:extLst>
          </p:nvPr>
        </p:nvGraphicFramePr>
        <p:xfrm>
          <a:off x="3375755" y="2511755"/>
          <a:ext cx="685576" cy="3417816"/>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40615">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75213">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40615">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55223">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3683419660"/>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762134082"/>
                  </a:ext>
                </a:extLst>
              </a:tr>
              <a:tr h="2406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1023193279"/>
                  </a:ext>
                </a:extLst>
              </a:tr>
            </a:tbl>
          </a:graphicData>
        </a:graphic>
      </p:graphicFrame>
      <p:graphicFrame>
        <p:nvGraphicFramePr>
          <p:cNvPr id="44" name="Tabela 43">
            <a:extLst>
              <a:ext uri="{FF2B5EF4-FFF2-40B4-BE49-F238E27FC236}">
                <a16:creationId xmlns:a16="http://schemas.microsoft.com/office/drawing/2014/main" id="{631C5CB8-FB28-4F31-8C15-145081F93620}"/>
              </a:ext>
            </a:extLst>
          </p:cNvPr>
          <p:cNvGraphicFramePr>
            <a:graphicFrameLocks noGrp="1"/>
          </p:cNvGraphicFramePr>
          <p:nvPr>
            <p:extLst>
              <p:ext uri="{D42A27DB-BD31-4B8C-83A1-F6EECF244321}">
                <p14:modId xmlns:p14="http://schemas.microsoft.com/office/powerpoint/2010/main" val="2271109111"/>
              </p:ext>
            </p:extLst>
          </p:nvPr>
        </p:nvGraphicFramePr>
        <p:xfrm>
          <a:off x="546955" y="2511755"/>
          <a:ext cx="685576" cy="3428760"/>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11593">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242019">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211593">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1414659099"/>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1620159575"/>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162427696"/>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969570423"/>
                  </a:ext>
                </a:extLst>
              </a:tr>
              <a:tr h="224439">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67412734"/>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683419660"/>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2762134082"/>
                  </a:ext>
                </a:extLst>
              </a:tr>
              <a:tr h="21159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1023193279"/>
                  </a:ext>
                </a:extLst>
              </a:tr>
              <a:tr h="211593">
                <a:tc>
                  <a:txBody>
                    <a:bodyPr/>
                    <a:lstStyle/>
                    <a:p>
                      <a:pPr algn="r" fontAlgn="t"/>
                      <a:r>
                        <a:rPr lang="pl-PL" sz="700" b="0" i="1" u="none" strike="noStrike" dirty="0">
                          <a:solidFill>
                            <a:schemeClr val="bg1">
                              <a:lumMod val="65000"/>
                            </a:schemeClr>
                          </a:solidFill>
                          <a:effectLst/>
                          <a:latin typeface="Century Gothic" panose="020B0502020202020204" pitchFamily="34" charset="0"/>
                        </a:rPr>
                        <a:t>N=88</a:t>
                      </a:r>
                    </a:p>
                  </a:txBody>
                  <a:tcPr marL="9525" marR="9525" marT="9525" marB="0" anchor="ctr"/>
                </a:tc>
                <a:extLst>
                  <a:ext uri="{0D108BD9-81ED-4DB2-BD59-A6C34878D82A}">
                    <a16:rowId xmlns:a16="http://schemas.microsoft.com/office/drawing/2014/main" val="3063109256"/>
                  </a:ext>
                </a:extLst>
              </a:tr>
              <a:tr h="211593">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3710677390"/>
                  </a:ext>
                </a:extLst>
              </a:tr>
            </a:tbl>
          </a:graphicData>
        </a:graphic>
      </p:graphicFrame>
      <p:grpSp>
        <p:nvGrpSpPr>
          <p:cNvPr id="6" name="Grupa 5">
            <a:extLst>
              <a:ext uri="{FF2B5EF4-FFF2-40B4-BE49-F238E27FC236}">
                <a16:creationId xmlns:a16="http://schemas.microsoft.com/office/drawing/2014/main" id="{FA81161B-025A-4B1E-B5E2-7923D478298D}"/>
              </a:ext>
            </a:extLst>
          </p:cNvPr>
          <p:cNvGrpSpPr/>
          <p:nvPr/>
        </p:nvGrpSpPr>
        <p:grpSpPr>
          <a:xfrm>
            <a:off x="3450352" y="1097127"/>
            <a:ext cx="1994586" cy="958873"/>
            <a:chOff x="3450352" y="1097127"/>
            <a:chExt cx="1994586" cy="958873"/>
          </a:xfrm>
        </p:grpSpPr>
        <p:grpSp>
          <p:nvGrpSpPr>
            <p:cNvPr id="28" name="Grupa 27"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7742838E-59DF-455E-946C-474C47AFECAF}"/>
                </a:ext>
              </a:extLst>
            </p:cNvPr>
            <p:cNvGrpSpPr/>
            <p:nvPr/>
          </p:nvGrpSpPr>
          <p:grpSpPr>
            <a:xfrm>
              <a:off x="3450352" y="1097127"/>
              <a:ext cx="1994586" cy="958873"/>
              <a:chOff x="473244" y="2230912"/>
              <a:chExt cx="2718104" cy="1250718"/>
            </a:xfrm>
            <a:noFill/>
          </p:grpSpPr>
          <p:sp>
            <p:nvSpPr>
              <p:cNvPr id="35" name="pole tekstowe 34">
                <a:extLst>
                  <a:ext uri="{FF2B5EF4-FFF2-40B4-BE49-F238E27FC236}">
                    <a16:creationId xmlns:a16="http://schemas.microsoft.com/office/drawing/2014/main" id="{A1BCB46D-BCE0-43A5-B922-975ADD7E3D12}"/>
                  </a:ext>
                </a:extLst>
              </p:cNvPr>
              <p:cNvSpPr txBox="1"/>
              <p:nvPr/>
            </p:nvSpPr>
            <p:spPr>
              <a:xfrm>
                <a:off x="473244" y="3040033"/>
                <a:ext cx="1042433"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16,7%</a:t>
                </a:r>
              </a:p>
            </p:txBody>
          </p:sp>
          <p:sp>
            <p:nvSpPr>
              <p:cNvPr id="36" name="pole tekstowe 35">
                <a:extLst>
                  <a:ext uri="{FF2B5EF4-FFF2-40B4-BE49-F238E27FC236}">
                    <a16:creationId xmlns:a16="http://schemas.microsoft.com/office/drawing/2014/main" id="{3E138C7A-2F0C-48F6-8ABD-327BE8035B51}"/>
                  </a:ext>
                </a:extLst>
              </p:cNvPr>
              <p:cNvSpPr txBox="1"/>
              <p:nvPr/>
            </p:nvSpPr>
            <p:spPr>
              <a:xfrm>
                <a:off x="1616453" y="2230912"/>
                <a:ext cx="1574895" cy="1124066"/>
              </a:xfrm>
              <a:prstGeom prst="rect">
                <a:avLst/>
              </a:prstGeom>
              <a:grpFill/>
            </p:spPr>
            <p:txBody>
              <a:bodyPr wrap="square" rtlCol="0">
                <a:spAutoFit/>
              </a:bodyPr>
              <a:lstStyle/>
              <a:p>
                <a:r>
                  <a:rPr lang="pl-PL" sz="1000" dirty="0">
                    <a:solidFill>
                      <a:schemeClr val="tx1">
                        <a:lumMod val="75000"/>
                        <a:lumOff val="25000"/>
                      </a:schemeClr>
                    </a:solidFill>
                    <a:latin typeface="Century Gothic" panose="020B0502020202020204" pitchFamily="34" charset="0"/>
                  </a:rPr>
                  <a:t>tak, staram się wybierać produkty w </a:t>
                </a:r>
                <a:r>
                  <a:rPr lang="pl-PL" sz="1000" b="1" dirty="0">
                    <a:solidFill>
                      <a:schemeClr val="tx1">
                        <a:lumMod val="75000"/>
                        <a:lumOff val="25000"/>
                      </a:schemeClr>
                    </a:solidFill>
                    <a:latin typeface="Century Gothic" panose="020B0502020202020204" pitchFamily="34" charset="0"/>
                  </a:rPr>
                  <a:t>papierowych opakowaniach </a:t>
                </a:r>
              </a:p>
            </p:txBody>
          </p:sp>
        </p:grpSp>
        <p:pic>
          <p:nvPicPr>
            <p:cNvPr id="45" name="Grafika 44">
              <a:extLst>
                <a:ext uri="{FF2B5EF4-FFF2-40B4-BE49-F238E27FC236}">
                  <a16:creationId xmlns:a16="http://schemas.microsoft.com/office/drawing/2014/main" id="{26042E86-6079-4FB7-A12C-2603CA43A8CD}"/>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2586" y="1149448"/>
              <a:ext cx="553997" cy="553997"/>
            </a:xfrm>
            <a:prstGeom prst="rect">
              <a:avLst/>
            </a:prstGeom>
          </p:spPr>
        </p:pic>
      </p:grpSp>
      <p:grpSp>
        <p:nvGrpSpPr>
          <p:cNvPr id="3" name="Grupa 2">
            <a:extLst>
              <a:ext uri="{FF2B5EF4-FFF2-40B4-BE49-F238E27FC236}">
                <a16:creationId xmlns:a16="http://schemas.microsoft.com/office/drawing/2014/main" id="{563AC6AF-FFB2-4A65-B933-05BC10AA1445}"/>
              </a:ext>
            </a:extLst>
          </p:cNvPr>
          <p:cNvGrpSpPr/>
          <p:nvPr/>
        </p:nvGrpSpPr>
        <p:grpSpPr>
          <a:xfrm>
            <a:off x="6384281" y="1086101"/>
            <a:ext cx="2057284" cy="1015664"/>
            <a:chOff x="6384281" y="1086101"/>
            <a:chExt cx="2057284" cy="1015664"/>
          </a:xfrm>
        </p:grpSpPr>
        <p:grpSp>
          <p:nvGrpSpPr>
            <p:cNvPr id="38" name="Grupa 37"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1A4F4D75-FC7A-45B6-8062-76000181B32A}"/>
                </a:ext>
              </a:extLst>
            </p:cNvPr>
            <p:cNvGrpSpPr/>
            <p:nvPr/>
          </p:nvGrpSpPr>
          <p:grpSpPr>
            <a:xfrm>
              <a:off x="6384281" y="1086101"/>
              <a:ext cx="2057284" cy="1015664"/>
              <a:chOff x="484699" y="2318227"/>
              <a:chExt cx="2803543" cy="1324793"/>
            </a:xfrm>
            <a:noFill/>
          </p:grpSpPr>
          <p:sp>
            <p:nvSpPr>
              <p:cNvPr id="41" name="pole tekstowe 40">
                <a:extLst>
                  <a:ext uri="{FF2B5EF4-FFF2-40B4-BE49-F238E27FC236}">
                    <a16:creationId xmlns:a16="http://schemas.microsoft.com/office/drawing/2014/main" id="{654668CE-DD0E-46C6-AECB-593ED315964B}"/>
                  </a:ext>
                </a:extLst>
              </p:cNvPr>
              <p:cNvSpPr txBox="1"/>
              <p:nvPr/>
            </p:nvSpPr>
            <p:spPr>
              <a:xfrm>
                <a:off x="484699" y="3123467"/>
                <a:ext cx="1042433" cy="441597"/>
              </a:xfrm>
              <a:prstGeom prst="rect">
                <a:avLst/>
              </a:prstGeom>
              <a:grpFill/>
            </p:spPr>
            <p:txBody>
              <a:bodyPr wrap="none" rtlCol="0">
                <a:spAutoFit/>
              </a:bodyPr>
              <a:lstStyle/>
              <a:p>
                <a:r>
                  <a:rPr lang="pl-PL" sz="1600" b="1" dirty="0">
                    <a:solidFill>
                      <a:schemeClr val="tx1">
                        <a:lumMod val="65000"/>
                        <a:lumOff val="35000"/>
                      </a:schemeClr>
                    </a:solidFill>
                    <a:latin typeface="Century Gothic" panose="020B0502020202020204" pitchFamily="34" charset="0"/>
                    <a:ea typeface="Tahoma" panose="020B0604030504040204" pitchFamily="34" charset="0"/>
                    <a:cs typeface="Tahoma" panose="020B0604030504040204" pitchFamily="34" charset="0"/>
                  </a:rPr>
                  <a:t>16,5%</a:t>
                </a:r>
              </a:p>
            </p:txBody>
          </p:sp>
          <p:sp>
            <p:nvSpPr>
              <p:cNvPr id="42" name="pole tekstowe 41">
                <a:extLst>
                  <a:ext uri="{FF2B5EF4-FFF2-40B4-BE49-F238E27FC236}">
                    <a16:creationId xmlns:a16="http://schemas.microsoft.com/office/drawing/2014/main" id="{0D9495B8-DEDC-41B6-AC6C-713DF651232D}"/>
                  </a:ext>
                </a:extLst>
              </p:cNvPr>
              <p:cNvSpPr txBox="1"/>
              <p:nvPr/>
            </p:nvSpPr>
            <p:spPr>
              <a:xfrm>
                <a:off x="1527132" y="2318227"/>
                <a:ext cx="1761110" cy="1324793"/>
              </a:xfrm>
              <a:prstGeom prst="rect">
                <a:avLst/>
              </a:prstGeom>
              <a:grpFill/>
            </p:spPr>
            <p:txBody>
              <a:bodyPr wrap="square" rtlCol="0">
                <a:spAutoFit/>
              </a:bodyPr>
              <a:lstStyle/>
              <a:p>
                <a:r>
                  <a:rPr lang="pl-PL" sz="1000" dirty="0">
                    <a:solidFill>
                      <a:schemeClr val="tx1">
                        <a:lumMod val="75000"/>
                        <a:lumOff val="25000"/>
                      </a:schemeClr>
                    </a:solidFill>
                    <a:latin typeface="Century Gothic" panose="020B0502020202020204" pitchFamily="34" charset="0"/>
                  </a:rPr>
                  <a:t>tak, staram się wybierać produkty w </a:t>
                </a:r>
                <a:r>
                  <a:rPr lang="pl-PL" sz="1000" b="1" dirty="0">
                    <a:solidFill>
                      <a:schemeClr val="tx1">
                        <a:lumMod val="75000"/>
                        <a:lumOff val="25000"/>
                      </a:schemeClr>
                    </a:solidFill>
                    <a:latin typeface="Century Gothic" panose="020B0502020202020204" pitchFamily="34" charset="0"/>
                  </a:rPr>
                  <a:t>szklanych opakowaniach</a:t>
                </a:r>
              </a:p>
              <a:p>
                <a:endParaRPr lang="pl-PL" sz="1000" b="1" dirty="0">
                  <a:solidFill>
                    <a:schemeClr val="tx1">
                      <a:lumMod val="75000"/>
                      <a:lumOff val="25000"/>
                    </a:schemeClr>
                  </a:solidFill>
                  <a:latin typeface="Century Gothic" panose="020B0502020202020204" pitchFamily="34" charset="0"/>
                </a:endParaRPr>
              </a:p>
            </p:txBody>
          </p:sp>
        </p:grpSp>
        <p:pic>
          <p:nvPicPr>
            <p:cNvPr id="46" name="Grafika 45">
              <a:extLst>
                <a:ext uri="{FF2B5EF4-FFF2-40B4-BE49-F238E27FC236}">
                  <a16:creationId xmlns:a16="http://schemas.microsoft.com/office/drawing/2014/main" id="{EF0A6F57-EC09-411C-84B0-F61D415BE9D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82520" y="1151453"/>
              <a:ext cx="540435" cy="540435"/>
            </a:xfrm>
            <a:prstGeom prst="rect">
              <a:avLst/>
            </a:prstGeom>
          </p:spPr>
        </p:pic>
      </p:grpSp>
    </p:spTree>
    <p:extLst>
      <p:ext uri="{BB962C8B-B14F-4D97-AF65-F5344CB8AC3E}">
        <p14:creationId xmlns:p14="http://schemas.microsoft.com/office/powerpoint/2010/main" val="2037020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Wykres 7">
            <a:extLst>
              <a:ext uri="{FF2B5EF4-FFF2-40B4-BE49-F238E27FC236}">
                <a16:creationId xmlns:a16="http://schemas.microsoft.com/office/drawing/2014/main" id="{83BD12E2-C1F4-44FE-BC11-D1E2F9FB8C8A}"/>
              </a:ext>
            </a:extLst>
          </p:cNvPr>
          <p:cNvGraphicFramePr/>
          <p:nvPr>
            <p:extLst>
              <p:ext uri="{D42A27DB-BD31-4B8C-83A1-F6EECF244321}">
                <p14:modId xmlns:p14="http://schemas.microsoft.com/office/powerpoint/2010/main" val="3827249589"/>
              </p:ext>
            </p:extLst>
          </p:nvPr>
        </p:nvGraphicFramePr>
        <p:xfrm>
          <a:off x="4535488" y="1366001"/>
          <a:ext cx="4268711" cy="42871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ela 8">
            <a:extLst>
              <a:ext uri="{FF2B5EF4-FFF2-40B4-BE49-F238E27FC236}">
                <a16:creationId xmlns:a16="http://schemas.microsoft.com/office/drawing/2014/main" id="{3CBDEEE0-25B6-4BA2-A400-AC6FAB5928C9}"/>
              </a:ext>
            </a:extLst>
          </p:cNvPr>
          <p:cNvGraphicFramePr>
            <a:graphicFrameLocks noGrp="1"/>
          </p:cNvGraphicFramePr>
          <p:nvPr>
            <p:extLst>
              <p:ext uri="{D42A27DB-BD31-4B8C-83A1-F6EECF244321}">
                <p14:modId xmlns:p14="http://schemas.microsoft.com/office/powerpoint/2010/main" val="2181198566"/>
              </p:ext>
            </p:extLst>
          </p:nvPr>
        </p:nvGraphicFramePr>
        <p:xfrm>
          <a:off x="5186800" y="1538844"/>
          <a:ext cx="760700" cy="3854291"/>
        </p:xfrm>
        <a:graphic>
          <a:graphicData uri="http://schemas.openxmlformats.org/drawingml/2006/table">
            <a:tbl>
              <a:tblPr firstRow="1" bandRow="1">
                <a:tableStyleId>{2D5ABB26-0587-4C30-8999-92F81FD0307C}</a:tableStyleId>
              </a:tblPr>
              <a:tblGrid>
                <a:gridCol w="760700">
                  <a:extLst>
                    <a:ext uri="{9D8B030D-6E8A-4147-A177-3AD203B41FA5}">
                      <a16:colId xmlns:a16="http://schemas.microsoft.com/office/drawing/2014/main" val="3520356639"/>
                    </a:ext>
                  </a:extLst>
                </a:gridCol>
              </a:tblGrid>
              <a:tr h="2932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932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47703">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932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50220">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2732510669"/>
                  </a:ext>
                </a:extLst>
              </a:tr>
              <a:tr h="347130">
                <a:tc>
                  <a:txBody>
                    <a:bodyPr/>
                    <a:lstStyle/>
                    <a:p>
                      <a:pPr algn="r"/>
                      <a:endParaRPr lang="pl-PL" sz="700" b="0"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2676990903"/>
                  </a:ext>
                </a:extLst>
              </a:tr>
              <a:tr h="11569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=448</a:t>
                      </a:r>
                    </a:p>
                  </a:txBody>
                  <a:tcPr marL="9525" marR="9525" marT="9525" marB="0" anchor="ctr"/>
                </a:tc>
                <a:extLst>
                  <a:ext uri="{0D108BD9-81ED-4DB2-BD59-A6C34878D82A}">
                    <a16:rowId xmlns:a16="http://schemas.microsoft.com/office/drawing/2014/main" val="1414659099"/>
                  </a:ext>
                </a:extLst>
              </a:tr>
              <a:tr h="52899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552</a:t>
                      </a:r>
                    </a:p>
                  </a:txBody>
                  <a:tcPr marL="9525" marR="9525" marT="9525" marB="0" anchor="ctr"/>
                </a:tc>
                <a:extLst>
                  <a:ext uri="{0D108BD9-81ED-4DB2-BD59-A6C34878D82A}">
                    <a16:rowId xmlns:a16="http://schemas.microsoft.com/office/drawing/2014/main" val="1620159575"/>
                  </a:ext>
                </a:extLst>
              </a:tr>
              <a:tr h="424634">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4067412734"/>
                  </a:ext>
                </a:extLst>
              </a:tr>
              <a:tr h="220317">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3683419660"/>
                  </a:ext>
                </a:extLst>
              </a:tr>
              <a:tr h="293215">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2762134082"/>
                  </a:ext>
                </a:extLst>
              </a:tr>
              <a:tr h="253010">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1023193279"/>
                  </a:ext>
                </a:extLst>
              </a:tr>
              <a:tr h="293215">
                <a:tc>
                  <a:txBody>
                    <a:bodyPr/>
                    <a:lstStyle/>
                    <a:p>
                      <a:pPr algn="r" fontAlgn="t"/>
                      <a:r>
                        <a:rPr lang="pl-PL" sz="700" b="0" i="1" u="none" strike="noStrike" dirty="0">
                          <a:solidFill>
                            <a:schemeClr val="bg1">
                              <a:lumMod val="65000"/>
                            </a:schemeClr>
                          </a:solidFill>
                          <a:effectLst/>
                          <a:latin typeface="Century Gothic" panose="020B0502020202020204" pitchFamily="34" charset="0"/>
                        </a:rPr>
                        <a:t>N=116</a:t>
                      </a:r>
                    </a:p>
                  </a:txBody>
                  <a:tcPr marL="9525" marR="9525" marT="9525" marB="0" anchor="ctr"/>
                </a:tc>
                <a:extLst>
                  <a:ext uri="{0D108BD9-81ED-4DB2-BD59-A6C34878D82A}">
                    <a16:rowId xmlns:a16="http://schemas.microsoft.com/office/drawing/2014/main" val="3803545413"/>
                  </a:ext>
                </a:extLst>
              </a:tr>
            </a:tbl>
          </a:graphicData>
        </a:graphic>
      </p:graphicFrame>
      <p:sp>
        <p:nvSpPr>
          <p:cNvPr id="2" name="Symbol zastępczy numeru slajdu 1">
            <a:extLst>
              <a:ext uri="{FF2B5EF4-FFF2-40B4-BE49-F238E27FC236}">
                <a16:creationId xmlns:a16="http://schemas.microsoft.com/office/drawing/2014/main" id="{6F8E35CD-13F3-4419-84AF-A375A8011876}"/>
              </a:ext>
            </a:extLst>
          </p:cNvPr>
          <p:cNvSpPr>
            <a:spLocks noGrp="1"/>
          </p:cNvSpPr>
          <p:nvPr>
            <p:ph type="sldNum" sz="quarter" idx="12"/>
          </p:nvPr>
        </p:nvSpPr>
        <p:spPr/>
        <p:txBody>
          <a:bodyPr/>
          <a:lstStyle/>
          <a:p>
            <a:fld id="{63495140-8AF3-44B3-8E8F-973C040A3C95}" type="slidenum">
              <a:rPr lang="pl-PL" smtClean="0"/>
              <a:pPr/>
              <a:t>38</a:t>
            </a:fld>
            <a:endParaRPr lang="pl-PL" dirty="0"/>
          </a:p>
        </p:txBody>
      </p:sp>
      <p:sp>
        <p:nvSpPr>
          <p:cNvPr id="16" name="pole tekstowe 15">
            <a:extLst>
              <a:ext uri="{FF2B5EF4-FFF2-40B4-BE49-F238E27FC236}">
                <a16:creationId xmlns:a16="http://schemas.microsoft.com/office/drawing/2014/main" id="{C179D7EA-FB00-4D14-81D0-25EA53FDEF39}"/>
              </a:ext>
            </a:extLst>
          </p:cNvPr>
          <p:cNvSpPr txBox="1"/>
          <p:nvPr/>
        </p:nvSpPr>
        <p:spPr>
          <a:xfrm>
            <a:off x="216731" y="5924675"/>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18" name="Prostokąt 17">
            <a:extLst>
              <a:ext uri="{FF2B5EF4-FFF2-40B4-BE49-F238E27FC236}">
                <a16:creationId xmlns:a16="http://schemas.microsoft.com/office/drawing/2014/main" id="{D0FF0081-131C-4DA7-812F-23D498A3A985}"/>
              </a:ext>
            </a:extLst>
          </p:cNvPr>
          <p:cNvSpPr/>
          <p:nvPr/>
        </p:nvSpPr>
        <p:spPr>
          <a:xfrm>
            <a:off x="0" y="13589"/>
            <a:ext cx="8897190" cy="710516"/>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P10. Czy uważa Pan/Pani, że segregacja odpadów w Pana/Pani domu/bloku jest prowadzona przez mieszkańców prawidłowo?</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7" name="Wykres 6" descr="Opinia na temat prowadzenia segregacji odpadów przez mieszkańców domu/bloku respondenta&#10;&#10;Wykres kołowy pierścieniowy prezentuje opinie mieszkańców na temat prawidłowego prowadzenia segregacji odpadów przez mieszkańców domu/bloku: zdecydowanie tak (8,3%), raczej tak (36,2%), ani tak ani nie (26,2%), raczej nie (21,7%), zdecydowanie nie (2,4%), nie wiem (5,2%)">
            <a:extLst>
              <a:ext uri="{FF2B5EF4-FFF2-40B4-BE49-F238E27FC236}">
                <a16:creationId xmlns:a16="http://schemas.microsoft.com/office/drawing/2014/main" id="{C4972996-E552-4867-A53B-7D016CF833AE}"/>
              </a:ext>
            </a:extLst>
          </p:cNvPr>
          <p:cNvGraphicFramePr/>
          <p:nvPr>
            <p:extLst>
              <p:ext uri="{D42A27DB-BD31-4B8C-83A1-F6EECF244321}">
                <p14:modId xmlns:p14="http://schemas.microsoft.com/office/powerpoint/2010/main" val="543660951"/>
              </p:ext>
            </p:extLst>
          </p:nvPr>
        </p:nvGraphicFramePr>
        <p:xfrm>
          <a:off x="152466" y="1106014"/>
          <a:ext cx="4355269" cy="42871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8393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39</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727993" cy="5112118"/>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b="1" dirty="0">
                <a:solidFill>
                  <a:schemeClr val="tx1">
                    <a:lumMod val="65000"/>
                    <a:lumOff val="35000"/>
                  </a:schemeClr>
                </a:solidFill>
                <a:latin typeface="Century Gothic" panose="020B0502020202020204" pitchFamily="34" charset="0"/>
              </a:rPr>
              <a:t>52,7% obywateli na co dzień podejmuje działania zmniejszające ilość generowanych odpadów plastikowych</a:t>
            </a:r>
            <a:r>
              <a:rPr lang="pl-PL" sz="1200" dirty="0">
                <a:solidFill>
                  <a:schemeClr val="tx1">
                    <a:lumMod val="65000"/>
                    <a:lumOff val="35000"/>
                  </a:schemeClr>
                </a:solidFill>
                <a:latin typeface="Century Gothic" panose="020B0502020202020204" pitchFamily="34" charset="0"/>
              </a:rPr>
              <a:t>. Odsetek osób podejmujących takie działania maleje wraz z wiekiem, z kolei wzrasta wraz ze wzrostem poziomu wykształcenia. Działania te częściej podejmują także osoby zamieszkujące duże aglomeracje. Jednocześnie niepodejmowanie działań mających na celu zmniejszenie ilości generowanych odpadów plastikowych skorelowane jest z wykształceniem (czym wyższe tym niższy odsetek wskazań negatywnych), a ponadto częściej wskazują taką odpowiedź mieszkańcy małych miast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tj. do 50 tys. mieszkańców.</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Polacy podejmują zróżnicowane działania w kierunku minimalizacji generowanych odpadów. Wśród nich dominuje jednakże dokładna </a:t>
            </a:r>
            <a:r>
              <a:rPr lang="pl-PL" sz="1200" b="1" dirty="0">
                <a:solidFill>
                  <a:schemeClr val="tx1">
                    <a:lumMod val="65000"/>
                    <a:lumOff val="35000"/>
                  </a:schemeClr>
                </a:solidFill>
                <a:latin typeface="Century Gothic" panose="020B0502020202020204" pitchFamily="34" charset="0"/>
              </a:rPr>
              <a:t>segregacja śmieci </a:t>
            </a:r>
            <a:r>
              <a:rPr lang="pl-PL" sz="1200" dirty="0">
                <a:solidFill>
                  <a:schemeClr val="tx1">
                    <a:lumMod val="65000"/>
                    <a:lumOff val="35000"/>
                  </a:schemeClr>
                </a:solidFill>
                <a:latin typeface="Century Gothic" panose="020B0502020202020204" pitchFamily="34" charset="0"/>
              </a:rPr>
              <a:t>(70,7%). </a:t>
            </a:r>
            <a:r>
              <a:rPr lang="pl-PL" sz="1200" b="1" dirty="0">
                <a:solidFill>
                  <a:schemeClr val="tx1">
                    <a:lumMod val="65000"/>
                    <a:lumOff val="35000"/>
                  </a:schemeClr>
                </a:solidFill>
                <a:latin typeface="Century Gothic" panose="020B0502020202020204" pitchFamily="34" charset="0"/>
              </a:rPr>
              <a:t>Unikanie kupowania jednorazowych produktów </a:t>
            </a:r>
            <a:br>
              <a:rPr lang="pl-PL" sz="1200" b="1"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z plastiku oraz </a:t>
            </a:r>
            <a:r>
              <a:rPr lang="pl-PL" sz="1200" b="1" dirty="0">
                <a:solidFill>
                  <a:schemeClr val="tx1">
                    <a:lumMod val="65000"/>
                    <a:lumOff val="35000"/>
                  </a:schemeClr>
                </a:solidFill>
                <a:latin typeface="Century Gothic" panose="020B0502020202020204" pitchFamily="34" charset="0"/>
              </a:rPr>
              <a:t>zakup luzem owoców i warzyw </a:t>
            </a:r>
            <a:r>
              <a:rPr lang="pl-PL" sz="1200" dirty="0">
                <a:solidFill>
                  <a:schemeClr val="tx1">
                    <a:lumMod val="65000"/>
                    <a:lumOff val="35000"/>
                  </a:schemeClr>
                </a:solidFill>
                <a:latin typeface="Century Gothic" panose="020B0502020202020204" pitchFamily="34" charset="0"/>
              </a:rPr>
              <a:t>deklaruje ponad połowa badanych (odpowiednio: 59,7% i 57,5%).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Z kolei ponad 40% </a:t>
            </a:r>
            <a:r>
              <a:rPr lang="pl-PL" sz="1200" b="1" dirty="0">
                <a:solidFill>
                  <a:schemeClr val="tx1">
                    <a:lumMod val="65000"/>
                    <a:lumOff val="35000"/>
                  </a:schemeClr>
                </a:solidFill>
                <a:latin typeface="Century Gothic" panose="020B0502020202020204" pitchFamily="34" charset="0"/>
              </a:rPr>
              <a:t>ogranicza picie butelkowanej wody</a:t>
            </a:r>
            <a:r>
              <a:rPr lang="pl-PL" sz="1200" dirty="0">
                <a:solidFill>
                  <a:schemeClr val="tx1">
                    <a:lumMod val="65000"/>
                    <a:lumOff val="35000"/>
                  </a:schemeClr>
                </a:solidFill>
                <a:latin typeface="Century Gothic" panose="020B0502020202020204" pitchFamily="34" charset="0"/>
              </a:rPr>
              <a:t>, a także stara się wybierać produkty: </a:t>
            </a:r>
            <a:r>
              <a:rPr lang="pl-PL" sz="1200" b="1" dirty="0">
                <a:solidFill>
                  <a:schemeClr val="tx1">
                    <a:lumMod val="65000"/>
                    <a:lumOff val="35000"/>
                  </a:schemeClr>
                </a:solidFill>
                <a:latin typeface="Century Gothic" panose="020B0502020202020204" pitchFamily="34" charset="0"/>
              </a:rPr>
              <a:t>w zwrotnych opakowaniach, nadające się do recyklingu</a:t>
            </a:r>
            <a:r>
              <a:rPr lang="pl-PL" sz="1200" dirty="0">
                <a:solidFill>
                  <a:schemeClr val="tx1">
                    <a:lumMod val="65000"/>
                    <a:lumOff val="35000"/>
                  </a:schemeClr>
                </a:solidFill>
                <a:latin typeface="Century Gothic" panose="020B0502020202020204" pitchFamily="34" charset="0"/>
              </a:rPr>
              <a:t> lub </a:t>
            </a:r>
            <a:r>
              <a:rPr lang="pl-PL" sz="1200" b="1" dirty="0">
                <a:solidFill>
                  <a:schemeClr val="tx1">
                    <a:lumMod val="65000"/>
                    <a:lumOff val="35000"/>
                  </a:schemeClr>
                </a:solidFill>
                <a:latin typeface="Century Gothic" panose="020B0502020202020204" pitchFamily="34" charset="0"/>
              </a:rPr>
              <a:t>nienadmiernie opakowane</a:t>
            </a:r>
            <a:r>
              <a:rPr lang="pl-PL" sz="1200" dirty="0">
                <a:solidFill>
                  <a:schemeClr val="tx1">
                    <a:lumMod val="65000"/>
                    <a:lumOff val="35000"/>
                  </a:schemeClr>
                </a:solidFill>
                <a:latin typeface="Century Gothic" panose="020B0502020202020204" pitchFamily="34" charset="0"/>
              </a:rPr>
              <a:t>. Nieco mniejszy odsetek wskazał na </a:t>
            </a:r>
            <a:r>
              <a:rPr lang="pl-PL" sz="1200" b="1" dirty="0">
                <a:solidFill>
                  <a:schemeClr val="tx1">
                    <a:lumMod val="65000"/>
                    <a:lumOff val="35000"/>
                  </a:schemeClr>
                </a:solidFill>
                <a:latin typeface="Century Gothic" panose="020B0502020202020204" pitchFamily="34" charset="0"/>
              </a:rPr>
              <a:t>ograniczenie korzystania z jednorazowych reklamówek</a:t>
            </a:r>
            <a:r>
              <a:rPr lang="pl-PL" sz="1200" dirty="0">
                <a:solidFill>
                  <a:schemeClr val="tx1">
                    <a:lumMod val="65000"/>
                    <a:lumOff val="35000"/>
                  </a:schemeClr>
                </a:solidFill>
                <a:latin typeface="Century Gothic" panose="020B0502020202020204" pitchFamily="34" charset="0"/>
              </a:rPr>
              <a:t> i </a:t>
            </a:r>
            <a:r>
              <a:rPr lang="pl-PL" sz="1200" b="1" dirty="0">
                <a:solidFill>
                  <a:schemeClr val="tx1">
                    <a:lumMod val="65000"/>
                    <a:lumOff val="35000"/>
                  </a:schemeClr>
                </a:solidFill>
                <a:latin typeface="Century Gothic" panose="020B0502020202020204" pitchFamily="34" charset="0"/>
              </a:rPr>
              <a:t>chodzenie na zakupy z własnymi pojemnikami na żywność i torbami. </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Jak się okazuje, śmieci częściej dokładnie </a:t>
            </a:r>
            <a:r>
              <a:rPr lang="pl-PL" sz="1200" b="1" dirty="0">
                <a:solidFill>
                  <a:schemeClr val="tx1">
                    <a:lumMod val="65000"/>
                    <a:lumOff val="35000"/>
                  </a:schemeClr>
                </a:solidFill>
                <a:latin typeface="Century Gothic" panose="020B0502020202020204" pitchFamily="34" charset="0"/>
              </a:rPr>
              <a:t>segregują </a:t>
            </a:r>
            <a:r>
              <a:rPr lang="pl-PL" sz="1200" dirty="0">
                <a:solidFill>
                  <a:schemeClr val="tx1">
                    <a:lumMod val="65000"/>
                    <a:lumOff val="35000"/>
                  </a:schemeClr>
                </a:solidFill>
                <a:latin typeface="Century Gothic" panose="020B0502020202020204" pitchFamily="34" charset="0"/>
              </a:rPr>
              <a:t>mężczyźni (75,5% vs 66,3%), a także mieszkańcy średnich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dużych miast. Działanie to skorelowane jest także z wykształceniem – im wyższe tym odsetek wskazań wzrasta. Analogiczną tendencję odnotowano w przypadku </a:t>
            </a:r>
            <a:r>
              <a:rPr lang="pl-PL" sz="1200" b="1" dirty="0">
                <a:solidFill>
                  <a:schemeClr val="tx1">
                    <a:lumMod val="65000"/>
                    <a:lumOff val="35000"/>
                  </a:schemeClr>
                </a:solidFill>
                <a:latin typeface="Century Gothic" panose="020B0502020202020204" pitchFamily="34" charset="0"/>
              </a:rPr>
              <a:t>unikania kupowania jednorazowych produktów z plastiku </a:t>
            </a:r>
            <a:br>
              <a:rPr lang="pl-PL" sz="1200" b="1"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oraz </a:t>
            </a:r>
            <a:r>
              <a:rPr lang="pl-PL" sz="1200" b="1" dirty="0">
                <a:solidFill>
                  <a:schemeClr val="tx1">
                    <a:lumMod val="65000"/>
                    <a:lumOff val="35000"/>
                  </a:schemeClr>
                </a:solidFill>
                <a:latin typeface="Century Gothic" panose="020B0502020202020204" pitchFamily="34" charset="0"/>
              </a:rPr>
              <a:t>pakowanych warzyw i owoców</a:t>
            </a:r>
            <a:r>
              <a:rPr lang="pl-PL" sz="1200" dirty="0">
                <a:solidFill>
                  <a:schemeClr val="tx1">
                    <a:lumMod val="65000"/>
                    <a:lumOff val="35000"/>
                  </a:schemeClr>
                </a:solidFill>
                <a:latin typeface="Century Gothic" panose="020B0502020202020204" pitchFamily="34" charset="0"/>
              </a:rPr>
              <a:t>. Warto jednocześnie wskazać, że unikanie zakupu jednorazowych produktów plastikowych to domena osób pomiędzy 25 a 34 r.ż., a także mieszkańców średnich miast (200-500 tys.). </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CCC914"/>
                </a:solidFill>
                <a:latin typeface="Century Gothic" panose="020B0502020202020204" pitchFamily="34" charset="0"/>
                <a:cs typeface="Times New Roman" panose="02020603050405020304" pitchFamily="18" charset="0"/>
              </a:rPr>
              <a:t>OPIS WYNIKÓW</a:t>
            </a:r>
            <a:endParaRPr lang="pl-PL" sz="2400" dirty="0">
              <a:solidFill>
                <a:srgbClr val="CCC914"/>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99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CDD0096-C89D-48C7-978D-EB10031CF18A}"/>
              </a:ext>
            </a:extLst>
          </p:cNvPr>
          <p:cNvSpPr/>
          <p:nvPr/>
        </p:nvSpPr>
        <p:spPr>
          <a:xfrm>
            <a:off x="-1" y="0"/>
            <a:ext cx="9144000" cy="6148251"/>
          </a:xfrm>
          <a:prstGeom prst="rect">
            <a:avLst/>
          </a:prstGeom>
          <a:solidFill>
            <a:srgbClr val="FF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 y="3880379"/>
            <a:ext cx="5886993" cy="1049435"/>
          </a:xfrm>
          <a:solidFill>
            <a:srgbClr val="FF9708"/>
          </a:solid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algn="r" defTabSz="870966">
              <a:tabLst>
                <a:tab pos="2906244" algn="l"/>
                <a:tab pos="3591223" algn="l"/>
              </a:tabLst>
            </a:pPr>
            <a:r>
              <a:rPr lang="pl-PL" sz="3200" b="1" dirty="0">
                <a:solidFill>
                  <a:prstClr val="white"/>
                </a:solidFill>
                <a:latin typeface="Century Gothic" panose="020B0502020202020204" pitchFamily="34" charset="0"/>
              </a:rPr>
              <a:t>PODSTAWOWE INFORMACJE</a:t>
            </a:r>
          </a:p>
        </p:txBody>
      </p:sp>
    </p:spTree>
    <p:extLst>
      <p:ext uri="{BB962C8B-B14F-4D97-AF65-F5344CB8AC3E}">
        <p14:creationId xmlns:p14="http://schemas.microsoft.com/office/powerpoint/2010/main" val="761272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40</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3"/>
            <a:ext cx="8727993" cy="4859570"/>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endParaRPr lang="pl-PL" sz="1200" dirty="0">
              <a:solidFill>
                <a:schemeClr val="tx1">
                  <a:lumMod val="65000"/>
                  <a:lumOff val="35000"/>
                </a:schemeClr>
              </a:solidFill>
              <a:latin typeface="Century Gothic" panose="020B0502020202020204" pitchFamily="34" charset="0"/>
            </a:endParaRPr>
          </a:p>
          <a:p>
            <a:pPr>
              <a:lnSpc>
                <a:spcPct val="150000"/>
              </a:lnSpc>
              <a:spcAft>
                <a:spcPts val="600"/>
              </a:spcAft>
              <a:buClr>
                <a:srgbClr val="FFC000"/>
              </a:buClr>
            </a:pPr>
            <a:endParaRPr lang="pl-PL" sz="1200" dirty="0">
              <a:solidFill>
                <a:schemeClr val="tx1">
                  <a:lumMod val="65000"/>
                  <a:lumOff val="35000"/>
                </a:schemeClr>
              </a:solidFill>
              <a:latin typeface="Century Gothic" panose="020B0502020202020204" pitchFamily="34" charset="0"/>
            </a:endParaRPr>
          </a:p>
          <a:p>
            <a:pPr>
              <a:lnSpc>
                <a:spcPct val="150000"/>
              </a:lnSpc>
              <a:spcAft>
                <a:spcPts val="600"/>
              </a:spcAft>
              <a:buClr>
                <a:srgbClr val="FFC000"/>
              </a:buClr>
            </a:pPr>
            <a:r>
              <a:rPr lang="pl-PL" sz="1200" b="1" dirty="0">
                <a:solidFill>
                  <a:schemeClr val="tx1">
                    <a:lumMod val="65000"/>
                    <a:lumOff val="35000"/>
                  </a:schemeClr>
                </a:solidFill>
                <a:latin typeface="Century Gothic" panose="020B0502020202020204" pitchFamily="34" charset="0"/>
              </a:rPr>
              <a:t>Kupowanie owoców i warzyw luzem </a:t>
            </a:r>
            <a:r>
              <a:rPr lang="pl-PL" sz="1200" dirty="0">
                <a:solidFill>
                  <a:schemeClr val="tx1">
                    <a:lumMod val="65000"/>
                    <a:lumOff val="35000"/>
                  </a:schemeClr>
                </a:solidFill>
                <a:latin typeface="Century Gothic" panose="020B0502020202020204" pitchFamily="34" charset="0"/>
              </a:rPr>
              <a:t>istotnie częściej deklarują Polacy w wieku 25-44 lata. Zaobserwowano również pozytywną korelację z wielkością miejscowości zamieszkania, co oznacza, że znaczenie częściej uwagę na tego typu działania zwracają mieszkańcy aglomeracji, niż terenów wiejskich. W przypadku </a:t>
            </a:r>
            <a:r>
              <a:rPr lang="pl-PL" sz="1200" b="1" dirty="0">
                <a:solidFill>
                  <a:schemeClr val="tx1">
                    <a:lumMod val="65000"/>
                    <a:lumOff val="35000"/>
                  </a:schemeClr>
                </a:solidFill>
                <a:latin typeface="Century Gothic" panose="020B0502020202020204" pitchFamily="34" charset="0"/>
              </a:rPr>
              <a:t>wyboru produktów nie opakowanych nadmiernie </a:t>
            </a:r>
            <a:r>
              <a:rPr lang="pl-PL" sz="1200" dirty="0">
                <a:solidFill>
                  <a:schemeClr val="tx1">
                    <a:lumMod val="65000"/>
                    <a:lumOff val="35000"/>
                  </a:schemeClr>
                </a:solidFill>
                <a:latin typeface="Century Gothic" panose="020B0502020202020204" pitchFamily="34" charset="0"/>
              </a:rPr>
              <a:t>tendencja do podejmowania tego typu działań maleje wraz z posiadanym wykształceniem, a w odniesieniu do </a:t>
            </a:r>
            <a:r>
              <a:rPr lang="pl-PL" sz="1200" b="1" dirty="0">
                <a:solidFill>
                  <a:schemeClr val="tx1">
                    <a:lumMod val="65000"/>
                    <a:lumOff val="35000"/>
                  </a:schemeClr>
                </a:solidFill>
                <a:latin typeface="Century Gothic" panose="020B0502020202020204" pitchFamily="34" charset="0"/>
              </a:rPr>
              <a:t>ograniczenia korzystania z jednorazowych reklamówek</a:t>
            </a:r>
            <a:r>
              <a:rPr lang="pl-PL" sz="1200" dirty="0">
                <a:solidFill>
                  <a:schemeClr val="tx1">
                    <a:lumMod val="65000"/>
                    <a:lumOff val="35000"/>
                  </a:schemeClr>
                </a:solidFill>
                <a:latin typeface="Century Gothic" panose="020B0502020202020204" pitchFamily="34" charset="0"/>
              </a:rPr>
              <a:t>, </a:t>
            </a:r>
            <a:r>
              <a:rPr lang="pl-PL" sz="1200" b="1" dirty="0">
                <a:solidFill>
                  <a:schemeClr val="tx1">
                    <a:lumMod val="65000"/>
                    <a:lumOff val="35000"/>
                  </a:schemeClr>
                </a:solidFill>
                <a:latin typeface="Century Gothic" panose="020B0502020202020204" pitchFamily="34" charset="0"/>
              </a:rPr>
              <a:t>chodzenia na zakupy z własnymi pojemnikami</a:t>
            </a:r>
            <a:r>
              <a:rPr lang="pl-PL" sz="1200" dirty="0">
                <a:solidFill>
                  <a:schemeClr val="tx1">
                    <a:lumMod val="65000"/>
                    <a:lumOff val="35000"/>
                  </a:schemeClr>
                </a:solidFill>
                <a:latin typeface="Century Gothic" panose="020B0502020202020204" pitchFamily="34" charset="0"/>
              </a:rPr>
              <a:t> na żywność i torbami oraz wybieranie </a:t>
            </a:r>
            <a:r>
              <a:rPr lang="pl-PL" sz="1200" b="1" dirty="0">
                <a:solidFill>
                  <a:schemeClr val="tx1">
                    <a:lumMod val="65000"/>
                    <a:lumOff val="35000"/>
                  </a:schemeClr>
                </a:solidFill>
                <a:latin typeface="Century Gothic" panose="020B0502020202020204" pitchFamily="34" charset="0"/>
              </a:rPr>
              <a:t>opakowań zwrotnych</a:t>
            </a:r>
            <a:r>
              <a:rPr lang="pl-PL" sz="1200" dirty="0">
                <a:solidFill>
                  <a:schemeClr val="tx1">
                    <a:lumMod val="65000"/>
                    <a:lumOff val="35000"/>
                  </a:schemeClr>
                </a:solidFill>
                <a:latin typeface="Century Gothic" panose="020B0502020202020204" pitchFamily="34" charset="0"/>
              </a:rPr>
              <a:t> z kolei wzrasta. Ponadto, co istotne w tym kontekście, </a:t>
            </a:r>
            <a:r>
              <a:rPr lang="pl-PL" sz="1200" b="1" dirty="0">
                <a:solidFill>
                  <a:schemeClr val="tx1">
                    <a:lumMod val="65000"/>
                    <a:lumOff val="35000"/>
                  </a:schemeClr>
                </a:solidFill>
                <a:latin typeface="Century Gothic" panose="020B0502020202020204" pitchFamily="34" charset="0"/>
              </a:rPr>
              <a:t>ograniczenie picia butelkowanej wody </a:t>
            </a:r>
            <a:r>
              <a:rPr lang="pl-PL" sz="1200" dirty="0">
                <a:solidFill>
                  <a:schemeClr val="tx1">
                    <a:lumMod val="65000"/>
                    <a:lumOff val="35000"/>
                  </a:schemeClr>
                </a:solidFill>
                <a:latin typeface="Century Gothic" panose="020B0502020202020204" pitchFamily="34" charset="0"/>
              </a:rPr>
              <a:t>deklarują głównie mieszkańcy wsi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małych miast (do 50 tys.).</a:t>
            </a:r>
          </a:p>
          <a:p>
            <a:pPr>
              <a:lnSpc>
                <a:spcPct val="150000"/>
              </a:lnSpc>
              <a:spcAft>
                <a:spcPts val="600"/>
              </a:spcAft>
              <a:buClr>
                <a:srgbClr val="FFC000"/>
              </a:buClr>
            </a:pPr>
            <a:r>
              <a:rPr lang="pl-PL" sz="1200" b="1" dirty="0">
                <a:solidFill>
                  <a:schemeClr val="tx1">
                    <a:lumMod val="65000"/>
                    <a:lumOff val="35000"/>
                  </a:schemeClr>
                </a:solidFill>
                <a:latin typeface="Century Gothic" panose="020B0502020202020204" pitchFamily="34" charset="0"/>
              </a:rPr>
              <a:t>Dla blisko połowy Polaków nie ma znaczenia fakt przy robieniu zakupów spożywczych z czego jest wykonane opakowanie</a:t>
            </a:r>
            <a:r>
              <a:rPr lang="pl-PL" sz="1200" dirty="0">
                <a:solidFill>
                  <a:schemeClr val="tx1">
                    <a:lumMod val="65000"/>
                    <a:lumOff val="35000"/>
                  </a:schemeClr>
                </a:solidFill>
                <a:latin typeface="Century Gothic" panose="020B0502020202020204" pitchFamily="34" charset="0"/>
              </a:rPr>
              <a:t>. 16,7% stara się wybierać produkty w </a:t>
            </a:r>
            <a:r>
              <a:rPr lang="pl-PL" sz="1200" b="1" dirty="0">
                <a:solidFill>
                  <a:schemeClr val="tx1">
                    <a:lumMod val="65000"/>
                    <a:lumOff val="35000"/>
                  </a:schemeClr>
                </a:solidFill>
                <a:latin typeface="Century Gothic" panose="020B0502020202020204" pitchFamily="34" charset="0"/>
              </a:rPr>
              <a:t>papierowych/ tekturowych</a:t>
            </a:r>
            <a:r>
              <a:rPr lang="pl-PL" sz="1200" dirty="0">
                <a:solidFill>
                  <a:schemeClr val="tx1">
                    <a:lumMod val="65000"/>
                    <a:lumOff val="35000"/>
                  </a:schemeClr>
                </a:solidFill>
                <a:latin typeface="Century Gothic" panose="020B0502020202020204" pitchFamily="34" charset="0"/>
              </a:rPr>
              <a:t> opakowaniach, zbliżony odsetek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 </a:t>
            </a:r>
            <a:r>
              <a:rPr lang="pl-PL" sz="1200" b="1" dirty="0">
                <a:solidFill>
                  <a:schemeClr val="tx1">
                    <a:lumMod val="65000"/>
                    <a:lumOff val="35000"/>
                  </a:schemeClr>
                </a:solidFill>
                <a:latin typeface="Century Gothic" panose="020B0502020202020204" pitchFamily="34" charset="0"/>
              </a:rPr>
              <a:t>szklanych</a:t>
            </a:r>
            <a:r>
              <a:rPr lang="pl-PL" sz="1200" dirty="0">
                <a:solidFill>
                  <a:schemeClr val="tx1">
                    <a:lumMod val="65000"/>
                    <a:lumOff val="35000"/>
                  </a:schemeClr>
                </a:solidFill>
                <a:latin typeface="Century Gothic" panose="020B0502020202020204" pitchFamily="34" charset="0"/>
              </a:rPr>
              <a:t> i </a:t>
            </a:r>
            <a:r>
              <a:rPr lang="pl-PL" sz="1200" b="1" dirty="0">
                <a:solidFill>
                  <a:schemeClr val="tx1">
                    <a:lumMod val="65000"/>
                    <a:lumOff val="35000"/>
                  </a:schemeClr>
                </a:solidFill>
                <a:latin typeface="Century Gothic" panose="020B0502020202020204" pitchFamily="34" charset="0"/>
              </a:rPr>
              <a:t>plastikowych</a:t>
            </a:r>
            <a:r>
              <a:rPr lang="pl-PL" sz="1200" dirty="0">
                <a:solidFill>
                  <a:schemeClr val="tx1">
                    <a:lumMod val="65000"/>
                    <a:lumOff val="35000"/>
                  </a:schemeClr>
                </a:solidFill>
                <a:latin typeface="Century Gothic" panose="020B0502020202020204" pitchFamily="34" charset="0"/>
              </a:rPr>
              <a:t>. Ponadto 13,6% obywateli stara się wybierać produkty, które </a:t>
            </a:r>
            <a:r>
              <a:rPr lang="pl-PL" sz="1200" b="1" dirty="0">
                <a:solidFill>
                  <a:schemeClr val="tx1">
                    <a:lumMod val="65000"/>
                    <a:lumOff val="35000"/>
                  </a:schemeClr>
                </a:solidFill>
                <a:latin typeface="Century Gothic" panose="020B0502020202020204" pitchFamily="34" charset="0"/>
              </a:rPr>
              <a:t>nie są nadmiernie opakowane</a:t>
            </a:r>
            <a:r>
              <a:rPr lang="pl-PL" sz="1200" dirty="0">
                <a:solidFill>
                  <a:schemeClr val="tx1">
                    <a:lumMod val="65000"/>
                    <a:lumOff val="35000"/>
                  </a:schemeClr>
                </a:solidFill>
                <a:latin typeface="Century Gothic" panose="020B0502020202020204" pitchFamily="34" charset="0"/>
              </a:rPr>
              <a:t>, a niecałe 11% te w opakowaniach łatwych do r</a:t>
            </a:r>
            <a:r>
              <a:rPr lang="pl-PL" sz="1200" b="1" dirty="0">
                <a:solidFill>
                  <a:schemeClr val="tx1">
                    <a:lumMod val="65000"/>
                    <a:lumOff val="35000"/>
                  </a:schemeClr>
                </a:solidFill>
                <a:latin typeface="Century Gothic" panose="020B0502020202020204" pitchFamily="34" charset="0"/>
              </a:rPr>
              <a:t>ecyklingu</a:t>
            </a:r>
            <a:r>
              <a:rPr lang="pl-PL" sz="1200" dirty="0">
                <a:solidFill>
                  <a:schemeClr val="tx1">
                    <a:lumMod val="65000"/>
                    <a:lumOff val="35000"/>
                  </a:schemeClr>
                </a:solidFill>
                <a:latin typeface="Century Gothic" panose="020B0502020202020204" pitchFamily="34" charset="0"/>
              </a:rPr>
              <a:t>.</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Częściej to, z czego wykonane jest opakowanie podczas robienia codziennych zakupów spożywczych nie ma znaczenia w przypadku osób w średnim wieku (pomiędzy 45 a 59 r.ż.) oraz mieszkańców małych miast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(50 tys. mieszkańców). Zaobserwowano ponadto ujemną korelację stwierdzenia z poziomem wykształcenia respondentów. Wybór produktów w </a:t>
            </a:r>
            <a:r>
              <a:rPr lang="pl-PL" sz="1200" b="1" dirty="0">
                <a:solidFill>
                  <a:schemeClr val="tx1">
                    <a:lumMod val="65000"/>
                    <a:lumOff val="35000"/>
                  </a:schemeClr>
                </a:solidFill>
                <a:latin typeface="Century Gothic" panose="020B0502020202020204" pitchFamily="34" charset="0"/>
              </a:rPr>
              <a:t>papierowych</a:t>
            </a:r>
            <a:r>
              <a:rPr lang="pl-PL" sz="1200" dirty="0">
                <a:solidFill>
                  <a:schemeClr val="tx1">
                    <a:lumMod val="65000"/>
                    <a:lumOff val="35000"/>
                  </a:schemeClr>
                </a:solidFill>
                <a:latin typeface="Century Gothic" panose="020B0502020202020204" pitchFamily="34" charset="0"/>
              </a:rPr>
              <a:t> opakowaniach jest bardziej popularny wśród osób młodych (25-34 lata) oraz o najniższym dochodzie (do 1500PLN). Udało się również zaobserwować pozytywną korelację wyboru </a:t>
            </a:r>
            <a:r>
              <a:rPr lang="pl-PL" sz="1200" b="1" dirty="0">
                <a:solidFill>
                  <a:schemeClr val="tx1">
                    <a:lumMod val="65000"/>
                    <a:lumOff val="35000"/>
                  </a:schemeClr>
                </a:solidFill>
                <a:latin typeface="Century Gothic" panose="020B0502020202020204" pitchFamily="34" charset="0"/>
              </a:rPr>
              <a:t>papierowego</a:t>
            </a:r>
            <a:r>
              <a:rPr lang="pl-PL" sz="1200" dirty="0">
                <a:solidFill>
                  <a:schemeClr val="tx1">
                    <a:lumMod val="65000"/>
                    <a:lumOff val="35000"/>
                  </a:schemeClr>
                </a:solidFill>
                <a:latin typeface="Century Gothic" panose="020B0502020202020204" pitchFamily="34" charset="0"/>
              </a:rPr>
              <a:t> i </a:t>
            </a:r>
            <a:r>
              <a:rPr lang="pl-PL" sz="1200" b="1" dirty="0">
                <a:solidFill>
                  <a:schemeClr val="tx1">
                    <a:lumMod val="65000"/>
                    <a:lumOff val="35000"/>
                  </a:schemeClr>
                </a:solidFill>
                <a:latin typeface="Century Gothic" panose="020B0502020202020204" pitchFamily="34" charset="0"/>
              </a:rPr>
              <a:t>szklanego</a:t>
            </a:r>
            <a:r>
              <a:rPr lang="pl-PL" sz="1200" dirty="0">
                <a:solidFill>
                  <a:schemeClr val="tx1">
                    <a:lumMod val="65000"/>
                    <a:lumOff val="35000"/>
                  </a:schemeClr>
                </a:solidFill>
                <a:latin typeface="Century Gothic" panose="020B0502020202020204" pitchFamily="34" charset="0"/>
              </a:rPr>
              <a:t> opakowania z poziomem wykształcenia. Szklane opakowania częściej wybierają również osoby z niższymi dochodami tj. do 1500 PLN.</a:t>
            </a:r>
          </a:p>
          <a:p>
            <a:pPr>
              <a:lnSpc>
                <a:spcPct val="150000"/>
              </a:lnSpc>
              <a:spcAft>
                <a:spcPts val="600"/>
              </a:spcAft>
              <a:buClr>
                <a:srgbClr val="FFC000"/>
              </a:buClr>
            </a:pPr>
            <a:endParaRPr lang="pl-PL" sz="1200" dirty="0">
              <a:solidFill>
                <a:schemeClr val="tx1">
                  <a:lumMod val="65000"/>
                  <a:lumOff val="35000"/>
                </a:schemeClr>
              </a:solidFill>
              <a:latin typeface="Century Gothic" panose="020B0502020202020204" pitchFamily="34" charset="0"/>
            </a:endParaRP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CCC914"/>
                </a:solidFill>
                <a:latin typeface="Century Gothic" panose="020B0502020202020204" pitchFamily="34" charset="0"/>
                <a:cs typeface="Times New Roman" panose="02020603050405020304" pitchFamily="18" charset="0"/>
              </a:rPr>
              <a:t>OPIS WYNIKÓW</a:t>
            </a:r>
            <a:endParaRPr lang="pl-PL" sz="2400" dirty="0">
              <a:solidFill>
                <a:srgbClr val="CCC914"/>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031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41</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4"/>
            <a:ext cx="8727993" cy="1471936"/>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b="1" dirty="0">
                <a:solidFill>
                  <a:schemeClr val="tx1">
                    <a:lumMod val="65000"/>
                    <a:lumOff val="35000"/>
                  </a:schemeClr>
                </a:solidFill>
                <a:latin typeface="Century Gothic" panose="020B0502020202020204" pitchFamily="34" charset="0"/>
              </a:rPr>
              <a:t>44,5% Polaków uważa, że segregacja odpadów w ich domu/bloku jest prowadzona przez mieszkańców prawidłowo</a:t>
            </a:r>
            <a:r>
              <a:rPr lang="pl-PL" sz="1200" dirty="0">
                <a:solidFill>
                  <a:schemeClr val="tx1">
                    <a:lumMod val="65000"/>
                    <a:lumOff val="35000"/>
                  </a:schemeClr>
                </a:solidFill>
                <a:latin typeface="Century Gothic" panose="020B0502020202020204" pitchFamily="34" charset="0"/>
              </a:rPr>
              <a:t>. Częściej opinie taką wyrażają osoby starsze, powyżej 60 r.ż. Nie bez znaczenia pozostaje w tym przypadku rodzaj zabudowy, którą zamieszkują respondenci. Deklaracje prawidłowej segregacji opadów istotnie częściej składane były przez osoby mieszkające w domach jedno- i dwurodzinnych, niż mieszkańców domów wielorodzinnych (bloki). Analogicznie pozytywne opinie padały częściej wśród mieszkańców terenów wiejskich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i mniejszych miast niż aglomeracji.</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CCC914"/>
                </a:solidFill>
                <a:latin typeface="Century Gothic" panose="020B0502020202020204" pitchFamily="34" charset="0"/>
                <a:cs typeface="Times New Roman" panose="02020603050405020304" pitchFamily="18" charset="0"/>
              </a:rPr>
              <a:t>OPIS WYNIKÓW</a:t>
            </a:r>
            <a:endParaRPr lang="pl-PL" sz="2400" dirty="0">
              <a:solidFill>
                <a:srgbClr val="CCC914"/>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5043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7956520E-6ABD-4268-A7A2-873C0912B430}"/>
              </a:ext>
            </a:extLst>
          </p:cNvPr>
          <p:cNvSpPr/>
          <p:nvPr/>
        </p:nvSpPr>
        <p:spPr>
          <a:xfrm>
            <a:off x="0" y="0"/>
            <a:ext cx="9144000" cy="6148251"/>
          </a:xfrm>
          <a:prstGeom prst="rect">
            <a:avLst/>
          </a:prstGeom>
          <a:solidFill>
            <a:srgbClr val="D8D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99589" y="3880379"/>
            <a:ext cx="3610262" cy="1049435"/>
          </a:xfrm>
          <a:solidFill>
            <a:srgbClr val="D8D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2800" b="1" dirty="0">
                <a:solidFill>
                  <a:prstClr val="white"/>
                </a:solidFill>
                <a:latin typeface="Century Gothic" panose="020B0502020202020204" pitchFamily="34" charset="0"/>
              </a:rPr>
              <a:t> PLASTIK</a:t>
            </a:r>
            <a:br>
              <a:rPr lang="pl-PL" sz="2800" b="1" dirty="0">
                <a:solidFill>
                  <a:prstClr val="white"/>
                </a:solidFill>
                <a:latin typeface="Century Gothic" panose="020B0502020202020204" pitchFamily="34" charset="0"/>
              </a:rPr>
            </a:br>
            <a:r>
              <a:rPr lang="pl-PL" sz="1600" b="1" dirty="0">
                <a:solidFill>
                  <a:prstClr val="white"/>
                </a:solidFill>
                <a:latin typeface="Century Gothic" panose="020B0502020202020204" pitchFamily="34" charset="0"/>
              </a:rPr>
              <a:t>PODSUMOWANIE</a:t>
            </a:r>
          </a:p>
        </p:txBody>
      </p:sp>
    </p:spTree>
    <p:extLst>
      <p:ext uri="{BB962C8B-B14F-4D97-AF65-F5344CB8AC3E}">
        <p14:creationId xmlns:p14="http://schemas.microsoft.com/office/powerpoint/2010/main" val="80186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43</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217311" y="548640"/>
            <a:ext cx="8574264" cy="4876800"/>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Polacy nie mają jednoznacznej opinii na temat wprowadzenia zakazu sprzedaży plastikowych produktów jednorazowych. Jedna trzecia z nich wskazuje, że w sprzedaży powinny być tylko produkty codziennego użytku, które poddawane mogą być bardziej skutecznemu recyklingowi. Jedna czwarta to z kolei zwolennicy całkowitego zakazu sprzedaży jakichkolwiek jednorazowych plastikowych produktów codziennego użytku.</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Niemniej jednak blisko 60%  z nich uważa, że wprowadzenie zakazu sprzedaży jednorazowych przedmiotów codziennego użytku z tworzyw sztucznych przyczyni się do ochrony środowiska </a:t>
            </a:r>
            <a:r>
              <a:rPr lang="pl-PL" sz="1200" dirty="0">
                <a:solidFill>
                  <a:schemeClr val="tx1">
                    <a:lumMod val="65000"/>
                    <a:lumOff val="35000"/>
                  </a:schemeClr>
                </a:solidFill>
                <a:latin typeface="Century Gothic" panose="020B0502020202020204" pitchFamily="34" charset="0"/>
              </a:rPr>
              <a:t>w Polsce. Jedynie 15,5%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nie podziela tego zdania, ale jednocześnie aż 24,6% nie ma jednoznacznej opinii w tym zakresie.</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Ponad 50% badanych podejmuje działania zmniejszające ilość generowanych odpadów plastikowych</a:t>
            </a:r>
            <a:r>
              <a:rPr lang="pl-PL" sz="1200" dirty="0">
                <a:solidFill>
                  <a:schemeClr val="tx1">
                    <a:lumMod val="65000"/>
                    <a:lumOff val="35000"/>
                  </a:schemeClr>
                </a:solidFill>
                <a:latin typeface="Century Gothic" panose="020B0502020202020204" pitchFamily="34" charset="0"/>
              </a:rPr>
              <a:t>, które najczęściej przyjmują postać dokładnego segregowania śmieci. Jednocześnie ponad połowa z nich unika kupowania jednorazowych produktów z plastiku oraz stara się kupować owoce i warzywa luzem. </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Dla 45,4% społeczeństwa nie ma znaczenia to z czego wykonane jest opakowanie produktów kupowanych podczas codziennych zakupów spożywczych</a:t>
            </a:r>
            <a:r>
              <a:rPr lang="pl-PL" sz="1200" dirty="0">
                <a:solidFill>
                  <a:schemeClr val="tx1">
                    <a:lumMod val="65000"/>
                    <a:lumOff val="35000"/>
                  </a:schemeClr>
                </a:solidFill>
                <a:latin typeface="Century Gothic" panose="020B0502020202020204" pitchFamily="34" charset="0"/>
              </a:rPr>
              <a:t>. Warto jednak zaznaczyć, że odsetek wskazań na wybór opakowań szklanych, papierowych czy plastikowych był na niemal analogicznym poziomie (ok 16% wskazań). Opakowania łatwe do recyklingu stara się wybierać 10,7% Polaków.</a:t>
            </a:r>
          </a:p>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Blisko połowa ankietowanych jest zdania, że segregacja odpadów ich domu/bloku jest prowadzona przez mieszkańców prawidłowo. </a:t>
            </a:r>
          </a:p>
          <a:p>
            <a:pPr>
              <a:lnSpc>
                <a:spcPct val="150000"/>
              </a:lnSpc>
              <a:spcAft>
                <a:spcPts val="600"/>
              </a:spcAft>
              <a:buClr>
                <a:srgbClr val="3A4877"/>
              </a:buClr>
            </a:pPr>
            <a:endParaRPr lang="pl-PL" sz="1200" dirty="0">
              <a:solidFill>
                <a:schemeClr val="tx1">
                  <a:lumMod val="65000"/>
                  <a:lumOff val="35000"/>
                </a:schemeClr>
              </a:solidFill>
              <a:latin typeface="Century Gothic" panose="020B0502020202020204" pitchFamily="34" charset="0"/>
            </a:endParaRPr>
          </a:p>
        </p:txBody>
      </p:sp>
      <p:pic>
        <p:nvPicPr>
          <p:cNvPr id="45" name="Obraz 44">
            <a:extLst>
              <a:ext uri="{FF2B5EF4-FFF2-40B4-BE49-F238E27FC236}">
                <a16:creationId xmlns:a16="http://schemas.microsoft.com/office/drawing/2014/main" id="{85B8BCE4-D885-4FD1-A5B7-29EB7200B727}"/>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67160" y="4163536"/>
            <a:ext cx="549583" cy="549583"/>
          </a:xfrm>
          <a:prstGeom prst="rect">
            <a:avLst/>
          </a:prstGeom>
          <a:noFill/>
        </p:spPr>
      </p:pic>
    </p:spTree>
    <p:extLst>
      <p:ext uri="{BB962C8B-B14F-4D97-AF65-F5344CB8AC3E}">
        <p14:creationId xmlns:p14="http://schemas.microsoft.com/office/powerpoint/2010/main" val="1308183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39D4C588-5756-47FC-A227-BF3059968C8D}"/>
              </a:ext>
            </a:extLst>
          </p:cNvPr>
          <p:cNvSpPr/>
          <p:nvPr/>
        </p:nvSpPr>
        <p:spPr>
          <a:xfrm>
            <a:off x="0" y="0"/>
            <a:ext cx="9144000" cy="6148251"/>
          </a:xfrm>
          <a:prstGeom prst="rect">
            <a:avLst/>
          </a:prstGeom>
          <a:solidFill>
            <a:srgbClr val="5BB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217283" y="3880379"/>
            <a:ext cx="3518693" cy="1049435"/>
          </a:xfrm>
          <a:solidFill>
            <a:srgbClr val="5BB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2800" b="1" dirty="0">
                <a:solidFill>
                  <a:prstClr val="white"/>
                </a:solidFill>
                <a:latin typeface="Century Gothic" panose="020B0502020202020204" pitchFamily="34" charset="0"/>
              </a:rPr>
              <a:t>TOREBKI FOLIOWE</a:t>
            </a:r>
            <a:br>
              <a:rPr lang="pl-PL" sz="2800" b="1" dirty="0">
                <a:solidFill>
                  <a:prstClr val="white"/>
                </a:solidFill>
                <a:latin typeface="Century Gothic" panose="020B0502020202020204" pitchFamily="34" charset="0"/>
              </a:rPr>
            </a:br>
            <a:r>
              <a:rPr lang="pl-PL" sz="1600" b="1" dirty="0">
                <a:solidFill>
                  <a:prstClr val="white"/>
                </a:solidFill>
                <a:latin typeface="Century Gothic" panose="020B0502020202020204" pitchFamily="34" charset="0"/>
              </a:rPr>
              <a:t>WYNIKI BADANIA</a:t>
            </a:r>
          </a:p>
        </p:txBody>
      </p:sp>
    </p:spTree>
    <p:extLst>
      <p:ext uri="{BB962C8B-B14F-4D97-AF65-F5344CB8AC3E}">
        <p14:creationId xmlns:p14="http://schemas.microsoft.com/office/powerpoint/2010/main" val="2464218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81AD5CCE-2B85-46D0-99A6-C66D905E772F}"/>
              </a:ext>
            </a:extLst>
          </p:cNvPr>
          <p:cNvSpPr>
            <a:spLocks noGrp="1"/>
          </p:cNvSpPr>
          <p:nvPr>
            <p:ph type="sldNum" sz="quarter" idx="12"/>
          </p:nvPr>
        </p:nvSpPr>
        <p:spPr/>
        <p:txBody>
          <a:bodyPr/>
          <a:lstStyle/>
          <a:p>
            <a:fld id="{63495140-8AF3-44B3-8E8F-973C040A3C95}" type="slidenum">
              <a:rPr lang="pl-PL" smtClean="0"/>
              <a:pPr/>
              <a:t>45</a:t>
            </a:fld>
            <a:endParaRPr lang="pl-PL" dirty="0"/>
          </a:p>
        </p:txBody>
      </p:sp>
      <p:sp>
        <p:nvSpPr>
          <p:cNvPr id="5" name="pole tekstowe 4">
            <a:extLst>
              <a:ext uri="{FF2B5EF4-FFF2-40B4-BE49-F238E27FC236}">
                <a16:creationId xmlns:a16="http://schemas.microsoft.com/office/drawing/2014/main" id="{D606040D-CD5E-45FD-A86A-7A9D08650C17}"/>
              </a:ext>
            </a:extLst>
          </p:cNvPr>
          <p:cNvSpPr txBox="1"/>
          <p:nvPr/>
        </p:nvSpPr>
        <p:spPr>
          <a:xfrm>
            <a:off x="191072" y="5856532"/>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a:p>
            <a:r>
              <a:rPr lang="pl-PL" sz="800" i="1" dirty="0">
                <a:solidFill>
                  <a:schemeClr val="bg1">
                    <a:lumMod val="65000"/>
                  </a:schemeClr>
                </a:solidFill>
                <a:latin typeface="Century Gothic" panose="020B0502020202020204" pitchFamily="34" charset="0"/>
              </a:rPr>
              <a:t>Podstawa: Polacy w wieku 15+, N=1000</a:t>
            </a:r>
          </a:p>
        </p:txBody>
      </p:sp>
      <p:sp>
        <p:nvSpPr>
          <p:cNvPr id="6" name="Prostokąt 5">
            <a:extLst>
              <a:ext uri="{FF2B5EF4-FFF2-40B4-BE49-F238E27FC236}">
                <a16:creationId xmlns:a16="http://schemas.microsoft.com/office/drawing/2014/main" id="{EED2C4BF-043C-4AB3-A778-3583E376E507}"/>
              </a:ext>
            </a:extLst>
          </p:cNvPr>
          <p:cNvSpPr/>
          <p:nvPr/>
        </p:nvSpPr>
        <p:spPr>
          <a:xfrm>
            <a:off x="0" y="0"/>
            <a:ext cx="8854081"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P11. Czy cena za torebki foliowe w sklepie zniechęca Pana(</a:t>
            </a:r>
            <a:r>
              <a:rPr lang="pl-PL" sz="1200" b="1" i="1" dirty="0" err="1">
                <a:solidFill>
                  <a:schemeClr val="tx2">
                    <a:lumMod val="75000"/>
                  </a:schemeClr>
                </a:solidFill>
                <a:latin typeface="Century Gothic" panose="020B0502020202020204" pitchFamily="34" charset="0"/>
                <a:cs typeface="Times New Roman" panose="02020603050405020304" pitchFamily="18" charset="0"/>
              </a:rPr>
              <a:t>ią</a:t>
            </a:r>
            <a:r>
              <a:rPr lang="pl-PL" sz="1200" b="1" i="1" dirty="0">
                <a:solidFill>
                  <a:schemeClr val="tx2">
                    <a:lumMod val="75000"/>
                  </a:schemeClr>
                </a:solidFill>
                <a:latin typeface="Century Gothic" panose="020B0502020202020204" pitchFamily="34" charset="0"/>
                <a:cs typeface="Times New Roman" panose="02020603050405020304" pitchFamily="18" charset="0"/>
              </a:rPr>
              <a:t>) do ich kupowania?</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jednokrotnego wyboru</a:t>
            </a:r>
          </a:p>
        </p:txBody>
      </p:sp>
      <p:graphicFrame>
        <p:nvGraphicFramePr>
          <p:cNvPr id="23" name="Wykres 22" descr="Opinia na temat zniechęcenia do kupowania torebek foliowych ze względu na ich cenę&#10;&#10;Wykres słupkowy skumulowany do 100% prezentuje odpowiedzi respondentów na temat tego czy obecna cena torebek foliowych zniechęca do ich kupowania: tak, dlatego korzystam z torby wielokrotnego użytku (16,7%), tak, ale czasem nie mam wyboru (np. zapomnę torby) (23,4%), nie, ale kupuję ich mniej niż wcześniej (33,7%), nie, kupuję tyle samo toreb foliowych co wcześniej (19,6%), nie wiem (6,6%).">
            <a:extLst>
              <a:ext uri="{FF2B5EF4-FFF2-40B4-BE49-F238E27FC236}">
                <a16:creationId xmlns:a16="http://schemas.microsoft.com/office/drawing/2014/main" id="{0DB06513-E231-4EBD-8B70-E372053307D7}"/>
              </a:ext>
            </a:extLst>
          </p:cNvPr>
          <p:cNvGraphicFramePr/>
          <p:nvPr>
            <p:extLst>
              <p:ext uri="{D42A27DB-BD31-4B8C-83A1-F6EECF244321}">
                <p14:modId xmlns:p14="http://schemas.microsoft.com/office/powerpoint/2010/main" val="2319216768"/>
              </p:ext>
            </p:extLst>
          </p:nvPr>
        </p:nvGraphicFramePr>
        <p:xfrm>
          <a:off x="595667" y="1290276"/>
          <a:ext cx="7952665" cy="1519419"/>
        </p:xfrm>
        <a:graphic>
          <a:graphicData uri="http://schemas.openxmlformats.org/drawingml/2006/chart">
            <c:chart xmlns:c="http://schemas.openxmlformats.org/drawingml/2006/chart" xmlns:r="http://schemas.openxmlformats.org/officeDocument/2006/relationships" r:id="rId2"/>
          </a:graphicData>
        </a:graphic>
      </p:graphicFrame>
      <p:grpSp>
        <p:nvGrpSpPr>
          <p:cNvPr id="28" name="Grupa 27">
            <a:extLst>
              <a:ext uri="{FF2B5EF4-FFF2-40B4-BE49-F238E27FC236}">
                <a16:creationId xmlns:a16="http://schemas.microsoft.com/office/drawing/2014/main" id="{98D1C940-D2AC-450C-A481-73D49988A623}"/>
              </a:ext>
            </a:extLst>
          </p:cNvPr>
          <p:cNvGrpSpPr/>
          <p:nvPr/>
        </p:nvGrpSpPr>
        <p:grpSpPr>
          <a:xfrm>
            <a:off x="509690" y="775544"/>
            <a:ext cx="1518054" cy="906303"/>
            <a:chOff x="632964" y="1829456"/>
            <a:chExt cx="1518054" cy="906303"/>
          </a:xfrm>
        </p:grpSpPr>
        <p:sp>
          <p:nvSpPr>
            <p:cNvPr id="38" name="pole tekstowe 37">
              <a:extLst>
                <a:ext uri="{FF2B5EF4-FFF2-40B4-BE49-F238E27FC236}">
                  <a16:creationId xmlns:a16="http://schemas.microsoft.com/office/drawing/2014/main" id="{E1F187B0-DD65-49CD-9E35-C007AB84CD20}"/>
                </a:ext>
              </a:extLst>
            </p:cNvPr>
            <p:cNvSpPr txBox="1"/>
            <p:nvPr/>
          </p:nvSpPr>
          <p:spPr>
            <a:xfrm>
              <a:off x="632964" y="2181761"/>
              <a:ext cx="1518054" cy="553998"/>
            </a:xfrm>
            <a:prstGeom prst="rect">
              <a:avLst/>
            </a:prstGeom>
            <a:noFill/>
          </p:spPr>
          <p:txBody>
            <a:bodyPr wrap="square" rtlCol="0">
              <a:spAutoFit/>
            </a:bodyPr>
            <a:lstStyle/>
            <a:p>
              <a:r>
                <a:rPr lang="pl-PL" sz="1000" b="1" dirty="0">
                  <a:solidFill>
                    <a:srgbClr val="FFC000"/>
                  </a:solidFill>
                  <a:latin typeface="Century Gothic" panose="020B0502020202020204" pitchFamily="34" charset="0"/>
                </a:rPr>
                <a:t>tak, dlatego korzystam z torby wielokrotnego użytku</a:t>
              </a:r>
            </a:p>
          </p:txBody>
        </p:sp>
        <p:pic>
          <p:nvPicPr>
            <p:cNvPr id="37" name="Grafika 36">
              <a:extLst>
                <a:ext uri="{FF2B5EF4-FFF2-40B4-BE49-F238E27FC236}">
                  <a16:creationId xmlns:a16="http://schemas.microsoft.com/office/drawing/2014/main" id="{16271E78-C499-41C4-8157-EF62BE65EC3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466" y="1829456"/>
              <a:ext cx="405387" cy="405387"/>
            </a:xfrm>
            <a:prstGeom prst="rect">
              <a:avLst/>
            </a:prstGeom>
          </p:spPr>
        </p:pic>
      </p:grpSp>
      <p:grpSp>
        <p:nvGrpSpPr>
          <p:cNvPr id="33" name="Grupa 32">
            <a:extLst>
              <a:ext uri="{FF2B5EF4-FFF2-40B4-BE49-F238E27FC236}">
                <a16:creationId xmlns:a16="http://schemas.microsoft.com/office/drawing/2014/main" id="{1743BA5D-C7D3-4BBF-BA70-5E25EE30B541}"/>
              </a:ext>
            </a:extLst>
          </p:cNvPr>
          <p:cNvGrpSpPr/>
          <p:nvPr/>
        </p:nvGrpSpPr>
        <p:grpSpPr>
          <a:xfrm>
            <a:off x="2213157" y="755150"/>
            <a:ext cx="1518054" cy="926697"/>
            <a:chOff x="2887086" y="1823671"/>
            <a:chExt cx="1518054" cy="926697"/>
          </a:xfrm>
        </p:grpSpPr>
        <p:sp>
          <p:nvSpPr>
            <p:cNvPr id="44" name="pole tekstowe 43">
              <a:extLst>
                <a:ext uri="{FF2B5EF4-FFF2-40B4-BE49-F238E27FC236}">
                  <a16:creationId xmlns:a16="http://schemas.microsoft.com/office/drawing/2014/main" id="{1619B0C8-7CC8-435D-AA7E-4FB025A6810C}"/>
                </a:ext>
              </a:extLst>
            </p:cNvPr>
            <p:cNvSpPr txBox="1"/>
            <p:nvPr/>
          </p:nvSpPr>
          <p:spPr>
            <a:xfrm>
              <a:off x="2887086" y="2196370"/>
              <a:ext cx="1518054" cy="553998"/>
            </a:xfrm>
            <a:prstGeom prst="rect">
              <a:avLst/>
            </a:prstGeom>
            <a:noFill/>
          </p:spPr>
          <p:txBody>
            <a:bodyPr wrap="square" rtlCol="0">
              <a:spAutoFit/>
            </a:bodyPr>
            <a:lstStyle/>
            <a:p>
              <a:r>
                <a:rPr lang="pl-PL" sz="1000" b="1" dirty="0">
                  <a:solidFill>
                    <a:srgbClr val="F5D073"/>
                  </a:solidFill>
                  <a:latin typeface="Century Gothic" panose="020B0502020202020204" pitchFamily="34" charset="0"/>
                </a:rPr>
                <a:t>tak, ale czasem nie mam wyboru (np. zapomnę torby)</a:t>
              </a:r>
            </a:p>
          </p:txBody>
        </p:sp>
        <p:pic>
          <p:nvPicPr>
            <p:cNvPr id="41" name="Grafika 40">
              <a:extLst>
                <a:ext uri="{FF2B5EF4-FFF2-40B4-BE49-F238E27FC236}">
                  <a16:creationId xmlns:a16="http://schemas.microsoft.com/office/drawing/2014/main" id="{BC5B106A-6880-4F1D-871C-B58CA050C17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5167" y="1823671"/>
              <a:ext cx="421867" cy="421867"/>
            </a:xfrm>
            <a:prstGeom prst="rect">
              <a:avLst/>
            </a:prstGeom>
          </p:spPr>
        </p:pic>
      </p:grpSp>
      <p:grpSp>
        <p:nvGrpSpPr>
          <p:cNvPr id="36" name="Grupa 35">
            <a:extLst>
              <a:ext uri="{FF2B5EF4-FFF2-40B4-BE49-F238E27FC236}">
                <a16:creationId xmlns:a16="http://schemas.microsoft.com/office/drawing/2014/main" id="{6734F6C4-D99A-478F-ADBD-A66BA778EB82}"/>
              </a:ext>
            </a:extLst>
          </p:cNvPr>
          <p:cNvGrpSpPr/>
          <p:nvPr/>
        </p:nvGrpSpPr>
        <p:grpSpPr>
          <a:xfrm>
            <a:off x="4466437" y="772963"/>
            <a:ext cx="1152310" cy="937657"/>
            <a:chOff x="3646113" y="2860355"/>
            <a:chExt cx="1152310" cy="937657"/>
          </a:xfrm>
        </p:grpSpPr>
        <p:sp>
          <p:nvSpPr>
            <p:cNvPr id="47" name="pole tekstowe 46">
              <a:extLst>
                <a:ext uri="{FF2B5EF4-FFF2-40B4-BE49-F238E27FC236}">
                  <a16:creationId xmlns:a16="http://schemas.microsoft.com/office/drawing/2014/main" id="{BD25606E-31DD-4B99-A569-2A31782191DC}"/>
                </a:ext>
              </a:extLst>
            </p:cNvPr>
            <p:cNvSpPr txBox="1"/>
            <p:nvPr/>
          </p:nvSpPr>
          <p:spPr>
            <a:xfrm>
              <a:off x="3646113" y="3244014"/>
              <a:ext cx="1152310" cy="553998"/>
            </a:xfrm>
            <a:prstGeom prst="rect">
              <a:avLst/>
            </a:prstGeom>
            <a:noFill/>
          </p:spPr>
          <p:txBody>
            <a:bodyPr wrap="square" rtlCol="0">
              <a:spAutoFit/>
            </a:bodyPr>
            <a:lstStyle/>
            <a:p>
              <a:r>
                <a:rPr lang="pl-PL" sz="1000" b="1" dirty="0">
                  <a:solidFill>
                    <a:srgbClr val="5BB7EF"/>
                  </a:solidFill>
                  <a:latin typeface="Century Gothic" panose="020B0502020202020204" pitchFamily="34" charset="0"/>
                </a:rPr>
                <a:t>nie, ale kupuje ich mniej niż wcześniej</a:t>
              </a:r>
            </a:p>
          </p:txBody>
        </p:sp>
        <p:pic>
          <p:nvPicPr>
            <p:cNvPr id="43" name="Grafika 42">
              <a:extLst>
                <a:ext uri="{FF2B5EF4-FFF2-40B4-BE49-F238E27FC236}">
                  <a16:creationId xmlns:a16="http://schemas.microsoft.com/office/drawing/2014/main" id="{CE325069-E1E3-4377-9B84-03AAFBBF75A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1334" y="2860355"/>
              <a:ext cx="421868" cy="421868"/>
            </a:xfrm>
            <a:prstGeom prst="rect">
              <a:avLst/>
            </a:prstGeom>
          </p:spPr>
        </p:pic>
      </p:grpSp>
      <p:grpSp>
        <p:nvGrpSpPr>
          <p:cNvPr id="51" name="Grupa 50">
            <a:extLst>
              <a:ext uri="{FF2B5EF4-FFF2-40B4-BE49-F238E27FC236}">
                <a16:creationId xmlns:a16="http://schemas.microsoft.com/office/drawing/2014/main" id="{A1D606FF-2A52-4498-A64F-BC212F30927E}"/>
              </a:ext>
            </a:extLst>
          </p:cNvPr>
          <p:cNvGrpSpPr/>
          <p:nvPr/>
        </p:nvGrpSpPr>
        <p:grpSpPr>
          <a:xfrm>
            <a:off x="6353973" y="768301"/>
            <a:ext cx="1556473" cy="921446"/>
            <a:chOff x="3509696" y="3142995"/>
            <a:chExt cx="1556473" cy="921446"/>
          </a:xfrm>
        </p:grpSpPr>
        <p:sp>
          <p:nvSpPr>
            <p:cNvPr id="50" name="pole tekstowe 49">
              <a:extLst>
                <a:ext uri="{FF2B5EF4-FFF2-40B4-BE49-F238E27FC236}">
                  <a16:creationId xmlns:a16="http://schemas.microsoft.com/office/drawing/2014/main" id="{28521DB0-365C-4BCC-BBE5-0D7E0FF0DC83}"/>
                </a:ext>
              </a:extLst>
            </p:cNvPr>
            <p:cNvSpPr txBox="1"/>
            <p:nvPr/>
          </p:nvSpPr>
          <p:spPr>
            <a:xfrm>
              <a:off x="3509696" y="3510443"/>
              <a:ext cx="1556473" cy="553998"/>
            </a:xfrm>
            <a:prstGeom prst="rect">
              <a:avLst/>
            </a:prstGeom>
            <a:noFill/>
          </p:spPr>
          <p:txBody>
            <a:bodyPr wrap="square" rtlCol="0">
              <a:spAutoFit/>
            </a:bodyPr>
            <a:lstStyle/>
            <a:p>
              <a:r>
                <a:rPr lang="pl-PL" sz="1000" b="1" dirty="0">
                  <a:solidFill>
                    <a:srgbClr val="1486CC"/>
                  </a:solidFill>
                  <a:latin typeface="Century Gothic" panose="020B0502020202020204" pitchFamily="34" charset="0"/>
                </a:rPr>
                <a:t>nie, kupuję tyle samo toreb foliowych co wcześniej</a:t>
              </a:r>
            </a:p>
          </p:txBody>
        </p:sp>
        <p:pic>
          <p:nvPicPr>
            <p:cNvPr id="39" name="Grafika 38">
              <a:extLst>
                <a:ext uri="{FF2B5EF4-FFF2-40B4-BE49-F238E27FC236}">
                  <a16:creationId xmlns:a16="http://schemas.microsoft.com/office/drawing/2014/main" id="{2D270D40-0A76-48A0-A027-F8DE39C6D4C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76998" y="3142995"/>
              <a:ext cx="421867" cy="421867"/>
            </a:xfrm>
            <a:prstGeom prst="rect">
              <a:avLst/>
            </a:prstGeom>
          </p:spPr>
        </p:pic>
      </p:grpSp>
      <p:graphicFrame>
        <p:nvGraphicFramePr>
          <p:cNvPr id="52" name="Wykres 51">
            <a:extLst>
              <a:ext uri="{FF2B5EF4-FFF2-40B4-BE49-F238E27FC236}">
                <a16:creationId xmlns:a16="http://schemas.microsoft.com/office/drawing/2014/main" id="{77798A31-03AF-4456-BE4E-27CD19B44DA4}"/>
              </a:ext>
            </a:extLst>
          </p:cNvPr>
          <p:cNvGraphicFramePr/>
          <p:nvPr>
            <p:extLst>
              <p:ext uri="{D42A27DB-BD31-4B8C-83A1-F6EECF244321}">
                <p14:modId xmlns:p14="http://schemas.microsoft.com/office/powerpoint/2010/main" val="3652284318"/>
              </p:ext>
            </p:extLst>
          </p:nvPr>
        </p:nvGraphicFramePr>
        <p:xfrm>
          <a:off x="273398" y="2944104"/>
          <a:ext cx="4301613" cy="312124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3" name="Tabela 52">
            <a:extLst>
              <a:ext uri="{FF2B5EF4-FFF2-40B4-BE49-F238E27FC236}">
                <a16:creationId xmlns:a16="http://schemas.microsoft.com/office/drawing/2014/main" id="{D04F6401-F654-4E9C-8CD2-96979FD18748}"/>
              </a:ext>
            </a:extLst>
          </p:cNvPr>
          <p:cNvGraphicFramePr>
            <a:graphicFrameLocks noGrp="1"/>
          </p:cNvGraphicFramePr>
          <p:nvPr>
            <p:extLst>
              <p:ext uri="{D42A27DB-BD31-4B8C-83A1-F6EECF244321}">
                <p14:modId xmlns:p14="http://schemas.microsoft.com/office/powerpoint/2010/main" val="2849016121"/>
              </p:ext>
            </p:extLst>
          </p:nvPr>
        </p:nvGraphicFramePr>
        <p:xfrm>
          <a:off x="972988" y="3127492"/>
          <a:ext cx="685576" cy="2884206"/>
        </p:xfrm>
        <a:graphic>
          <a:graphicData uri="http://schemas.openxmlformats.org/drawingml/2006/table">
            <a:tbl>
              <a:tblPr firstRow="1" bandRow="1">
                <a:tableStyleId>{2D5ABB26-0587-4C30-8999-92F81FD0307C}</a:tableStyleId>
              </a:tblPr>
              <a:tblGrid>
                <a:gridCol w="685576">
                  <a:extLst>
                    <a:ext uri="{9D8B030D-6E8A-4147-A177-3AD203B41FA5}">
                      <a16:colId xmlns:a16="http://schemas.microsoft.com/office/drawing/2014/main" val="3520356639"/>
                    </a:ext>
                  </a:extLst>
                </a:gridCol>
              </a:tblGrid>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523</a:t>
                      </a:r>
                    </a:p>
                  </a:txBody>
                  <a:tcPr marL="9525" marR="9525" marT="9525" marB="0" anchor="ctr"/>
                </a:tc>
                <a:extLst>
                  <a:ext uri="{0D108BD9-81ED-4DB2-BD59-A6C34878D82A}">
                    <a16:rowId xmlns:a16="http://schemas.microsoft.com/office/drawing/2014/main" val="310676636"/>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477</a:t>
                      </a:r>
                    </a:p>
                  </a:txBody>
                  <a:tcPr marL="9525" marR="9525" marT="9525" marB="0" anchor="ctr"/>
                </a:tc>
                <a:extLst>
                  <a:ext uri="{0D108BD9-81ED-4DB2-BD59-A6C34878D82A}">
                    <a16:rowId xmlns:a16="http://schemas.microsoft.com/office/drawing/2014/main" val="1090955000"/>
                  </a:ext>
                </a:extLst>
              </a:tr>
              <a:tr h="221862">
                <a:tc>
                  <a:txBody>
                    <a:bodyPr/>
                    <a:lstStyle/>
                    <a:p>
                      <a:pPr algn="r"/>
                      <a:endParaRPr lang="pl-PL" sz="700" b="1" i="1" dirty="0">
                        <a:solidFill>
                          <a:schemeClr val="bg1">
                            <a:lumMod val="65000"/>
                          </a:schemeClr>
                        </a:solidFill>
                        <a:latin typeface="Century Gothic" panose="020B0502020202020204" pitchFamily="34" charset="0"/>
                      </a:endParaRPr>
                    </a:p>
                  </a:txBody>
                  <a:tcPr anchor="ctr"/>
                </a:tc>
                <a:extLst>
                  <a:ext uri="{0D108BD9-81ED-4DB2-BD59-A6C34878D82A}">
                    <a16:rowId xmlns:a16="http://schemas.microsoft.com/office/drawing/2014/main" val="3130812274"/>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123</a:t>
                      </a:r>
                    </a:p>
                  </a:txBody>
                  <a:tcPr marL="9525" marR="9525" marT="9525" marB="0" anchor="ctr"/>
                </a:tc>
                <a:extLst>
                  <a:ext uri="{0D108BD9-81ED-4DB2-BD59-A6C34878D82A}">
                    <a16:rowId xmlns:a16="http://schemas.microsoft.com/office/drawing/2014/main" val="2340047204"/>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170</a:t>
                      </a:r>
                    </a:p>
                  </a:txBody>
                  <a:tcPr marL="9525" marR="9525" marT="9525" marB="0" anchor="ctr"/>
                </a:tc>
                <a:extLst>
                  <a:ext uri="{0D108BD9-81ED-4DB2-BD59-A6C34878D82A}">
                    <a16:rowId xmlns:a16="http://schemas.microsoft.com/office/drawing/2014/main" val="173144140"/>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184</a:t>
                      </a:r>
                    </a:p>
                  </a:txBody>
                  <a:tcPr marL="9525" marR="9525" marT="9525" marB="0" anchor="ctr"/>
                </a:tc>
                <a:extLst>
                  <a:ext uri="{0D108BD9-81ED-4DB2-BD59-A6C34878D82A}">
                    <a16:rowId xmlns:a16="http://schemas.microsoft.com/office/drawing/2014/main" val="1444527311"/>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230</a:t>
                      </a:r>
                    </a:p>
                  </a:txBody>
                  <a:tcPr marL="9525" marR="9525" marT="9525" marB="0" anchor="ctr"/>
                </a:tc>
                <a:extLst>
                  <a:ext uri="{0D108BD9-81ED-4DB2-BD59-A6C34878D82A}">
                    <a16:rowId xmlns:a16="http://schemas.microsoft.com/office/drawing/2014/main" val="2628221427"/>
                  </a:ext>
                </a:extLst>
              </a:tr>
              <a:tr h="221862">
                <a:tc>
                  <a:txBody>
                    <a:bodyPr/>
                    <a:lstStyle/>
                    <a:p>
                      <a:pPr marL="0" algn="r" defTabSz="914400" rtl="0" eaLnBrk="1" fontAlgn="t" latinLnBrk="0" hangingPunct="1"/>
                      <a:r>
                        <a:rPr lang="pl-PL" sz="700" b="0" i="1" kern="1200" dirty="0">
                          <a:solidFill>
                            <a:schemeClr val="bg1">
                              <a:lumMod val="65000"/>
                            </a:schemeClr>
                          </a:solidFill>
                          <a:latin typeface="Century Gothic" panose="020B0502020202020204" pitchFamily="34" charset="0"/>
                          <a:ea typeface="+mn-ea"/>
                          <a:cs typeface="+mn-cs"/>
                        </a:rPr>
                        <a:t>N=293</a:t>
                      </a:r>
                    </a:p>
                  </a:txBody>
                  <a:tcPr marL="9525" marR="9525" marT="9525" marB="0" anchor="ctr"/>
                </a:tc>
                <a:extLst>
                  <a:ext uri="{0D108BD9-81ED-4DB2-BD59-A6C34878D82A}">
                    <a16:rowId xmlns:a16="http://schemas.microsoft.com/office/drawing/2014/main" val="4000565745"/>
                  </a:ext>
                </a:extLst>
              </a:tr>
              <a:tr h="22186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162427696"/>
                  </a:ext>
                </a:extLst>
              </a:tr>
              <a:tr h="221862">
                <a:tc>
                  <a:txBody>
                    <a:bodyPr/>
                    <a:lstStyle/>
                    <a:p>
                      <a:pPr algn="r" fontAlgn="t"/>
                      <a:r>
                        <a:rPr lang="pl-PL" sz="700" b="0" i="1" dirty="0">
                          <a:solidFill>
                            <a:srgbClr val="FF0000"/>
                          </a:solidFill>
                          <a:latin typeface="Century Gothic" panose="020B0502020202020204" pitchFamily="34" charset="0"/>
                        </a:rPr>
                        <a:t>N=</a:t>
                      </a:r>
                      <a:r>
                        <a:rPr lang="pl-PL" sz="700" b="0" i="1" u="none" strike="noStrike" dirty="0">
                          <a:solidFill>
                            <a:srgbClr val="FF0000"/>
                          </a:solidFill>
                          <a:effectLst/>
                          <a:latin typeface="Century Gothic" panose="020B0502020202020204" pitchFamily="34" charset="0"/>
                        </a:rPr>
                        <a:t>33</a:t>
                      </a:r>
                    </a:p>
                  </a:txBody>
                  <a:tcPr marL="9525" marR="9525" marT="9525" marB="0" anchor="ctr"/>
                </a:tc>
                <a:extLst>
                  <a:ext uri="{0D108BD9-81ED-4DB2-BD59-A6C34878D82A}">
                    <a16:rowId xmlns:a16="http://schemas.microsoft.com/office/drawing/2014/main" val="969570423"/>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302</a:t>
                      </a:r>
                    </a:p>
                  </a:txBody>
                  <a:tcPr marL="9525" marR="9525" marT="9525" marB="0" anchor="ctr"/>
                </a:tc>
                <a:extLst>
                  <a:ext uri="{0D108BD9-81ED-4DB2-BD59-A6C34878D82A}">
                    <a16:rowId xmlns:a16="http://schemas.microsoft.com/office/drawing/2014/main" val="4067412734"/>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516</a:t>
                      </a:r>
                    </a:p>
                  </a:txBody>
                  <a:tcPr marL="9525" marR="9525" marT="9525" marB="0" anchor="ctr"/>
                </a:tc>
                <a:extLst>
                  <a:ext uri="{0D108BD9-81ED-4DB2-BD59-A6C34878D82A}">
                    <a16:rowId xmlns:a16="http://schemas.microsoft.com/office/drawing/2014/main" val="3678849805"/>
                  </a:ext>
                </a:extLst>
              </a:tr>
              <a:tr h="22186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149</a:t>
                      </a:r>
                    </a:p>
                  </a:txBody>
                  <a:tcPr marL="9525" marR="9525" marT="9525" marB="0" anchor="ctr"/>
                </a:tc>
                <a:extLst>
                  <a:ext uri="{0D108BD9-81ED-4DB2-BD59-A6C34878D82A}">
                    <a16:rowId xmlns:a16="http://schemas.microsoft.com/office/drawing/2014/main" val="3171836580"/>
                  </a:ext>
                </a:extLst>
              </a:tr>
            </a:tbl>
          </a:graphicData>
        </a:graphic>
      </p:graphicFrame>
      <p:graphicFrame>
        <p:nvGraphicFramePr>
          <p:cNvPr id="54" name="Wykres 53">
            <a:extLst>
              <a:ext uri="{FF2B5EF4-FFF2-40B4-BE49-F238E27FC236}">
                <a16:creationId xmlns:a16="http://schemas.microsoft.com/office/drawing/2014/main" id="{9B6350B3-A803-4432-889B-0E14C9A0E18D}"/>
              </a:ext>
            </a:extLst>
          </p:cNvPr>
          <p:cNvGraphicFramePr/>
          <p:nvPr>
            <p:extLst>
              <p:ext uri="{D42A27DB-BD31-4B8C-83A1-F6EECF244321}">
                <p14:modId xmlns:p14="http://schemas.microsoft.com/office/powerpoint/2010/main" val="523003992"/>
              </p:ext>
            </p:extLst>
          </p:nvPr>
        </p:nvGraphicFramePr>
        <p:xfrm>
          <a:off x="4922265" y="2977769"/>
          <a:ext cx="4030663" cy="303392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5" name="Tabela 54">
            <a:extLst>
              <a:ext uri="{FF2B5EF4-FFF2-40B4-BE49-F238E27FC236}">
                <a16:creationId xmlns:a16="http://schemas.microsoft.com/office/drawing/2014/main" id="{D628B559-1282-471C-B89E-D0D397E29E57}"/>
              </a:ext>
            </a:extLst>
          </p:cNvPr>
          <p:cNvGraphicFramePr>
            <a:graphicFrameLocks noGrp="1"/>
          </p:cNvGraphicFramePr>
          <p:nvPr/>
        </p:nvGraphicFramePr>
        <p:xfrm>
          <a:off x="5161226" y="3323817"/>
          <a:ext cx="775924" cy="2687872"/>
        </p:xfrm>
        <a:graphic>
          <a:graphicData uri="http://schemas.openxmlformats.org/drawingml/2006/table">
            <a:tbl>
              <a:tblPr firstRow="1" bandRow="1">
                <a:tableStyleId>{2D5ABB26-0587-4C30-8999-92F81FD0307C}</a:tableStyleId>
              </a:tblPr>
              <a:tblGrid>
                <a:gridCol w="775924">
                  <a:extLst>
                    <a:ext uri="{9D8B030D-6E8A-4147-A177-3AD203B41FA5}">
                      <a16:colId xmlns:a16="http://schemas.microsoft.com/office/drawing/2014/main" val="3520356639"/>
                    </a:ext>
                  </a:extLst>
                </a:gridCol>
              </a:tblGrid>
              <a:tr h="193376">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388</a:t>
                      </a:r>
                    </a:p>
                  </a:txBody>
                  <a:tcPr marL="9525" marR="9525" marT="9525" marB="0" anchor="ctr"/>
                </a:tc>
                <a:extLst>
                  <a:ext uri="{0D108BD9-81ED-4DB2-BD59-A6C34878D82A}">
                    <a16:rowId xmlns:a16="http://schemas.microsoft.com/office/drawing/2014/main" val="310676636"/>
                  </a:ext>
                </a:extLst>
              </a:tr>
              <a:tr h="31181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243</a:t>
                      </a:r>
                    </a:p>
                  </a:txBody>
                  <a:tcPr marL="9525" marR="9525" marT="9525" marB="0" anchor="ctr"/>
                </a:tc>
                <a:extLst>
                  <a:ext uri="{0D108BD9-81ED-4DB2-BD59-A6C34878D82A}">
                    <a16:rowId xmlns:a16="http://schemas.microsoft.com/office/drawing/2014/main" val="1090955000"/>
                  </a:ext>
                </a:extLst>
              </a:tr>
              <a:tr h="31181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165</a:t>
                      </a:r>
                    </a:p>
                  </a:txBody>
                  <a:tcPr marL="9525" marR="9525" marT="9525" marB="0" anchor="ctr"/>
                </a:tc>
                <a:extLst>
                  <a:ext uri="{0D108BD9-81ED-4DB2-BD59-A6C34878D82A}">
                    <a16:rowId xmlns:a16="http://schemas.microsoft.com/office/drawing/2014/main" val="3130812274"/>
                  </a:ext>
                </a:extLst>
              </a:tr>
              <a:tr h="31181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88</a:t>
                      </a:r>
                    </a:p>
                  </a:txBody>
                  <a:tcPr marL="9525" marR="9525" marT="9525" marB="0" anchor="ctr"/>
                </a:tc>
                <a:extLst>
                  <a:ext uri="{0D108BD9-81ED-4DB2-BD59-A6C34878D82A}">
                    <a16:rowId xmlns:a16="http://schemas.microsoft.com/office/drawing/2014/main" val="2340047204"/>
                  </a:ext>
                </a:extLst>
              </a:tr>
              <a:tr h="31181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116</a:t>
                      </a:r>
                    </a:p>
                  </a:txBody>
                  <a:tcPr marL="9525" marR="9525" marT="9525" marB="0" anchor="ctr"/>
                </a:tc>
                <a:extLst>
                  <a:ext uri="{0D108BD9-81ED-4DB2-BD59-A6C34878D82A}">
                    <a16:rowId xmlns:a16="http://schemas.microsoft.com/office/drawing/2014/main" val="173144140"/>
                  </a:ext>
                </a:extLst>
              </a:tr>
              <a:tr h="311812">
                <a:tc>
                  <a:txBody>
                    <a:bodyPr/>
                    <a:lstStyle/>
                    <a:p>
                      <a:pPr algn="r" fontAlgn="t"/>
                      <a:endParaRPr lang="pl-PL" sz="700" b="0" i="1" u="none" strike="noStrike" dirty="0">
                        <a:solidFill>
                          <a:schemeClr val="bg1">
                            <a:lumMod val="65000"/>
                          </a:schemeClr>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444527311"/>
                  </a:ext>
                </a:extLst>
              </a:tr>
              <a:tr h="311812">
                <a:tc>
                  <a:txBody>
                    <a:bodyPr/>
                    <a:lstStyle/>
                    <a:p>
                      <a:pPr algn="r" fontAlgn="t"/>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169</a:t>
                      </a:r>
                    </a:p>
                  </a:txBody>
                  <a:tcPr marL="9525" marR="9525" marT="9525" marB="0" anchor="ctr"/>
                </a:tc>
                <a:extLst>
                  <a:ext uri="{0D108BD9-81ED-4DB2-BD59-A6C34878D82A}">
                    <a16:rowId xmlns:a16="http://schemas.microsoft.com/office/drawing/2014/main" val="4000565745"/>
                  </a:ext>
                </a:extLst>
              </a:tr>
              <a:tr h="311812">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535</a:t>
                      </a:r>
                    </a:p>
                  </a:txBody>
                  <a:tcPr marL="9525" marR="9525" marT="9525" marB="0" anchor="ctr"/>
                </a:tc>
                <a:extLst>
                  <a:ext uri="{0D108BD9-81ED-4DB2-BD59-A6C34878D82A}">
                    <a16:rowId xmlns:a16="http://schemas.microsoft.com/office/drawing/2014/main" val="2893292601"/>
                  </a:ext>
                </a:extLst>
              </a:tr>
              <a:tr h="311812">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pl-PL" sz="700" b="0" i="1" dirty="0">
                          <a:solidFill>
                            <a:schemeClr val="bg1">
                              <a:lumMod val="65000"/>
                            </a:schemeClr>
                          </a:solidFill>
                          <a:latin typeface="Century Gothic" panose="020B0502020202020204" pitchFamily="34" charset="0"/>
                        </a:rPr>
                        <a:t>N=</a:t>
                      </a:r>
                      <a:r>
                        <a:rPr lang="pl-PL" sz="700" b="0" i="1" u="none" strike="noStrike" dirty="0">
                          <a:solidFill>
                            <a:schemeClr val="bg1">
                              <a:lumMod val="65000"/>
                            </a:schemeClr>
                          </a:solidFill>
                          <a:effectLst/>
                          <a:latin typeface="Century Gothic" panose="020B0502020202020204" pitchFamily="34" charset="0"/>
                        </a:rPr>
                        <a:t>250</a:t>
                      </a:r>
                    </a:p>
                  </a:txBody>
                  <a:tcPr marL="9525" marR="9525" marT="9525" marB="0" anchor="ctr"/>
                </a:tc>
                <a:extLst>
                  <a:ext uri="{0D108BD9-81ED-4DB2-BD59-A6C34878D82A}">
                    <a16:rowId xmlns:a16="http://schemas.microsoft.com/office/drawing/2014/main" val="4053087090"/>
                  </a:ext>
                </a:extLst>
              </a:tr>
            </a:tbl>
          </a:graphicData>
        </a:graphic>
      </p:graphicFrame>
      <p:sp>
        <p:nvSpPr>
          <p:cNvPr id="25" name="pole tekstowe 24">
            <a:extLst>
              <a:ext uri="{FF2B5EF4-FFF2-40B4-BE49-F238E27FC236}">
                <a16:creationId xmlns:a16="http://schemas.microsoft.com/office/drawing/2014/main" id="{7745DA8D-A3C8-4DAF-8E17-8D92EDFFF9BA}"/>
              </a:ext>
            </a:extLst>
          </p:cNvPr>
          <p:cNvSpPr txBox="1"/>
          <p:nvPr/>
        </p:nvSpPr>
        <p:spPr>
          <a:xfrm>
            <a:off x="7854297" y="1236199"/>
            <a:ext cx="1556473" cy="400110"/>
          </a:xfrm>
          <a:prstGeom prst="rect">
            <a:avLst/>
          </a:prstGeom>
          <a:noFill/>
        </p:spPr>
        <p:txBody>
          <a:bodyPr wrap="square" rtlCol="0">
            <a:spAutoFit/>
          </a:bodyPr>
          <a:lstStyle/>
          <a:p>
            <a:r>
              <a:rPr lang="pl-PL" sz="1000" b="1" dirty="0">
                <a:solidFill>
                  <a:schemeClr val="bg1">
                    <a:lumMod val="65000"/>
                  </a:schemeClr>
                </a:solidFill>
                <a:latin typeface="Century Gothic" panose="020B0502020202020204" pitchFamily="34" charset="0"/>
              </a:rPr>
              <a:t>Nie wiem, trudno powiedzieć</a:t>
            </a:r>
          </a:p>
        </p:txBody>
      </p:sp>
    </p:spTree>
    <p:extLst>
      <p:ext uri="{BB962C8B-B14F-4D97-AF65-F5344CB8AC3E}">
        <p14:creationId xmlns:p14="http://schemas.microsoft.com/office/powerpoint/2010/main" val="3302936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DB4A29FD-3596-43DF-A51B-E75D3AB63967}"/>
              </a:ext>
            </a:extLst>
          </p:cNvPr>
          <p:cNvSpPr>
            <a:spLocks noGrp="1"/>
          </p:cNvSpPr>
          <p:nvPr>
            <p:ph type="sldNum" sz="quarter" idx="12"/>
          </p:nvPr>
        </p:nvSpPr>
        <p:spPr/>
        <p:txBody>
          <a:bodyPr/>
          <a:lstStyle/>
          <a:p>
            <a:fld id="{63495140-8AF3-44B3-8E8F-973C040A3C95}" type="slidenum">
              <a:rPr lang="pl-PL" smtClean="0"/>
              <a:pPr/>
              <a:t>46</a:t>
            </a:fld>
            <a:endParaRPr lang="pl-PL" dirty="0"/>
          </a:p>
        </p:txBody>
      </p:sp>
      <p:sp>
        <p:nvSpPr>
          <p:cNvPr id="4" name="Prostokąt 3" descr="Najniższa cena torebek foliowych zniechęcająca do ich zakupu&#10;&#10;Grafika przedstawia torebkę foliową wraz z najniższą ceną, która zniechęciłaby respondentów do ich zakupu: gr">
            <a:extLst>
              <a:ext uri="{FF2B5EF4-FFF2-40B4-BE49-F238E27FC236}">
                <a16:creationId xmlns:a16="http://schemas.microsoft.com/office/drawing/2014/main" id="{28A898E2-D20C-4745-B9FE-83C1E2CE675A}"/>
              </a:ext>
            </a:extLst>
          </p:cNvPr>
          <p:cNvSpPr/>
          <p:nvPr/>
        </p:nvSpPr>
        <p:spPr>
          <a:xfrm>
            <a:off x="-27632" y="38951"/>
            <a:ext cx="8888482" cy="498150"/>
          </a:xfrm>
          <a:prstGeom prst="rect">
            <a:avLst/>
          </a:prstGeom>
        </p:spPr>
        <p:txBody>
          <a:bodyPr wrap="square">
            <a:spAutoFit/>
          </a:bodyPr>
          <a:lstStyle/>
          <a:p>
            <a:pPr>
              <a:lnSpc>
                <a:spcPct val="115000"/>
              </a:lnSpc>
              <a:spcAft>
                <a:spcPts val="0"/>
              </a:spcAft>
            </a:pPr>
            <a:r>
              <a:rPr lang="pl-PL" sz="1200" b="1" i="1" dirty="0">
                <a:solidFill>
                  <a:schemeClr val="tx2">
                    <a:lumMod val="75000"/>
                  </a:schemeClr>
                </a:solidFill>
                <a:latin typeface="Century Gothic" panose="020B0502020202020204" pitchFamily="34" charset="0"/>
                <a:cs typeface="Times New Roman" panose="02020603050405020304" pitchFamily="18" charset="0"/>
              </a:rPr>
              <a:t>P12. Jaka cena torebki foliowej w sklepie zniechęciłaby Pana(</a:t>
            </a:r>
            <a:r>
              <a:rPr lang="pl-PL" sz="1200" b="1" i="1" dirty="0" err="1">
                <a:solidFill>
                  <a:schemeClr val="tx2">
                    <a:lumMod val="75000"/>
                  </a:schemeClr>
                </a:solidFill>
                <a:latin typeface="Century Gothic" panose="020B0502020202020204" pitchFamily="34" charset="0"/>
                <a:cs typeface="Times New Roman" panose="02020603050405020304" pitchFamily="18" charset="0"/>
              </a:rPr>
              <a:t>ią</a:t>
            </a:r>
            <a:r>
              <a:rPr lang="pl-PL" sz="1200" b="1" i="1" dirty="0">
                <a:solidFill>
                  <a:schemeClr val="tx2">
                    <a:lumMod val="75000"/>
                  </a:schemeClr>
                </a:solidFill>
                <a:latin typeface="Century Gothic" panose="020B0502020202020204" pitchFamily="34" charset="0"/>
                <a:cs typeface="Times New Roman" panose="02020603050405020304" pitchFamily="18" charset="0"/>
              </a:rPr>
              <a:t>) do jej zakupu?</a:t>
            </a:r>
          </a:p>
          <a:p>
            <a:pPr>
              <a:lnSpc>
                <a:spcPct val="115000"/>
              </a:lnSpc>
              <a:spcAft>
                <a:spcPts val="0"/>
              </a:spcAft>
            </a:pPr>
            <a:r>
              <a:rPr lang="pl-PL" sz="1200" i="1" dirty="0">
                <a:solidFill>
                  <a:schemeClr val="bg1">
                    <a:lumMod val="75000"/>
                  </a:schemeClr>
                </a:solidFill>
                <a:latin typeface="Century Gothic" panose="020B0502020202020204" pitchFamily="34" charset="0"/>
                <a:ea typeface="Calibri" panose="020F0502020204030204" pitchFamily="34" charset="0"/>
                <a:cs typeface="Times New Roman" panose="02020603050405020304" pitchFamily="18" charset="0"/>
              </a:rPr>
              <a:t>Pytanie otwarte</a:t>
            </a:r>
          </a:p>
        </p:txBody>
      </p:sp>
      <p:sp>
        <p:nvSpPr>
          <p:cNvPr id="5" name="pole tekstowe 4">
            <a:extLst>
              <a:ext uri="{FF2B5EF4-FFF2-40B4-BE49-F238E27FC236}">
                <a16:creationId xmlns:a16="http://schemas.microsoft.com/office/drawing/2014/main" id="{970DF9DC-332A-40A1-AC77-35E7CB20C387}"/>
              </a:ext>
            </a:extLst>
          </p:cNvPr>
          <p:cNvSpPr txBox="1"/>
          <p:nvPr/>
        </p:nvSpPr>
        <p:spPr>
          <a:xfrm>
            <a:off x="216731" y="5866076"/>
            <a:ext cx="2584892" cy="33855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zł</a:t>
            </a:r>
          </a:p>
          <a:p>
            <a:r>
              <a:rPr lang="pl-PL" sz="800" i="1" dirty="0">
                <a:solidFill>
                  <a:schemeClr val="bg1">
                    <a:lumMod val="65000"/>
                  </a:schemeClr>
                </a:solidFill>
                <a:latin typeface="Century Gothic" panose="020B0502020202020204" pitchFamily="34" charset="0"/>
              </a:rPr>
              <a:t>Podstawa: Polacy w wieku 15+, N=1000</a:t>
            </a:r>
          </a:p>
        </p:txBody>
      </p:sp>
      <p:sp>
        <p:nvSpPr>
          <p:cNvPr id="6" name="Strzałka: w prawo 5">
            <a:extLst>
              <a:ext uri="{FF2B5EF4-FFF2-40B4-BE49-F238E27FC236}">
                <a16:creationId xmlns:a16="http://schemas.microsoft.com/office/drawing/2014/main" id="{0EE162B3-8356-4D99-8186-880B68EC7C6A}"/>
              </a:ext>
            </a:extLst>
          </p:cNvPr>
          <p:cNvSpPr/>
          <p:nvPr/>
        </p:nvSpPr>
        <p:spPr>
          <a:xfrm>
            <a:off x="3691779" y="2281072"/>
            <a:ext cx="1001814" cy="1438766"/>
          </a:xfrm>
          <a:prstGeom prst="rightArrow">
            <a:avLst/>
          </a:prstGeom>
          <a:solidFill>
            <a:schemeClr val="bg1">
              <a:lumMod val="95000"/>
            </a:schemeClr>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descr="Najniższa cena torebki foliowej, która zniechęciłaby respondentów do jej zakupu: 1,23 zł">
            <a:extLst>
              <a:ext uri="{FF2B5EF4-FFF2-40B4-BE49-F238E27FC236}">
                <a16:creationId xmlns:a16="http://schemas.microsoft.com/office/drawing/2014/main" id="{3005E876-8529-4CE5-9092-D044E94F99DC}"/>
              </a:ext>
            </a:extLst>
          </p:cNvPr>
          <p:cNvGrpSpPr/>
          <p:nvPr/>
        </p:nvGrpSpPr>
        <p:grpSpPr>
          <a:xfrm>
            <a:off x="349326" y="2012504"/>
            <a:ext cx="3929639" cy="1918470"/>
            <a:chOff x="323891" y="2396763"/>
            <a:chExt cx="3929639" cy="1918470"/>
          </a:xfrm>
        </p:grpSpPr>
        <p:grpSp>
          <p:nvGrpSpPr>
            <p:cNvPr id="20" name="Grupa 19" descr="Grafika prezentuje odsetek badanych, którzy podjęli działania w celu graniczenia skutków ekstremalnych zjawisk pogodowych: 10,0%" title="Podjęcie działań w celu ograniczenia skutków ekstremalnych zjawisk pogodowych">
              <a:extLst>
                <a:ext uri="{FF2B5EF4-FFF2-40B4-BE49-F238E27FC236}">
                  <a16:creationId xmlns:a16="http://schemas.microsoft.com/office/drawing/2014/main" id="{4F3548A3-5682-45C3-86A4-BB3C38E7E345}"/>
                </a:ext>
              </a:extLst>
            </p:cNvPr>
            <p:cNvGrpSpPr/>
            <p:nvPr/>
          </p:nvGrpSpPr>
          <p:grpSpPr>
            <a:xfrm>
              <a:off x="323891" y="2396763"/>
              <a:ext cx="3929639" cy="1918470"/>
              <a:chOff x="310172" y="1864751"/>
              <a:chExt cx="3926924" cy="1627440"/>
            </a:xfrm>
            <a:noFill/>
          </p:grpSpPr>
          <p:sp>
            <p:nvSpPr>
              <p:cNvPr id="21" name="Prostokąt: zaokrąglone rogi 20">
                <a:extLst>
                  <a:ext uri="{FF2B5EF4-FFF2-40B4-BE49-F238E27FC236}">
                    <a16:creationId xmlns:a16="http://schemas.microsoft.com/office/drawing/2014/main" id="{B2CC522D-58CC-426A-86D7-0F1BBBB39404}"/>
                  </a:ext>
                </a:extLst>
              </p:cNvPr>
              <p:cNvSpPr/>
              <p:nvPr/>
            </p:nvSpPr>
            <p:spPr>
              <a:xfrm>
                <a:off x="310172" y="1864751"/>
                <a:ext cx="3340144" cy="1627440"/>
              </a:xfrm>
              <a:prstGeom prst="roundRect">
                <a:avLst/>
              </a:prstGeom>
              <a:grpFill/>
              <a:ln>
                <a:solidFill>
                  <a:srgbClr val="5BB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Century Gothic" panose="020B0502020202020204" pitchFamily="34" charset="0"/>
                </a:endParaRPr>
              </a:p>
            </p:txBody>
          </p:sp>
          <p:sp>
            <p:nvSpPr>
              <p:cNvPr id="23" name="pole tekstowe 22">
                <a:extLst>
                  <a:ext uri="{FF2B5EF4-FFF2-40B4-BE49-F238E27FC236}">
                    <a16:creationId xmlns:a16="http://schemas.microsoft.com/office/drawing/2014/main" id="{7CCFE17E-33E3-47F5-97E6-38BDB180BDF0}"/>
                  </a:ext>
                </a:extLst>
              </p:cNvPr>
              <p:cNvSpPr txBox="1"/>
              <p:nvPr/>
            </p:nvSpPr>
            <p:spPr>
              <a:xfrm>
                <a:off x="1653786" y="2305812"/>
                <a:ext cx="2583310" cy="704936"/>
              </a:xfrm>
              <a:prstGeom prst="rect">
                <a:avLst/>
              </a:prstGeom>
              <a:grpFill/>
            </p:spPr>
            <p:txBody>
              <a:bodyPr wrap="square" rtlCol="0">
                <a:spAutoFit/>
              </a:bodyPr>
              <a:lstStyle/>
              <a:p>
                <a:r>
                  <a:rPr lang="pl-PL" sz="4800" b="1" dirty="0">
                    <a:solidFill>
                      <a:srgbClr val="1486CC"/>
                    </a:solidFill>
                    <a:latin typeface="Century Gothic" panose="020B0502020202020204" pitchFamily="34" charset="0"/>
                  </a:rPr>
                  <a:t>1,23 zł</a:t>
                </a:r>
              </a:p>
            </p:txBody>
          </p:sp>
        </p:grpSp>
        <p:pic>
          <p:nvPicPr>
            <p:cNvPr id="24" name="Grafika 23">
              <a:extLst>
                <a:ext uri="{FF2B5EF4-FFF2-40B4-BE49-F238E27FC236}">
                  <a16:creationId xmlns:a16="http://schemas.microsoft.com/office/drawing/2014/main" id="{5A25BAD1-256E-43B0-A93C-EEC7F713D0B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650" y="2675400"/>
              <a:ext cx="1361196" cy="1361196"/>
            </a:xfrm>
            <a:prstGeom prst="rect">
              <a:avLst/>
            </a:prstGeom>
          </p:spPr>
        </p:pic>
        <p:pic>
          <p:nvPicPr>
            <p:cNvPr id="8" name="Grafika 1" descr="Monety">
              <a:extLst>
                <a:ext uri="{FF2B5EF4-FFF2-40B4-BE49-F238E27FC236}">
                  <a16:creationId xmlns:a16="http://schemas.microsoft.com/office/drawing/2014/main" id="{47ACEFF7-7753-4313-8F89-36D2F37A3C0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435" y="3711871"/>
              <a:ext cx="380283" cy="380283"/>
            </a:xfrm>
            <a:prstGeom prst="rect">
              <a:avLst/>
            </a:prstGeom>
          </p:spPr>
        </p:pic>
      </p:grpSp>
      <p:graphicFrame>
        <p:nvGraphicFramePr>
          <p:cNvPr id="22" name="Wykres 21" descr="Podejmowanie działań mających na celu zmniejszenie ilości generowanych odpadów plastikowych&#10;&#10;Wykres kołowy prezentuje odpowiedzi respondentów dotyczące podejmowania działań mających na celu zmniejszenie ilości generowanych odpadów plastikowych: zdecydowanie tak (15,2%), raczej tak (37,5%), raczej nie (36,5%), zdecydowanie nie (5,3%), nie wiem, trudno powiedzieć (5,5%).">
            <a:extLst>
              <a:ext uri="{FF2B5EF4-FFF2-40B4-BE49-F238E27FC236}">
                <a16:creationId xmlns:a16="http://schemas.microsoft.com/office/drawing/2014/main" id="{3820CC3E-C352-4F5C-81F1-737652DF686B}"/>
              </a:ext>
            </a:extLst>
          </p:cNvPr>
          <p:cNvGraphicFramePr/>
          <p:nvPr>
            <p:extLst>
              <p:ext uri="{D42A27DB-BD31-4B8C-83A1-F6EECF244321}">
                <p14:modId xmlns:p14="http://schemas.microsoft.com/office/powerpoint/2010/main" val="2990023093"/>
              </p:ext>
            </p:extLst>
          </p:nvPr>
        </p:nvGraphicFramePr>
        <p:xfrm>
          <a:off x="4583499" y="642251"/>
          <a:ext cx="4452861" cy="51186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71292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C2889030-18B1-4DE2-8532-0F3317C3A764}"/>
              </a:ext>
            </a:extLst>
          </p:cNvPr>
          <p:cNvSpPr>
            <a:spLocks noGrp="1"/>
          </p:cNvSpPr>
          <p:nvPr>
            <p:ph type="sldNum" sz="quarter" idx="12"/>
          </p:nvPr>
        </p:nvSpPr>
        <p:spPr/>
        <p:txBody>
          <a:bodyPr/>
          <a:lstStyle/>
          <a:p>
            <a:fld id="{63495140-8AF3-44B3-8E8F-973C040A3C95}" type="slidenum">
              <a:rPr lang="pl-PL" smtClean="0"/>
              <a:pPr/>
              <a:t>47</a:t>
            </a:fld>
            <a:endParaRPr lang="pl-PL" dirty="0"/>
          </a:p>
        </p:txBody>
      </p:sp>
      <p:sp>
        <p:nvSpPr>
          <p:cNvPr id="16" name="Prostokąt: zaokrąglone rogi 15">
            <a:extLst>
              <a:ext uri="{FF2B5EF4-FFF2-40B4-BE49-F238E27FC236}">
                <a16:creationId xmlns:a16="http://schemas.microsoft.com/office/drawing/2014/main" id="{D55A85FE-EB0F-454D-BDD4-A0F7301BD02B}"/>
              </a:ext>
            </a:extLst>
          </p:cNvPr>
          <p:cNvSpPr/>
          <p:nvPr/>
        </p:nvSpPr>
        <p:spPr>
          <a:xfrm>
            <a:off x="139337" y="609411"/>
            <a:ext cx="8647611" cy="5166699"/>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Polacy zapytani o to czy obecna cena za torebki foliowe w sklepie zniechęca do ich kupowania wskazują </a:t>
            </a:r>
            <a:r>
              <a:rPr lang="pl-PL" sz="1200" b="1" dirty="0">
                <a:solidFill>
                  <a:schemeClr val="tx1">
                    <a:lumMod val="65000"/>
                    <a:lumOff val="35000"/>
                  </a:schemeClr>
                </a:solidFill>
                <a:latin typeface="Century Gothic" panose="020B0502020202020204" pitchFamily="34" charset="0"/>
              </a:rPr>
              <a:t>przeważnie (33,7%), że nie, ale jednocześnie kupują ich mniej niż wcześniej</a:t>
            </a:r>
            <a:r>
              <a:rPr lang="pl-PL" sz="1200" dirty="0">
                <a:solidFill>
                  <a:schemeClr val="tx1">
                    <a:lumMod val="65000"/>
                    <a:lumOff val="35000"/>
                  </a:schemeClr>
                </a:solidFill>
                <a:latin typeface="Century Gothic" panose="020B0502020202020204" pitchFamily="34" charset="0"/>
              </a:rPr>
              <a:t>. Niemalże do czwarty badany zadeklarował, że cena </a:t>
            </a:r>
            <a:r>
              <a:rPr lang="pl-PL" sz="1200" b="1" dirty="0">
                <a:solidFill>
                  <a:schemeClr val="tx1">
                    <a:lumMod val="65000"/>
                    <a:lumOff val="35000"/>
                  </a:schemeClr>
                </a:solidFill>
                <a:latin typeface="Century Gothic" panose="020B0502020202020204" pitchFamily="34" charset="0"/>
              </a:rPr>
              <a:t>zniechęca, ale czasem nie ma wyboru </a:t>
            </a:r>
            <a:r>
              <a:rPr lang="pl-PL" sz="1200" dirty="0">
                <a:solidFill>
                  <a:schemeClr val="tx1">
                    <a:lumMod val="65000"/>
                    <a:lumOff val="35000"/>
                  </a:schemeClr>
                </a:solidFill>
                <a:latin typeface="Century Gothic" panose="020B0502020202020204" pitchFamily="34" charset="0"/>
              </a:rPr>
              <a:t>(bo np. zapomniał torby). 16,7% jest zdania,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że cena ta skutecznie </a:t>
            </a:r>
            <a:r>
              <a:rPr lang="pl-PL" sz="1200" b="1" dirty="0">
                <a:solidFill>
                  <a:schemeClr val="tx1">
                    <a:lumMod val="65000"/>
                    <a:lumOff val="35000"/>
                  </a:schemeClr>
                </a:solidFill>
                <a:latin typeface="Century Gothic" panose="020B0502020202020204" pitchFamily="34" charset="0"/>
              </a:rPr>
              <a:t>zniechęca, zatem korzystają jedynie z toreb wielokrotnego użytku</a:t>
            </a:r>
            <a:r>
              <a:rPr lang="pl-PL" sz="1200" dirty="0">
                <a:solidFill>
                  <a:schemeClr val="tx1">
                    <a:lumMod val="65000"/>
                    <a:lumOff val="35000"/>
                  </a:schemeClr>
                </a:solidFill>
                <a:latin typeface="Century Gothic" panose="020B0502020202020204" pitchFamily="34" charset="0"/>
              </a:rPr>
              <a:t>. A prawie do piąty Polak (19,6%) </a:t>
            </a:r>
            <a:r>
              <a:rPr lang="pl-PL" sz="1200" b="1" dirty="0">
                <a:solidFill>
                  <a:schemeClr val="tx1">
                    <a:lumMod val="65000"/>
                    <a:lumOff val="35000"/>
                  </a:schemeClr>
                </a:solidFill>
                <a:latin typeface="Century Gothic" panose="020B0502020202020204" pitchFamily="34" charset="0"/>
              </a:rPr>
              <a:t>kupuje tyle samo toreb co wcześniej </a:t>
            </a:r>
            <a:r>
              <a:rPr lang="pl-PL" sz="1200" dirty="0">
                <a:solidFill>
                  <a:schemeClr val="tx1">
                    <a:lumMod val="65000"/>
                    <a:lumOff val="35000"/>
                  </a:schemeClr>
                </a:solidFill>
                <a:latin typeface="Century Gothic" panose="020B0502020202020204" pitchFamily="34" charset="0"/>
              </a:rPr>
              <a:t>(zatem nie są to osoby zniechęcone ceną torebki foliowej).</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Częściej </a:t>
            </a:r>
            <a:r>
              <a:rPr lang="pl-PL" sz="1200" b="1" dirty="0">
                <a:solidFill>
                  <a:schemeClr val="tx1">
                    <a:lumMod val="65000"/>
                    <a:lumOff val="35000"/>
                  </a:schemeClr>
                </a:solidFill>
                <a:latin typeface="Century Gothic" panose="020B0502020202020204" pitchFamily="34" charset="0"/>
              </a:rPr>
              <a:t>torby wielokrotnego użytku</a:t>
            </a:r>
            <a:r>
              <a:rPr lang="pl-PL" sz="1200" dirty="0">
                <a:solidFill>
                  <a:schemeClr val="tx1">
                    <a:lumMod val="65000"/>
                    <a:lumOff val="35000"/>
                  </a:schemeClr>
                </a:solidFill>
                <a:latin typeface="Century Gothic" panose="020B0502020202020204" pitchFamily="34" charset="0"/>
              </a:rPr>
              <a:t> wybierają kobiety, osoby w wieku 26-34 lat, a także posiadające wykształcenie wyższe. Zniechęcenie kupowaniem toreb foliowych, przy jednoczesnym braku od czasu do czasu wyboru przy ich kupieniu (np. w wyniku zapomnienia przyniesienia własnej torby) to zdecydowanie domena mężczyzn (27,3% vs 19,9%) oraz osób z wykształceniem wyższym (30,9%). Sytuacja ta znacznie częściej przydarza się również mieszkańcom dużych aglomeracji. Również mężczyźni częściej deklarują, że nie czują się zniechęceni, ale jednocześnie kupują mniej toreb foliowych niż wcześniej. Deklaracja ta nieco częściej towarzyszyła również osobom pomiędzy 45 a 59 r.ż., posiadającym wykształcenie zawodowe oraz najniższy dochód na członka rodziny (do 1500PLN).</a:t>
            </a:r>
          </a:p>
          <a:p>
            <a:pPr>
              <a:lnSpc>
                <a:spcPct val="150000"/>
              </a:lnSpc>
              <a:spcAft>
                <a:spcPts val="600"/>
              </a:spcAft>
              <a:buClr>
                <a:srgbClr val="FFC000"/>
              </a:buClr>
            </a:pPr>
            <a:r>
              <a:rPr lang="pl-PL" sz="1200" b="1" dirty="0">
                <a:solidFill>
                  <a:schemeClr val="tx1">
                    <a:lumMod val="65000"/>
                    <a:lumOff val="35000"/>
                  </a:schemeClr>
                </a:solidFill>
                <a:latin typeface="Century Gothic" panose="020B0502020202020204" pitchFamily="34" charset="0"/>
              </a:rPr>
              <a:t>Średnia minimalna cena torebki foliowej, która zniechęcałaby Polaków do jej zakupu to 1,23 zł</a:t>
            </a:r>
            <a:r>
              <a:rPr lang="pl-PL" sz="1200" dirty="0">
                <a:solidFill>
                  <a:schemeClr val="tx1">
                    <a:lumMod val="65000"/>
                    <a:lumOff val="35000"/>
                  </a:schemeClr>
                </a:solidFill>
                <a:latin typeface="Century Gothic" panose="020B0502020202020204" pitchFamily="34" charset="0"/>
              </a:rPr>
              <a:t>. Wartość ta jest negatywnie skorelowana z wiekiem (młodsi deklarują wyższą kwotę, która by ich zniechęciła do zakupu). </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Wyższą kwotę deklarują też osoby z wyższym wykształceniem (1,7 zł vs 1,1-1,2 zł). Co istotne, poziom dochodów nie koreluje w tym przypadku ceny. </a:t>
            </a:r>
          </a:p>
          <a:p>
            <a:pPr>
              <a:lnSpc>
                <a:spcPct val="150000"/>
              </a:lnSpc>
              <a:spcAft>
                <a:spcPts val="600"/>
              </a:spcAft>
              <a:buClr>
                <a:srgbClr val="FFC000"/>
              </a:buClr>
            </a:pPr>
            <a:r>
              <a:rPr lang="pl-PL" sz="1200" dirty="0">
                <a:solidFill>
                  <a:schemeClr val="tx1">
                    <a:lumMod val="65000"/>
                    <a:lumOff val="35000"/>
                  </a:schemeClr>
                </a:solidFill>
                <a:latin typeface="Century Gothic" panose="020B0502020202020204" pitchFamily="34" charset="0"/>
              </a:rPr>
              <a:t>Warto nadmienić, iż najniższa wskazana cena torebki foliowej, która zniechęcałaby do zakupu wyniosła</a:t>
            </a:r>
            <a:br>
              <a:rPr lang="pl-PL" sz="1200" dirty="0">
                <a:solidFill>
                  <a:schemeClr val="tx1">
                    <a:lumMod val="65000"/>
                    <a:lumOff val="35000"/>
                  </a:schemeClr>
                </a:solidFill>
                <a:latin typeface="Century Gothic" panose="020B0502020202020204" pitchFamily="34" charset="0"/>
              </a:rPr>
            </a:br>
            <a:r>
              <a:rPr lang="pl-PL" sz="1200" dirty="0">
                <a:solidFill>
                  <a:schemeClr val="tx1">
                    <a:lumMod val="65000"/>
                    <a:lumOff val="35000"/>
                  </a:schemeClr>
                </a:solidFill>
                <a:latin typeface="Century Gothic" panose="020B0502020202020204" pitchFamily="34" charset="0"/>
              </a:rPr>
              <a:t> 1 gr, natomiast najwyższa 6 zł.</a:t>
            </a:r>
          </a:p>
        </p:txBody>
      </p:sp>
      <p:sp>
        <p:nvSpPr>
          <p:cNvPr id="18" name="Prostokąt 17">
            <a:extLst>
              <a:ext uri="{FF2B5EF4-FFF2-40B4-BE49-F238E27FC236}">
                <a16:creationId xmlns:a16="http://schemas.microsoft.com/office/drawing/2014/main" id="{401E5250-C275-421B-AEBB-C60380B0C25D}"/>
              </a:ext>
            </a:extLst>
          </p:cNvPr>
          <p:cNvSpPr/>
          <p:nvPr/>
        </p:nvSpPr>
        <p:spPr>
          <a:xfrm>
            <a:off x="139336" y="0"/>
            <a:ext cx="9004663" cy="478785"/>
          </a:xfrm>
          <a:prstGeom prst="rect">
            <a:avLst/>
          </a:prstGeom>
        </p:spPr>
        <p:txBody>
          <a:bodyPr wrap="square">
            <a:spAutoFit/>
          </a:bodyPr>
          <a:lstStyle/>
          <a:p>
            <a:pPr>
              <a:lnSpc>
                <a:spcPct val="115000"/>
              </a:lnSpc>
            </a:pPr>
            <a:r>
              <a:rPr lang="pl-PL" sz="2400" b="1" dirty="0">
                <a:solidFill>
                  <a:srgbClr val="5BB7EF"/>
                </a:solidFill>
                <a:latin typeface="Century Gothic" panose="020B0502020202020204" pitchFamily="34" charset="0"/>
                <a:cs typeface="Times New Roman" panose="02020603050405020304" pitchFamily="18" charset="0"/>
              </a:rPr>
              <a:t>OPIS WYNIKÓW</a:t>
            </a:r>
            <a:endParaRPr lang="pl-PL" sz="2400" dirty="0">
              <a:solidFill>
                <a:srgbClr val="5BB7EF"/>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7565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1E89B558-1D53-45DA-B96C-345C8DEBC63E}"/>
              </a:ext>
            </a:extLst>
          </p:cNvPr>
          <p:cNvSpPr/>
          <p:nvPr/>
        </p:nvSpPr>
        <p:spPr>
          <a:xfrm>
            <a:off x="0" y="0"/>
            <a:ext cx="9144000" cy="6148251"/>
          </a:xfrm>
          <a:prstGeom prst="rect">
            <a:avLst/>
          </a:prstGeom>
          <a:solidFill>
            <a:srgbClr val="5BB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156753" y="3880379"/>
            <a:ext cx="6487655" cy="1049435"/>
          </a:xfrm>
          <a:solidFill>
            <a:srgbClr val="5BB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defTabSz="870966">
              <a:tabLst>
                <a:tab pos="2906244" algn="l"/>
                <a:tab pos="3591223" algn="l"/>
              </a:tabLst>
            </a:pPr>
            <a:r>
              <a:rPr lang="pl-PL" sz="2800" b="1" dirty="0">
                <a:solidFill>
                  <a:prstClr val="white"/>
                </a:solidFill>
                <a:latin typeface="Century Gothic" panose="020B0502020202020204" pitchFamily="34" charset="0"/>
              </a:rPr>
              <a:t>TOREBKI FOLIOWE</a:t>
            </a:r>
            <a:br>
              <a:rPr lang="pl-PL" sz="2800" b="1" dirty="0">
                <a:solidFill>
                  <a:prstClr val="white"/>
                </a:solidFill>
                <a:latin typeface="Century Gothic" panose="020B0502020202020204" pitchFamily="34" charset="0"/>
              </a:rPr>
            </a:br>
            <a:r>
              <a:rPr lang="pl-PL" sz="1600" b="1" dirty="0">
                <a:solidFill>
                  <a:prstClr val="white"/>
                </a:solidFill>
                <a:latin typeface="Century Gothic" panose="020B0502020202020204" pitchFamily="34" charset="0"/>
              </a:rPr>
              <a:t>PODSUMOWANIE</a:t>
            </a:r>
            <a:endParaRPr lang="pl-PL" sz="28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530000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9DF4962-E243-4C84-88BB-FF0F28282835}"/>
              </a:ext>
            </a:extLst>
          </p:cNvPr>
          <p:cNvSpPr>
            <a:spLocks noGrp="1"/>
          </p:cNvSpPr>
          <p:nvPr>
            <p:ph type="sldNum" sz="quarter" idx="12"/>
          </p:nvPr>
        </p:nvSpPr>
        <p:spPr/>
        <p:txBody>
          <a:bodyPr/>
          <a:lstStyle/>
          <a:p>
            <a:fld id="{63495140-8AF3-44B3-8E8F-973C040A3C95}" type="slidenum">
              <a:rPr lang="pl-PL" smtClean="0"/>
              <a:pPr/>
              <a:t>49</a:t>
            </a:fld>
            <a:endParaRPr lang="pl-PL" dirty="0"/>
          </a:p>
        </p:txBody>
      </p:sp>
      <p:sp>
        <p:nvSpPr>
          <p:cNvPr id="30" name="Prostokąt: zaokrąglone rogi 29">
            <a:extLst>
              <a:ext uri="{FF2B5EF4-FFF2-40B4-BE49-F238E27FC236}">
                <a16:creationId xmlns:a16="http://schemas.microsoft.com/office/drawing/2014/main" id="{E824DA30-8651-4873-ADDC-66FD4D31DBF6}"/>
              </a:ext>
            </a:extLst>
          </p:cNvPr>
          <p:cNvSpPr/>
          <p:nvPr/>
        </p:nvSpPr>
        <p:spPr>
          <a:xfrm>
            <a:off x="217311" y="592182"/>
            <a:ext cx="8336139" cy="3246487"/>
          </a:xfrm>
          <a:prstGeom prst="roundRect">
            <a:avLst>
              <a:gd name="adj" fmla="val 323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buClr>
                <a:srgbClr val="3A4877"/>
              </a:buClr>
            </a:pPr>
            <a:r>
              <a:rPr lang="pl-PL" sz="1200" b="1" dirty="0">
                <a:solidFill>
                  <a:schemeClr val="tx1">
                    <a:lumMod val="65000"/>
                    <a:lumOff val="35000"/>
                  </a:schemeClr>
                </a:solidFill>
                <a:latin typeface="Century Gothic" panose="020B0502020202020204" pitchFamily="34" charset="0"/>
              </a:rPr>
              <a:t>Cena torebki foliowej przeważnie nie zniechęca Polaków do jej kupowania, jednak wskazują, że kupują ich mniej niż wcześniej</a:t>
            </a:r>
            <a:r>
              <a:rPr lang="pl-PL" sz="1200" dirty="0">
                <a:solidFill>
                  <a:schemeClr val="tx1">
                    <a:lumMod val="65000"/>
                    <a:lumOff val="35000"/>
                  </a:schemeClr>
                </a:solidFill>
                <a:latin typeface="Century Gothic" panose="020B0502020202020204" pitchFamily="34" charset="0"/>
              </a:rPr>
              <a:t>. Zniechęconych czuje się ok 40% badanych, przy czym 16,7% wskazuje, że z tego powodu korzysta z toreb wielokrotnego użytku, a blisko jedna czwarta, że czasem nie ma wyboru i musi kupić taką torbę, ponieważ np. zapomni zabrać swojej z domu. Jednakże 20% Polaków nie czuje się zniechęconych ceną za torebkę foliową i wskazuje, że kupuje ich tyle samo co wcześniej.</a:t>
            </a:r>
          </a:p>
          <a:p>
            <a:pPr>
              <a:lnSpc>
                <a:spcPct val="150000"/>
              </a:lnSpc>
              <a:spcAft>
                <a:spcPts val="600"/>
              </a:spcAft>
              <a:buClr>
                <a:srgbClr val="3A4877"/>
              </a:buClr>
            </a:pPr>
            <a:r>
              <a:rPr lang="pl-PL" sz="1200" dirty="0">
                <a:solidFill>
                  <a:schemeClr val="tx1">
                    <a:lumMod val="65000"/>
                    <a:lumOff val="35000"/>
                  </a:schemeClr>
                </a:solidFill>
                <a:latin typeface="Century Gothic" panose="020B0502020202020204" pitchFamily="34" charset="0"/>
              </a:rPr>
              <a:t>Polacy za minimalną cenę torebki foliowej, która zniechęciłaby do jej zakupu uważają kwotę </a:t>
            </a:r>
            <a:r>
              <a:rPr lang="pl-PL" sz="1200" b="1" dirty="0">
                <a:solidFill>
                  <a:schemeClr val="tx1">
                    <a:lumMod val="65000"/>
                    <a:lumOff val="35000"/>
                  </a:schemeClr>
                </a:solidFill>
                <a:latin typeface="Century Gothic" panose="020B0502020202020204" pitchFamily="34" charset="0"/>
              </a:rPr>
              <a:t>1,23 zł. </a:t>
            </a:r>
            <a:r>
              <a:rPr lang="pl-PL" sz="1200" dirty="0">
                <a:solidFill>
                  <a:schemeClr val="tx1">
                    <a:lumMod val="65000"/>
                    <a:lumOff val="35000"/>
                  </a:schemeClr>
                </a:solidFill>
                <a:latin typeface="Century Gothic" panose="020B0502020202020204" pitchFamily="34" charset="0"/>
              </a:rPr>
              <a:t>Zauważyć jednak należy, że cena zniechęcająca do kupowania wzrasta wraz z wykształceniem respondentów (wykształcenie podstawowe 1,07 zł vs wyższe 1,65 zł), odwrotna tendencja zauważalna jest w przypadku wieku (15-24 lata 1,74 zł vs pow. 60 r.ż. 0,82 zł). Uzyskanych wyników nie różnicuje natomiast dochód – średnia dla osób z najniższym przedziałem (do 1500 PLN) wyniosła 1,14 zł, natomiast dla respondentów z najwyższą kohortą (pow.2500 PLN) 1,20 zł.</a:t>
            </a:r>
          </a:p>
          <a:p>
            <a:pPr>
              <a:lnSpc>
                <a:spcPct val="150000"/>
              </a:lnSpc>
              <a:spcAft>
                <a:spcPts val="600"/>
              </a:spcAft>
              <a:buClr>
                <a:srgbClr val="3A4877"/>
              </a:buClr>
            </a:pPr>
            <a:endParaRPr lang="pl-PL" sz="1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217559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C050C50E-AC00-48D0-914D-7039E4C92DD0}"/>
              </a:ext>
            </a:extLst>
          </p:cNvPr>
          <p:cNvSpPr/>
          <p:nvPr/>
        </p:nvSpPr>
        <p:spPr>
          <a:xfrm>
            <a:off x="0" y="0"/>
            <a:ext cx="9144000" cy="619045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5</a:t>
            </a:fld>
            <a:endParaRPr lang="pl-PL" dirty="0"/>
          </a:p>
        </p:txBody>
      </p:sp>
      <p:graphicFrame>
        <p:nvGraphicFramePr>
          <p:cNvPr id="10" name="Tabela 9">
            <a:extLst>
              <a:ext uri="{FF2B5EF4-FFF2-40B4-BE49-F238E27FC236}">
                <a16:creationId xmlns:a16="http://schemas.microsoft.com/office/drawing/2014/main" id="{39104C24-0D49-4FCF-9453-F273A8AEA32D}"/>
              </a:ext>
            </a:extLst>
          </p:cNvPr>
          <p:cNvGraphicFramePr>
            <a:graphicFrameLocks noGrp="1"/>
          </p:cNvGraphicFramePr>
          <p:nvPr>
            <p:extLst>
              <p:ext uri="{D42A27DB-BD31-4B8C-83A1-F6EECF244321}">
                <p14:modId xmlns:p14="http://schemas.microsoft.com/office/powerpoint/2010/main" val="4244086514"/>
              </p:ext>
            </p:extLst>
          </p:nvPr>
        </p:nvGraphicFramePr>
        <p:xfrm>
          <a:off x="1909509" y="1278366"/>
          <a:ext cx="5355655" cy="3789577"/>
        </p:xfrm>
        <a:graphic>
          <a:graphicData uri="http://schemas.openxmlformats.org/drawingml/2006/table">
            <a:tbl>
              <a:tblPr firstRow="1" bandRow="1">
                <a:tableStyleId>{2D5ABB26-0587-4C30-8999-92F81FD0307C}</a:tableStyleId>
              </a:tblPr>
              <a:tblGrid>
                <a:gridCol w="1894711">
                  <a:extLst>
                    <a:ext uri="{9D8B030D-6E8A-4147-A177-3AD203B41FA5}">
                      <a16:colId xmlns:a16="http://schemas.microsoft.com/office/drawing/2014/main" val="20000"/>
                    </a:ext>
                  </a:extLst>
                </a:gridCol>
                <a:gridCol w="3460944">
                  <a:extLst>
                    <a:ext uri="{9D8B030D-6E8A-4147-A177-3AD203B41FA5}">
                      <a16:colId xmlns:a16="http://schemas.microsoft.com/office/drawing/2014/main" val="20001"/>
                    </a:ext>
                  </a:extLst>
                </a:gridCol>
              </a:tblGrid>
              <a:tr h="645019">
                <a:tc>
                  <a:txBody>
                    <a:bodyPr/>
                    <a:lstStyle/>
                    <a:p>
                      <a:pPr algn="l"/>
                      <a:r>
                        <a:rPr lang="pl-PL" sz="1200" b="1" dirty="0">
                          <a:solidFill>
                            <a:schemeClr val="bg1">
                              <a:lumMod val="50000"/>
                            </a:schemeClr>
                          </a:solidFill>
                          <a:latin typeface="Century Gothic" panose="020B0502020202020204" pitchFamily="34" charset="0"/>
                        </a:rPr>
                        <a:t>CEL BADANIA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dirty="0">
                          <a:solidFill>
                            <a:schemeClr val="bg1">
                              <a:lumMod val="50000"/>
                            </a:schemeClr>
                          </a:solidFill>
                          <a:latin typeface="Century Gothic" panose="020B0502020202020204" pitchFamily="34" charset="0"/>
                        </a:rPr>
                        <a:t>Poznanie stanu wiedzy, poziomu świadomości i postaw mieszkańców Polski względem gospodarki odpadami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4093">
                <a:tc>
                  <a:txBody>
                    <a:bodyPr/>
                    <a:lstStyle/>
                    <a:p>
                      <a:pPr algn="l"/>
                      <a:r>
                        <a:rPr lang="pl-PL" sz="1200" b="1" dirty="0">
                          <a:solidFill>
                            <a:schemeClr val="bg1">
                              <a:lumMod val="50000"/>
                            </a:schemeClr>
                          </a:solidFill>
                          <a:latin typeface="Century Gothic" panose="020B0502020202020204" pitchFamily="34" charset="0"/>
                        </a:rPr>
                        <a:t>ZAMAWIAJĄCY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Ministerstwo Środowiska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054835"/>
                  </a:ext>
                </a:extLst>
              </a:tr>
              <a:tr h="524093">
                <a:tc>
                  <a:txBody>
                    <a:bodyPr/>
                    <a:lstStyle/>
                    <a:p>
                      <a:pPr algn="l"/>
                      <a:r>
                        <a:rPr lang="pl-PL" sz="1200" b="1" dirty="0">
                          <a:solidFill>
                            <a:schemeClr val="bg1">
                              <a:lumMod val="50000"/>
                            </a:schemeClr>
                          </a:solidFill>
                          <a:latin typeface="Century Gothic" panose="020B0502020202020204" pitchFamily="34" charset="0"/>
                        </a:rPr>
                        <a:t>WYKONAWCA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DANAE Sp. z o.o.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7396921"/>
                  </a:ext>
                </a:extLst>
              </a:tr>
              <a:tr h="524093">
                <a:tc>
                  <a:txBody>
                    <a:bodyPr/>
                    <a:lstStyle/>
                    <a:p>
                      <a:pPr algn="l"/>
                      <a:r>
                        <a:rPr lang="pl-PL" sz="1200" b="1" dirty="0">
                          <a:solidFill>
                            <a:schemeClr val="bg1">
                              <a:lumMod val="50000"/>
                            </a:schemeClr>
                          </a:solidFill>
                          <a:latin typeface="Century Gothic" panose="020B0502020202020204" pitchFamily="34" charset="0"/>
                        </a:rPr>
                        <a:t>TERMIN REALIZACJI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październik-listopad 2019</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0356314"/>
                  </a:ext>
                </a:extLst>
              </a:tr>
              <a:tr h="524093">
                <a:tc>
                  <a:txBody>
                    <a:bodyPr/>
                    <a:lstStyle/>
                    <a:p>
                      <a:pPr algn="l"/>
                      <a:r>
                        <a:rPr lang="pl-PL" sz="1200" b="1" dirty="0">
                          <a:solidFill>
                            <a:schemeClr val="bg1">
                              <a:lumMod val="50000"/>
                            </a:schemeClr>
                          </a:solidFill>
                          <a:latin typeface="Century Gothic" panose="020B0502020202020204" pitchFamily="34" charset="0"/>
                        </a:rPr>
                        <a:t>TECHNIKA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CATI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2112102"/>
                  </a:ext>
                </a:extLst>
              </a:tr>
              <a:tr h="524093">
                <a:tc>
                  <a:txBody>
                    <a:bodyPr/>
                    <a:lstStyle/>
                    <a:p>
                      <a:pPr algn="l"/>
                      <a:r>
                        <a:rPr lang="pl-PL" sz="1200" b="1" dirty="0">
                          <a:solidFill>
                            <a:schemeClr val="bg1">
                              <a:lumMod val="50000"/>
                            </a:schemeClr>
                          </a:solidFill>
                          <a:latin typeface="Century Gothic" panose="020B0502020202020204" pitchFamily="34" charset="0"/>
                        </a:rPr>
                        <a:t>PRÓBA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N=1 000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9758429"/>
                  </a:ext>
                </a:extLst>
              </a:tr>
              <a:tr h="524093">
                <a:tc>
                  <a:txBody>
                    <a:bodyPr/>
                    <a:lstStyle/>
                    <a:p>
                      <a:pPr algn="l"/>
                      <a:r>
                        <a:rPr lang="pl-PL" sz="1200" b="1" dirty="0">
                          <a:solidFill>
                            <a:schemeClr val="bg1">
                              <a:lumMod val="50000"/>
                            </a:schemeClr>
                          </a:solidFill>
                          <a:latin typeface="Century Gothic" panose="020B0502020202020204" pitchFamily="34" charset="0"/>
                        </a:rPr>
                        <a:t>LOKALIZACJA</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sz="1200" kern="1200" dirty="0">
                          <a:solidFill>
                            <a:schemeClr val="bg1">
                              <a:lumMod val="50000"/>
                            </a:schemeClr>
                          </a:solidFill>
                          <a:latin typeface="Century Gothic" panose="020B0502020202020204" pitchFamily="34" charset="0"/>
                          <a:ea typeface="+mn-ea"/>
                          <a:cs typeface="+mn-cs"/>
                        </a:rPr>
                        <a:t>badanie ogólnopolskie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1033450"/>
                  </a:ext>
                </a:extLst>
              </a:tr>
            </a:tbl>
          </a:graphicData>
        </a:graphic>
      </p:graphicFrame>
      <p:sp>
        <p:nvSpPr>
          <p:cNvPr id="11" name="Prostokąt 10">
            <a:extLst>
              <a:ext uri="{FF2B5EF4-FFF2-40B4-BE49-F238E27FC236}">
                <a16:creationId xmlns:a16="http://schemas.microsoft.com/office/drawing/2014/main" id="{773CF989-35FC-48CA-9652-3F97D48E73F9}"/>
              </a:ext>
            </a:extLst>
          </p:cNvPr>
          <p:cNvSpPr/>
          <p:nvPr/>
        </p:nvSpPr>
        <p:spPr>
          <a:xfrm rot="5400000">
            <a:off x="2127131" y="434777"/>
            <a:ext cx="4816715" cy="545935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713"/>
          </a:p>
        </p:txBody>
      </p:sp>
    </p:spTree>
    <p:extLst>
      <p:ext uri="{BB962C8B-B14F-4D97-AF65-F5344CB8AC3E}">
        <p14:creationId xmlns:p14="http://schemas.microsoft.com/office/powerpoint/2010/main" val="19616941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891E5BB4-E707-492D-93FC-92C14C808905}"/>
              </a:ext>
            </a:extLst>
          </p:cNvPr>
          <p:cNvSpPr/>
          <p:nvPr/>
        </p:nvSpPr>
        <p:spPr>
          <a:xfrm>
            <a:off x="0" y="0"/>
            <a:ext cx="9144000" cy="6148251"/>
          </a:xfrm>
          <a:prstGeom prst="rect">
            <a:avLst/>
          </a:prstGeom>
          <a:solidFill>
            <a:srgbClr val="FF9708"/>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8CDC09CB-0AAC-4DF1-AB93-4788B3E941E8}"/>
              </a:ext>
            </a:extLst>
          </p:cNvPr>
          <p:cNvSpPr/>
          <p:nvPr/>
        </p:nvSpPr>
        <p:spPr>
          <a:xfrm>
            <a:off x="443197" y="724154"/>
            <a:ext cx="8389717" cy="477167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ole tekstowe 6">
            <a:extLst>
              <a:ext uri="{FF2B5EF4-FFF2-40B4-BE49-F238E27FC236}">
                <a16:creationId xmlns:a16="http://schemas.microsoft.com/office/drawing/2014/main" id="{D1B653FD-B72C-4136-95D9-337AF30D5306}"/>
              </a:ext>
            </a:extLst>
          </p:cNvPr>
          <p:cNvSpPr txBox="1"/>
          <p:nvPr/>
        </p:nvSpPr>
        <p:spPr>
          <a:xfrm>
            <a:off x="759733" y="1476007"/>
            <a:ext cx="7756643" cy="923330"/>
          </a:xfrm>
          <a:prstGeom prst="rect">
            <a:avLst/>
          </a:prstGeom>
          <a:noFill/>
        </p:spPr>
        <p:txBody>
          <a:bodyPr wrap="square" rtlCol="0">
            <a:spAutoFit/>
          </a:bodyPr>
          <a:lstStyle/>
          <a:p>
            <a:pPr algn="ctr"/>
            <a:r>
              <a:rPr lang="pl-PL" sz="5400" b="1" dirty="0">
                <a:solidFill>
                  <a:schemeClr val="bg1"/>
                </a:solidFill>
                <a:latin typeface="Tahoma" panose="020B0604030504040204" pitchFamily="34" charset="0"/>
                <a:ea typeface="Tahoma" panose="020B0604030504040204" pitchFamily="34" charset="0"/>
                <a:cs typeface="Tahoma" panose="020B0604030504040204" pitchFamily="34" charset="0"/>
              </a:rPr>
              <a:t>Dziękujemy za uwagę</a:t>
            </a:r>
          </a:p>
        </p:txBody>
      </p:sp>
      <p:sp>
        <p:nvSpPr>
          <p:cNvPr id="4" name="Prostokąt 3">
            <a:extLst>
              <a:ext uri="{FF2B5EF4-FFF2-40B4-BE49-F238E27FC236}">
                <a16:creationId xmlns:a16="http://schemas.microsoft.com/office/drawing/2014/main" id="{820A3878-9741-4D81-A422-42941DDFEDF4}"/>
              </a:ext>
            </a:extLst>
          </p:cNvPr>
          <p:cNvSpPr/>
          <p:nvPr/>
        </p:nvSpPr>
        <p:spPr>
          <a:xfrm>
            <a:off x="526627" y="3704803"/>
            <a:ext cx="4572000" cy="1754326"/>
          </a:xfrm>
          <a:prstGeom prst="rect">
            <a:avLst/>
          </a:prstGeom>
        </p:spPr>
        <p:txBody>
          <a:bodyPr>
            <a:spAutoFit/>
          </a:bodyPr>
          <a:lstStyle/>
          <a:p>
            <a:endParaRPr lang="pl-PL" b="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r>
              <a:rPr lang="pl-PL" b="1" dirty="0">
                <a:solidFill>
                  <a:schemeClr val="bg1"/>
                </a:solidFill>
                <a:latin typeface="Century Gothic" panose="020B0502020202020204" pitchFamily="34" charset="0"/>
                <a:ea typeface="Tahoma" panose="020B0604030504040204" pitchFamily="34" charset="0"/>
                <a:cs typeface="Tahoma" panose="020B0604030504040204" pitchFamily="34" charset="0"/>
              </a:rPr>
              <a:t>Autorki raportu:</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Anna </a:t>
            </a:r>
            <a:r>
              <a:rPr lang="pl-PL" sz="1200" i="1" dirty="0" err="1">
                <a:solidFill>
                  <a:schemeClr val="bg1"/>
                </a:solidFill>
                <a:latin typeface="Century Gothic" panose="020B0502020202020204" pitchFamily="34" charset="0"/>
                <a:ea typeface="Tahoma" panose="020B0604030504040204" pitchFamily="34" charset="0"/>
                <a:cs typeface="Tahoma" panose="020B0604030504040204" pitchFamily="34" charset="0"/>
              </a:rPr>
              <a:t>Szatanowska</a:t>
            </a:r>
            <a:endPar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Kamila Kotlewska</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Krzysztofa Samociuk</a:t>
            </a: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Małgorzata Licznerska</a:t>
            </a:r>
          </a:p>
          <a:p>
            <a:endPar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endParaRPr>
          </a:p>
          <a:p>
            <a:r>
              <a:rPr lang="pl-PL" sz="1200" i="1" dirty="0">
                <a:solidFill>
                  <a:schemeClr val="bg1"/>
                </a:solidFill>
                <a:latin typeface="Century Gothic" panose="020B0502020202020204" pitchFamily="34" charset="0"/>
                <a:ea typeface="Tahoma" panose="020B0604030504040204" pitchFamily="34" charset="0"/>
                <a:cs typeface="Tahoma" panose="020B0604030504040204" pitchFamily="34" charset="0"/>
              </a:rPr>
              <a:t>Redakcja raportu: Tamara Walczak-Kozłowska</a:t>
            </a:r>
          </a:p>
        </p:txBody>
      </p:sp>
      <p:sp>
        <p:nvSpPr>
          <p:cNvPr id="5" name="Prostokąt 4">
            <a:extLst>
              <a:ext uri="{FF2B5EF4-FFF2-40B4-BE49-F238E27FC236}">
                <a16:creationId xmlns:a16="http://schemas.microsoft.com/office/drawing/2014/main" id="{49393744-2397-4720-82ED-F7F06F00C6BD}"/>
              </a:ext>
            </a:extLst>
          </p:cNvPr>
          <p:cNvSpPr/>
          <p:nvPr/>
        </p:nvSpPr>
        <p:spPr>
          <a:xfrm>
            <a:off x="4153143" y="4112714"/>
            <a:ext cx="4572000" cy="954107"/>
          </a:xfrm>
          <a:prstGeom prst="rect">
            <a:avLst/>
          </a:prstGeom>
        </p:spPr>
        <p:txBody>
          <a:bodyPr>
            <a:spAutoFit/>
          </a:bodyPr>
          <a:lstStyle/>
          <a:p>
            <a:pPr algn="ctr"/>
            <a:endParaRPr lang="pl-PL" sz="2000" b="1" dirty="0">
              <a:solidFill>
                <a:srgbClr val="BCD8EA"/>
              </a:solidFill>
              <a:latin typeface="Century Gothic" panose="020B0502020202020204" pitchFamily="34" charset="0"/>
            </a:endParaRPr>
          </a:p>
          <a:p>
            <a:pPr algn="ctr"/>
            <a:r>
              <a:rPr lang="pl-PL" b="1" dirty="0">
                <a:solidFill>
                  <a:schemeClr val="bg1"/>
                </a:solidFill>
                <a:latin typeface="Tahoma" panose="020B0604030504040204" pitchFamily="34" charset="0"/>
                <a:ea typeface="Tahoma" panose="020B0604030504040204" pitchFamily="34" charset="0"/>
                <a:cs typeface="Tahoma" panose="020B0604030504040204" pitchFamily="34" charset="0"/>
              </a:rPr>
              <a:t>tel. +48 22 185 59 00</a:t>
            </a:r>
          </a:p>
          <a:p>
            <a:pPr algn="ctr"/>
            <a:r>
              <a:rPr lang="pl-PL" b="1" dirty="0">
                <a:solidFill>
                  <a:schemeClr val="bg1"/>
                </a:solidFill>
                <a:latin typeface="Tahoma" panose="020B0604030504040204" pitchFamily="34" charset="0"/>
                <a:ea typeface="Tahoma" panose="020B0604030504040204" pitchFamily="34" charset="0"/>
                <a:cs typeface="Tahoma" panose="020B0604030504040204" pitchFamily="34" charset="0"/>
              </a:rPr>
              <a:t>e-mail: biuro@danae.com.pl</a:t>
            </a:r>
            <a:endParaRPr lang="pl-P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Obraz 8">
            <a:extLst>
              <a:ext uri="{FF2B5EF4-FFF2-40B4-BE49-F238E27FC236}">
                <a16:creationId xmlns:a16="http://schemas.microsoft.com/office/drawing/2014/main" id="{BDE5CB12-2DBF-483C-AF5D-24EAAC5F78DA}"/>
              </a:ext>
            </a:extLst>
          </p:cNvPr>
          <p:cNvPicPr/>
          <p:nvPr/>
        </p:nvPicPr>
        <p:blipFill rotWithShape="1">
          <a:blip r:embed="rId2" cstate="print">
            <a:extLst>
              <a:ext uri="{28A0092B-C50C-407E-A947-70E740481C1C}">
                <a14:useLocalDpi xmlns:a14="http://schemas.microsoft.com/office/drawing/2010/main" val="0"/>
              </a:ext>
            </a:extLst>
          </a:blip>
          <a:srcRect b="63474"/>
          <a:stretch/>
        </p:blipFill>
        <p:spPr bwMode="auto">
          <a:xfrm>
            <a:off x="5098627" y="3591099"/>
            <a:ext cx="2812386" cy="779833"/>
          </a:xfrm>
          <a:prstGeom prst="rect">
            <a:avLst/>
          </a:prstGeom>
          <a:ln>
            <a:noFill/>
          </a:ln>
          <a:extLst>
            <a:ext uri="{53640926-AAD7-44D8-BBD7-CCE9431645EC}">
              <a14:shadowObscured xmlns:a14="http://schemas.microsoft.com/office/drawing/2010/main"/>
            </a:ext>
          </a:extLst>
        </p:spPr>
      </p:pic>
      <p:sp>
        <p:nvSpPr>
          <p:cNvPr id="2" name="pole tekstowe 1">
            <a:extLst>
              <a:ext uri="{FF2B5EF4-FFF2-40B4-BE49-F238E27FC236}">
                <a16:creationId xmlns:a16="http://schemas.microsoft.com/office/drawing/2014/main" id="{18AAEED7-49D2-4314-B924-D39C8669D099}"/>
              </a:ext>
            </a:extLst>
          </p:cNvPr>
          <p:cNvSpPr txBox="1"/>
          <p:nvPr/>
        </p:nvSpPr>
        <p:spPr>
          <a:xfrm>
            <a:off x="-72180" y="5974501"/>
            <a:ext cx="3518912" cy="200055"/>
          </a:xfrm>
          <a:prstGeom prst="rect">
            <a:avLst/>
          </a:prstGeom>
          <a:noFill/>
        </p:spPr>
        <p:txBody>
          <a:bodyPr wrap="none" rtlCol="0">
            <a:spAutoFit/>
          </a:bodyPr>
          <a:lstStyle/>
          <a:p>
            <a:r>
              <a:rPr lang="pl-PL" sz="700" i="1" dirty="0">
                <a:solidFill>
                  <a:schemeClr val="bg1"/>
                </a:solidFill>
                <a:latin typeface="+mj-lt"/>
              </a:rPr>
              <a:t>Grafika użyta w raporcie pochodzi ze stron www.flaticon.com, pixabay.com.pl i unsplash.com </a:t>
            </a:r>
          </a:p>
        </p:txBody>
      </p:sp>
    </p:spTree>
    <p:extLst>
      <p:ext uri="{BB962C8B-B14F-4D97-AF65-F5344CB8AC3E}">
        <p14:creationId xmlns:p14="http://schemas.microsoft.com/office/powerpoint/2010/main" val="98822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6</a:t>
            </a:fld>
            <a:endParaRPr lang="pl-PL" dirty="0"/>
          </a:p>
        </p:txBody>
      </p:sp>
      <p:graphicFrame>
        <p:nvGraphicFramePr>
          <p:cNvPr id="19" name="Symbol zastępczy zawartości 4">
            <a:extLst>
              <a:ext uri="{FF2B5EF4-FFF2-40B4-BE49-F238E27FC236}">
                <a16:creationId xmlns:a16="http://schemas.microsoft.com/office/drawing/2014/main" id="{AAA46991-2D5C-4164-AAC4-0ECBC23256FE}"/>
              </a:ext>
            </a:extLst>
          </p:cNvPr>
          <p:cNvGraphicFramePr>
            <a:graphicFrameLocks/>
          </p:cNvGraphicFramePr>
          <p:nvPr>
            <p:extLst>
              <p:ext uri="{D42A27DB-BD31-4B8C-83A1-F6EECF244321}">
                <p14:modId xmlns:p14="http://schemas.microsoft.com/office/powerpoint/2010/main" val="792630928"/>
              </p:ext>
            </p:extLst>
          </p:nvPr>
        </p:nvGraphicFramePr>
        <p:xfrm>
          <a:off x="263950" y="491549"/>
          <a:ext cx="8603379" cy="1594654"/>
        </p:xfrm>
        <a:graphic>
          <a:graphicData uri="http://schemas.openxmlformats.org/drawingml/2006/table">
            <a:tbl>
              <a:tblPr firstRow="1" bandRow="1">
                <a:tableStyleId>{5C22544A-7EE6-4342-B048-85BDC9FD1C3A}</a:tableStyleId>
              </a:tblPr>
              <a:tblGrid>
                <a:gridCol w="8603379">
                  <a:extLst>
                    <a:ext uri="{9D8B030D-6E8A-4147-A177-3AD203B41FA5}">
                      <a16:colId xmlns:a16="http://schemas.microsoft.com/office/drawing/2014/main" val="1353792082"/>
                    </a:ext>
                  </a:extLst>
                </a:gridCol>
              </a:tblGrid>
              <a:tr h="1594654">
                <a:tc>
                  <a:txBody>
                    <a:bodyPr/>
                    <a:lstStyle/>
                    <a:p>
                      <a:pPr marL="84138" indent="0" algn="l" defTabSz="914400" rtl="0" eaLnBrk="1" latinLnBrk="0" hangingPunct="1">
                        <a:lnSpc>
                          <a:spcPct val="150000"/>
                        </a:lnSpc>
                        <a:spcAft>
                          <a:spcPts val="0"/>
                        </a:spcAft>
                        <a:buFont typeface="Wingdings" panose="05000000000000000000" pitchFamily="2" charset="2"/>
                        <a:buNone/>
                      </a:pPr>
                      <a:r>
                        <a:rPr lang="pl-PL" sz="1200" b="0" kern="1200" dirty="0">
                          <a:solidFill>
                            <a:schemeClr val="tx1">
                              <a:lumMod val="65000"/>
                              <a:lumOff val="35000"/>
                            </a:schemeClr>
                          </a:solidFill>
                          <a:latin typeface="Century Gothic" panose="020B0502020202020204" pitchFamily="34" charset="0"/>
                          <a:ea typeface="+mn-ea"/>
                          <a:cs typeface="+mn-cs"/>
                        </a:rPr>
                        <a:t>Badanie zrealizowano techniką CATI, która jest metodą zbierania danych, polegającą na przeprowadzeniu wywiadu z respondentem przy użyciu urządzeń mobilnych (tj. laptop, palmtop), na których zapisywane są udzielone odpowiedzi. Przebadana próba jest reprezentatywna ze względu na zmienne demograficzne: </a:t>
                      </a:r>
                      <a:r>
                        <a:rPr lang="pl-PL" sz="1200" b="1" kern="1200" dirty="0">
                          <a:solidFill>
                            <a:schemeClr val="tx1">
                              <a:lumMod val="65000"/>
                              <a:lumOff val="35000"/>
                            </a:schemeClr>
                          </a:solidFill>
                          <a:latin typeface="Century Gothic" panose="020B0502020202020204" pitchFamily="34" charset="0"/>
                          <a:ea typeface="+mn-ea"/>
                          <a:cs typeface="+mn-cs"/>
                        </a:rPr>
                        <a:t>płeć, wiek </a:t>
                      </a:r>
                      <a:r>
                        <a:rPr lang="pl-PL" sz="1200" b="0" kern="1200" dirty="0">
                          <a:solidFill>
                            <a:schemeClr val="tx1">
                              <a:lumMod val="65000"/>
                              <a:lumOff val="35000"/>
                            </a:schemeClr>
                          </a:solidFill>
                          <a:latin typeface="Century Gothic" panose="020B0502020202020204" pitchFamily="34" charset="0"/>
                          <a:ea typeface="+mn-ea"/>
                          <a:cs typeface="+mn-cs"/>
                        </a:rPr>
                        <a:t>i </a:t>
                      </a:r>
                      <a:r>
                        <a:rPr lang="pl-PL" sz="1200" b="1" kern="1200" dirty="0">
                          <a:solidFill>
                            <a:schemeClr val="tx1">
                              <a:lumMod val="65000"/>
                              <a:lumOff val="35000"/>
                            </a:schemeClr>
                          </a:solidFill>
                          <a:latin typeface="Century Gothic" panose="020B0502020202020204" pitchFamily="34" charset="0"/>
                          <a:ea typeface="+mn-ea"/>
                          <a:cs typeface="+mn-cs"/>
                        </a:rPr>
                        <a:t>miejsce zamieszkania </a:t>
                      </a:r>
                      <a:r>
                        <a:rPr lang="pl-PL" sz="1200" b="0" kern="1200" dirty="0">
                          <a:solidFill>
                            <a:schemeClr val="tx1">
                              <a:lumMod val="65000"/>
                              <a:lumOff val="35000"/>
                            </a:schemeClr>
                          </a:solidFill>
                          <a:latin typeface="Century Gothic" panose="020B0502020202020204" pitchFamily="34" charset="0"/>
                          <a:ea typeface="+mn-ea"/>
                          <a:cs typeface="+mn-cs"/>
                        </a:rPr>
                        <a:t>(wielkość miejscowości i województwo). Maksymalny błąd szacowania dla próby losowej liczącej 1000 osób wynosi +/- 4%. </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768106"/>
                  </a:ext>
                </a:extLst>
              </a:tr>
            </a:tbl>
          </a:graphicData>
        </a:graphic>
      </p:graphicFrame>
      <p:graphicFrame>
        <p:nvGraphicFramePr>
          <p:cNvPr id="21" name="Symbol zastępczy zawartości 4">
            <a:extLst>
              <a:ext uri="{FF2B5EF4-FFF2-40B4-BE49-F238E27FC236}">
                <a16:creationId xmlns:a16="http://schemas.microsoft.com/office/drawing/2014/main" id="{61696A59-E740-4A21-9A28-7D0DF97CE182}"/>
              </a:ext>
            </a:extLst>
          </p:cNvPr>
          <p:cNvGraphicFramePr>
            <a:graphicFrameLocks/>
          </p:cNvGraphicFramePr>
          <p:nvPr>
            <p:extLst>
              <p:ext uri="{D42A27DB-BD31-4B8C-83A1-F6EECF244321}">
                <p14:modId xmlns:p14="http://schemas.microsoft.com/office/powerpoint/2010/main" val="1568290217"/>
              </p:ext>
            </p:extLst>
          </p:nvPr>
        </p:nvGraphicFramePr>
        <p:xfrm>
          <a:off x="270310" y="2183308"/>
          <a:ext cx="8603379" cy="3600006"/>
        </p:xfrm>
        <a:graphic>
          <a:graphicData uri="http://schemas.openxmlformats.org/drawingml/2006/table">
            <a:tbl>
              <a:tblPr firstRow="1" bandRow="1">
                <a:tableStyleId>{5C22544A-7EE6-4342-B048-85BDC9FD1C3A}</a:tableStyleId>
              </a:tblPr>
              <a:tblGrid>
                <a:gridCol w="8603379">
                  <a:extLst>
                    <a:ext uri="{9D8B030D-6E8A-4147-A177-3AD203B41FA5}">
                      <a16:colId xmlns:a16="http://schemas.microsoft.com/office/drawing/2014/main" val="1353792082"/>
                    </a:ext>
                  </a:extLst>
                </a:gridCol>
              </a:tblGrid>
              <a:tr h="1687159">
                <a:tc>
                  <a:txBody>
                    <a:bodyPr/>
                    <a:lstStyle/>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Podstawą procentowania jest liczba osób odpowiadających na dane pytanie – informacje zawarte są </a:t>
                      </a:r>
                      <a:br>
                        <a:rPr lang="pl-PL" sz="1200" b="0" kern="1200" dirty="0">
                          <a:solidFill>
                            <a:schemeClr val="tx1">
                              <a:lumMod val="65000"/>
                              <a:lumOff val="35000"/>
                            </a:schemeClr>
                          </a:solidFill>
                          <a:latin typeface="Century Gothic" panose="020B0502020202020204" pitchFamily="34" charset="0"/>
                          <a:ea typeface="+mn-ea"/>
                          <a:cs typeface="+mn-cs"/>
                        </a:rPr>
                      </a:br>
                      <a:r>
                        <a:rPr lang="pl-PL" sz="1200" b="0" kern="1200" dirty="0">
                          <a:solidFill>
                            <a:schemeClr val="tx1">
                              <a:lumMod val="65000"/>
                              <a:lumOff val="35000"/>
                            </a:schemeClr>
                          </a:solidFill>
                          <a:latin typeface="Century Gothic" panose="020B0502020202020204" pitchFamily="34" charset="0"/>
                          <a:ea typeface="+mn-ea"/>
                          <a:cs typeface="+mn-cs"/>
                        </a:rPr>
                        <a:t>w dolnej części slajdu (N).</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celu utrzymania maksymalnej przejrzystości i czytelności na slajdach zastosowano wartości procentowe zaokrąglone do jednego miejsca po przecinku, stąd też w pewnych sytuacjach odsetki poszczególnych odpowiedzi nie sumują się do 100,0%, a do 99,9% czy 101,0%. Na wykresach kołowych i słupkowych przy wartościach nie uwzględniono znaku „%”, informacje o formacie danych znajdują się w dolnej części slajdu.</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górnej części slajdów, pod pytaniami, znajdują się adnotacje na temat możliwej do wyboru przez respondentów liczby odpowiedzi (pytanie wielokrotnego wyboru/pytanie jednokrotnego wyboru). W niektórych pytaniach liczba możliwych do wybrania odpowiedzi była określona, wówczas taka informacja znajduje się </a:t>
                      </a:r>
                      <a:br>
                        <a:rPr lang="pl-PL" sz="1200" b="0" kern="1200" dirty="0">
                          <a:solidFill>
                            <a:schemeClr val="tx1">
                              <a:lumMod val="65000"/>
                              <a:lumOff val="35000"/>
                            </a:schemeClr>
                          </a:solidFill>
                          <a:latin typeface="Century Gothic" panose="020B0502020202020204" pitchFamily="34" charset="0"/>
                          <a:ea typeface="+mn-ea"/>
                          <a:cs typeface="+mn-cs"/>
                        </a:rPr>
                      </a:br>
                      <a:r>
                        <a:rPr lang="pl-PL" sz="1200" b="0" kern="1200" dirty="0">
                          <a:solidFill>
                            <a:schemeClr val="tx1">
                              <a:lumMod val="65000"/>
                              <a:lumOff val="35000"/>
                            </a:schemeClr>
                          </a:solidFill>
                          <a:latin typeface="Century Gothic" panose="020B0502020202020204" pitchFamily="34" charset="0"/>
                          <a:ea typeface="+mn-ea"/>
                          <a:cs typeface="+mn-cs"/>
                        </a:rPr>
                        <a:t>w treści pytania.</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przypadku przełamań dotyczących dochodu nie przedstawiono odpowiedzi „odmowa odpowiedzi”.</a:t>
                      </a:r>
                    </a:p>
                    <a:p>
                      <a:pPr marL="171450" indent="-171450" algn="l" defTabSz="914400" rtl="0" eaLnBrk="1" latinLnBrk="0" hangingPunct="1">
                        <a:lnSpc>
                          <a:spcPct val="150000"/>
                        </a:lnSpc>
                        <a:spcAft>
                          <a:spcPts val="0"/>
                        </a:spcAft>
                        <a:buFont typeface="Wingdings" panose="05000000000000000000" pitchFamily="2" charset="2"/>
                        <a:buChar char="§"/>
                      </a:pPr>
                      <a:r>
                        <a:rPr lang="pl-PL" sz="1200" b="0" kern="1200" dirty="0">
                          <a:solidFill>
                            <a:schemeClr val="tx1">
                              <a:lumMod val="65000"/>
                              <a:lumOff val="35000"/>
                            </a:schemeClr>
                          </a:solidFill>
                          <a:latin typeface="Century Gothic" panose="020B0502020202020204" pitchFamily="34" charset="0"/>
                          <a:ea typeface="+mn-ea"/>
                          <a:cs typeface="+mn-cs"/>
                        </a:rPr>
                        <a:t>W  raporcie przedstawiono najbardziej istotne przełamania pytań przez zmienne społeczno-demograficzne respondentów. Na wykresach i w tabelach różnice istotne statystycznie zostały zakreślone oraz pogrubione.</a:t>
                      </a:r>
                    </a:p>
                  </a:txBody>
                  <a:tcPr marL="68580" marR="68580" marT="34290" marB="3429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768106"/>
                  </a:ext>
                </a:extLst>
              </a:tr>
            </a:tbl>
          </a:graphicData>
        </a:graphic>
      </p:graphicFrame>
    </p:spTree>
    <p:extLst>
      <p:ext uri="{BB962C8B-B14F-4D97-AF65-F5344CB8AC3E}">
        <p14:creationId xmlns:p14="http://schemas.microsoft.com/office/powerpoint/2010/main" val="154488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8CDD0096-C89D-48C7-978D-EB10031CF18A}"/>
              </a:ext>
            </a:extLst>
          </p:cNvPr>
          <p:cNvSpPr/>
          <p:nvPr/>
        </p:nvSpPr>
        <p:spPr>
          <a:xfrm>
            <a:off x="-2" y="0"/>
            <a:ext cx="9144000" cy="6148251"/>
          </a:xfrm>
          <a:prstGeom prst="rect">
            <a:avLst/>
          </a:prstGeom>
          <a:solidFill>
            <a:srgbClr val="FF9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1">
            <a:extLst>
              <a:ext uri="{FF2B5EF4-FFF2-40B4-BE49-F238E27FC236}">
                <a16:creationId xmlns:a16="http://schemas.microsoft.com/office/drawing/2014/main" id="{7F0A099E-9192-4537-9157-8830723EFCE2}"/>
              </a:ext>
            </a:extLst>
          </p:cNvPr>
          <p:cNvSpPr>
            <a:spLocks noGrp="1"/>
          </p:cNvSpPr>
          <p:nvPr>
            <p:ph type="title" idx="4294967295"/>
          </p:nvPr>
        </p:nvSpPr>
        <p:spPr>
          <a:xfrm>
            <a:off x="2" y="3880379"/>
            <a:ext cx="5495108" cy="1049435"/>
          </a:xfrm>
          <a:solidFill>
            <a:srgbClr val="FF9708"/>
          </a:solidFill>
          <a:ln>
            <a:solidFill>
              <a:srgbClr val="FF97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80141" indent="-80141" algn="r" defTabSz="870966">
              <a:tabLst>
                <a:tab pos="2906244" algn="l"/>
                <a:tab pos="3591223" algn="l"/>
              </a:tabLst>
            </a:pPr>
            <a:r>
              <a:rPr lang="pl-PL" sz="3200" b="1" dirty="0">
                <a:solidFill>
                  <a:prstClr val="white"/>
                </a:solidFill>
                <a:latin typeface="Century Gothic" panose="020B0502020202020204" pitchFamily="34" charset="0"/>
              </a:rPr>
              <a:t>CHARAKTERYSTYKA PRÓBY</a:t>
            </a:r>
          </a:p>
        </p:txBody>
      </p:sp>
    </p:spTree>
    <p:extLst>
      <p:ext uri="{BB962C8B-B14F-4D97-AF65-F5344CB8AC3E}">
        <p14:creationId xmlns:p14="http://schemas.microsoft.com/office/powerpoint/2010/main" val="226067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B1E3F71-4E9F-4137-B7CA-2DDD87B29857}"/>
              </a:ext>
            </a:extLst>
          </p:cNvPr>
          <p:cNvSpPr>
            <a:spLocks noGrp="1"/>
          </p:cNvSpPr>
          <p:nvPr>
            <p:ph type="sldNum" sz="quarter" idx="12"/>
          </p:nvPr>
        </p:nvSpPr>
        <p:spPr/>
        <p:txBody>
          <a:bodyPr/>
          <a:lstStyle/>
          <a:p>
            <a:fld id="{63495140-8AF3-44B3-8E8F-973C040A3C95}" type="slidenum">
              <a:rPr lang="pl-PL" smtClean="0"/>
              <a:pPr/>
              <a:t>8</a:t>
            </a:fld>
            <a:endParaRPr lang="pl-PL" dirty="0"/>
          </a:p>
        </p:txBody>
      </p:sp>
      <p:grpSp>
        <p:nvGrpSpPr>
          <p:cNvPr id="10" name="Grupa 9">
            <a:extLst>
              <a:ext uri="{FF2B5EF4-FFF2-40B4-BE49-F238E27FC236}">
                <a16:creationId xmlns:a16="http://schemas.microsoft.com/office/drawing/2014/main" id="{03D86715-5C8C-4083-9B4B-FC614CF1E7D0}"/>
              </a:ext>
            </a:extLst>
          </p:cNvPr>
          <p:cNvGrpSpPr/>
          <p:nvPr/>
        </p:nvGrpSpPr>
        <p:grpSpPr>
          <a:xfrm>
            <a:off x="4315522" y="795860"/>
            <a:ext cx="2422203" cy="1275046"/>
            <a:chOff x="380499" y="1021917"/>
            <a:chExt cx="2422203" cy="1275046"/>
          </a:xfrm>
        </p:grpSpPr>
        <p:sp>
          <p:nvSpPr>
            <p:cNvPr id="11" name="pole tekstowe 10">
              <a:extLst>
                <a:ext uri="{FF2B5EF4-FFF2-40B4-BE49-F238E27FC236}">
                  <a16:creationId xmlns:a16="http://schemas.microsoft.com/office/drawing/2014/main" id="{B48C8F91-FBEF-4D81-8867-9659B8779B68}"/>
                </a:ext>
              </a:extLst>
            </p:cNvPr>
            <p:cNvSpPr txBox="1"/>
            <p:nvPr/>
          </p:nvSpPr>
          <p:spPr>
            <a:xfrm>
              <a:off x="615421" y="1021917"/>
              <a:ext cx="2187281"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WYKSZTAŁCENIE</a:t>
              </a:r>
            </a:p>
          </p:txBody>
        </p:sp>
        <p:cxnSp>
          <p:nvCxnSpPr>
            <p:cNvPr id="12" name="Łącznik: łamany 11">
              <a:extLst>
                <a:ext uri="{FF2B5EF4-FFF2-40B4-BE49-F238E27FC236}">
                  <a16:creationId xmlns:a16="http://schemas.microsoft.com/office/drawing/2014/main" id="{1052880A-E361-40A2-BFAF-1DDFA196A359}"/>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6" name="Wykres 15" descr="Wiek respondentów&#10;&#10;Wykres kołowy przedstawiający wiek respondentów w podziale na osie: 15-24 lata (12,3%), 25-34 lata (17,0%), 35-44 lata (18,4%), 45-59 lat (23,0%) oraz 60 i więcej (29,3%).">
            <a:extLst>
              <a:ext uri="{FF2B5EF4-FFF2-40B4-BE49-F238E27FC236}">
                <a16:creationId xmlns:a16="http://schemas.microsoft.com/office/drawing/2014/main" id="{526E9928-4822-4D1C-8714-BD78761C26AA}"/>
              </a:ext>
            </a:extLst>
          </p:cNvPr>
          <p:cNvGraphicFramePr/>
          <p:nvPr>
            <p:extLst>
              <p:ext uri="{D42A27DB-BD31-4B8C-83A1-F6EECF244321}">
                <p14:modId xmlns:p14="http://schemas.microsoft.com/office/powerpoint/2010/main" val="223468351"/>
              </p:ext>
            </p:extLst>
          </p:nvPr>
        </p:nvGraphicFramePr>
        <p:xfrm>
          <a:off x="393049" y="3280759"/>
          <a:ext cx="3511985" cy="2315885"/>
        </p:xfrm>
        <a:graphic>
          <a:graphicData uri="http://schemas.openxmlformats.org/drawingml/2006/chart">
            <c:chart xmlns:c="http://schemas.openxmlformats.org/drawingml/2006/chart" xmlns:r="http://schemas.openxmlformats.org/officeDocument/2006/relationships" r:id="rId2"/>
          </a:graphicData>
        </a:graphic>
      </p:graphicFrame>
      <p:pic>
        <p:nvPicPr>
          <p:cNvPr id="17" name="Grafika 16" descr="Tort">
            <a:extLst>
              <a:ext uri="{FF2B5EF4-FFF2-40B4-BE49-F238E27FC236}">
                <a16:creationId xmlns:a16="http://schemas.microsoft.com/office/drawing/2014/main" id="{BD07FE04-8AEC-4C4F-BD79-4093A9E2A4B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1381" y="4030107"/>
            <a:ext cx="534080" cy="534080"/>
          </a:xfrm>
          <a:prstGeom prst="rect">
            <a:avLst/>
          </a:prstGeom>
        </p:spPr>
      </p:pic>
      <p:grpSp>
        <p:nvGrpSpPr>
          <p:cNvPr id="25" name="Grupa 24">
            <a:extLst>
              <a:ext uri="{FF2B5EF4-FFF2-40B4-BE49-F238E27FC236}">
                <a16:creationId xmlns:a16="http://schemas.microsoft.com/office/drawing/2014/main" id="{E331BEF8-325B-448A-95B7-99748CC580C8}"/>
              </a:ext>
            </a:extLst>
          </p:cNvPr>
          <p:cNvGrpSpPr/>
          <p:nvPr/>
        </p:nvGrpSpPr>
        <p:grpSpPr>
          <a:xfrm>
            <a:off x="324343" y="879453"/>
            <a:ext cx="1072637" cy="1275046"/>
            <a:chOff x="380499" y="1021917"/>
            <a:chExt cx="1072637" cy="1275046"/>
          </a:xfrm>
        </p:grpSpPr>
        <p:sp>
          <p:nvSpPr>
            <p:cNvPr id="27" name="pole tekstowe 26">
              <a:extLst>
                <a:ext uri="{FF2B5EF4-FFF2-40B4-BE49-F238E27FC236}">
                  <a16:creationId xmlns:a16="http://schemas.microsoft.com/office/drawing/2014/main" id="{287995D8-192D-4C9E-AB0E-2FD37BEE4DEA}"/>
                </a:ext>
              </a:extLst>
            </p:cNvPr>
            <p:cNvSpPr txBox="1"/>
            <p:nvPr/>
          </p:nvSpPr>
          <p:spPr>
            <a:xfrm>
              <a:off x="615422" y="1021917"/>
              <a:ext cx="837714"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PŁEĆ</a:t>
              </a:r>
            </a:p>
          </p:txBody>
        </p:sp>
        <p:cxnSp>
          <p:nvCxnSpPr>
            <p:cNvPr id="28" name="Łącznik: łamany 27">
              <a:extLst>
                <a:ext uri="{FF2B5EF4-FFF2-40B4-BE49-F238E27FC236}">
                  <a16:creationId xmlns:a16="http://schemas.microsoft.com/office/drawing/2014/main" id="{0482755C-B0C8-460C-9BC9-1BA6238215BA}"/>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upa 28">
            <a:extLst>
              <a:ext uri="{FF2B5EF4-FFF2-40B4-BE49-F238E27FC236}">
                <a16:creationId xmlns:a16="http://schemas.microsoft.com/office/drawing/2014/main" id="{5541492F-85B8-414A-934A-90C783E398ED}"/>
              </a:ext>
            </a:extLst>
          </p:cNvPr>
          <p:cNvGrpSpPr/>
          <p:nvPr/>
        </p:nvGrpSpPr>
        <p:grpSpPr>
          <a:xfrm>
            <a:off x="315039" y="3121768"/>
            <a:ext cx="1081941" cy="1275046"/>
            <a:chOff x="380499" y="1021917"/>
            <a:chExt cx="1081941" cy="1275046"/>
          </a:xfrm>
        </p:grpSpPr>
        <p:sp>
          <p:nvSpPr>
            <p:cNvPr id="30" name="pole tekstowe 29">
              <a:extLst>
                <a:ext uri="{FF2B5EF4-FFF2-40B4-BE49-F238E27FC236}">
                  <a16:creationId xmlns:a16="http://schemas.microsoft.com/office/drawing/2014/main" id="{09F2FA06-3B0D-44CA-8416-F010CC01B7D9}"/>
                </a:ext>
              </a:extLst>
            </p:cNvPr>
            <p:cNvSpPr txBox="1"/>
            <p:nvPr/>
          </p:nvSpPr>
          <p:spPr>
            <a:xfrm>
              <a:off x="615421" y="1021917"/>
              <a:ext cx="847019"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WIEK</a:t>
              </a:r>
            </a:p>
          </p:txBody>
        </p:sp>
        <p:cxnSp>
          <p:nvCxnSpPr>
            <p:cNvPr id="31" name="Łącznik: łamany 30">
              <a:extLst>
                <a:ext uri="{FF2B5EF4-FFF2-40B4-BE49-F238E27FC236}">
                  <a16:creationId xmlns:a16="http://schemas.microsoft.com/office/drawing/2014/main" id="{E015519E-1E7B-4D86-97DA-6D6AAA394393}"/>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9">
            <a:extLst>
              <a:ext uri="{FF2B5EF4-FFF2-40B4-BE49-F238E27FC236}">
                <a16:creationId xmlns:a16="http://schemas.microsoft.com/office/drawing/2014/main" id="{1C51CA01-E1FC-43A1-BCD6-122525B060A0}"/>
              </a:ext>
            </a:extLst>
          </p:cNvPr>
          <p:cNvSpPr txBox="1"/>
          <p:nvPr/>
        </p:nvSpPr>
        <p:spPr>
          <a:xfrm>
            <a:off x="252732" y="1802309"/>
            <a:ext cx="1743195" cy="523177"/>
          </a:xfrm>
          <a:prstGeom prst="rect">
            <a:avLst/>
          </a:prstGeom>
          <a:noFill/>
        </p:spPr>
        <p:txBody>
          <a:bodyPr wrap="square" lIns="182839" tIns="91419" rIns="182839" bIns="91419" rtlCol="0">
            <a:spAutoFit/>
          </a:bodyPr>
          <a:lstStyle/>
          <a:p>
            <a:pPr algn="ctr">
              <a:defRPr/>
            </a:pPr>
            <a:r>
              <a:rPr lang="pl-PL" sz="2200" b="1" kern="0" dirty="0">
                <a:solidFill>
                  <a:srgbClr val="CCC914"/>
                </a:solidFill>
                <a:latin typeface="Century Gothic" panose="020B0502020202020204" pitchFamily="34" charset="0"/>
              </a:rPr>
              <a:t>47,7%</a:t>
            </a:r>
            <a:endParaRPr lang="en-US" sz="2200" b="1" kern="0" dirty="0">
              <a:solidFill>
                <a:srgbClr val="CCC914"/>
              </a:solidFill>
              <a:latin typeface="Century Gothic" panose="020B0502020202020204" pitchFamily="34" charset="0"/>
            </a:endParaRPr>
          </a:p>
        </p:txBody>
      </p:sp>
      <p:sp>
        <p:nvSpPr>
          <p:cNvPr id="32" name="TextBox 30">
            <a:extLst>
              <a:ext uri="{FF2B5EF4-FFF2-40B4-BE49-F238E27FC236}">
                <a16:creationId xmlns:a16="http://schemas.microsoft.com/office/drawing/2014/main" id="{7E8A17C2-E69B-4E07-894B-DE59FA6222A0}"/>
              </a:ext>
            </a:extLst>
          </p:cNvPr>
          <p:cNvSpPr txBox="1"/>
          <p:nvPr/>
        </p:nvSpPr>
        <p:spPr>
          <a:xfrm>
            <a:off x="2438738" y="1809317"/>
            <a:ext cx="1213423" cy="523178"/>
          </a:xfrm>
          <a:prstGeom prst="rect">
            <a:avLst/>
          </a:prstGeom>
          <a:noFill/>
        </p:spPr>
        <p:txBody>
          <a:bodyPr wrap="square" lIns="182839" tIns="91419" rIns="182839" bIns="91419" rtlCol="0">
            <a:spAutoFit/>
          </a:bodyPr>
          <a:lstStyle/>
          <a:p>
            <a:pPr algn="ctr">
              <a:defRPr/>
            </a:pPr>
            <a:r>
              <a:rPr lang="pl-PL" sz="2200" b="1" kern="0" dirty="0">
                <a:solidFill>
                  <a:srgbClr val="FFCB06"/>
                </a:solidFill>
                <a:latin typeface="Century Gothic" panose="020B0502020202020204" pitchFamily="34" charset="0"/>
              </a:rPr>
              <a:t>52,3%</a:t>
            </a:r>
            <a:endParaRPr lang="en-US" sz="2200" b="1" kern="0" dirty="0">
              <a:solidFill>
                <a:srgbClr val="FFCB06"/>
              </a:solidFill>
              <a:latin typeface="Century Gothic" panose="020B0502020202020204" pitchFamily="34" charset="0"/>
            </a:endParaRPr>
          </a:p>
        </p:txBody>
      </p:sp>
      <p:pic>
        <p:nvPicPr>
          <p:cNvPr id="33" name="Grafika 32" descr="Odsetek mężczyzn biorących udział w badaniu&#10;&#10;Grafika przedstawiająca odsetek mężczyzn biorących udział w badaniu: 47,7%">
            <a:extLst>
              <a:ext uri="{FF2B5EF4-FFF2-40B4-BE49-F238E27FC236}">
                <a16:creationId xmlns:a16="http://schemas.microsoft.com/office/drawing/2014/main" id="{AC2BBD3B-DD6D-439D-9235-3C3B2E18A8F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279543" y="1132754"/>
            <a:ext cx="1105455" cy="1105455"/>
          </a:xfrm>
          <a:prstGeom prst="rect">
            <a:avLst/>
          </a:prstGeom>
        </p:spPr>
      </p:pic>
      <p:pic>
        <p:nvPicPr>
          <p:cNvPr id="34" name="Grafika 33" descr="Odsetek kobiet biorących udział w badaniu&#10;&#10;Grafika przedstawiająca odsetek kobiet biorących udział w badaniu: 52,3%">
            <a:extLst>
              <a:ext uri="{FF2B5EF4-FFF2-40B4-BE49-F238E27FC236}">
                <a16:creationId xmlns:a16="http://schemas.microsoft.com/office/drawing/2014/main" id="{AB4C0465-F01B-4E20-B540-C1BAEC3199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804807" y="1147647"/>
            <a:ext cx="1105455" cy="1105455"/>
          </a:xfrm>
          <a:prstGeom prst="rect">
            <a:avLst/>
          </a:prstGeom>
        </p:spPr>
      </p:pic>
      <p:pic>
        <p:nvPicPr>
          <p:cNvPr id="40" name="Grafika 39" descr="Wykształcenie respondentów&#10;&#10;Grafika przedstawiająca wykształcenie respondentów: podstawowe i gimnazjalne 3,3%">
            <a:extLst>
              <a:ext uri="{FF2B5EF4-FFF2-40B4-BE49-F238E27FC236}">
                <a16:creationId xmlns:a16="http://schemas.microsoft.com/office/drawing/2014/main" id="{CC991153-5EA1-47B7-BB9E-653DC9DFC07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86315" y="1593300"/>
            <a:ext cx="416635" cy="416635"/>
          </a:xfrm>
          <a:prstGeom prst="rect">
            <a:avLst/>
          </a:prstGeom>
        </p:spPr>
      </p:pic>
      <p:pic>
        <p:nvPicPr>
          <p:cNvPr id="41" name="Grafika 40" descr="Wykształcenie respondentów&#10;&#10;Grafika przedstawiająca wykształcenie respondentów: zasadnicze zawodowe 30,2%">
            <a:extLst>
              <a:ext uri="{FF2B5EF4-FFF2-40B4-BE49-F238E27FC236}">
                <a16:creationId xmlns:a16="http://schemas.microsoft.com/office/drawing/2014/main" id="{48C7217A-0970-4DD1-A10D-988D80E081C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6807" y="1587571"/>
            <a:ext cx="416635" cy="416635"/>
          </a:xfrm>
          <a:prstGeom prst="rect">
            <a:avLst/>
          </a:prstGeom>
        </p:spPr>
      </p:pic>
      <p:pic>
        <p:nvPicPr>
          <p:cNvPr id="42" name="Grafika 41" descr="Wykształcenie respondentów&#10;&#10;Grafika przedstawiająca wykształcenie respondentów: średnie i pomaturalne 51,6%">
            <a:extLst>
              <a:ext uri="{FF2B5EF4-FFF2-40B4-BE49-F238E27FC236}">
                <a16:creationId xmlns:a16="http://schemas.microsoft.com/office/drawing/2014/main" id="{D009C54A-D47B-4582-BCD1-5772D05BBE07}"/>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26669" y="1593299"/>
            <a:ext cx="416635" cy="416635"/>
          </a:xfrm>
          <a:prstGeom prst="rect">
            <a:avLst/>
          </a:prstGeom>
        </p:spPr>
      </p:pic>
      <p:graphicFrame>
        <p:nvGraphicFramePr>
          <p:cNvPr id="43" name="Tabela 42">
            <a:extLst>
              <a:ext uri="{FF2B5EF4-FFF2-40B4-BE49-F238E27FC236}">
                <a16:creationId xmlns:a16="http://schemas.microsoft.com/office/drawing/2014/main" id="{BA2831EE-CD69-4036-B4E4-C8EC409399F1}"/>
              </a:ext>
            </a:extLst>
          </p:cNvPr>
          <p:cNvGraphicFramePr>
            <a:graphicFrameLocks noGrp="1"/>
          </p:cNvGraphicFramePr>
          <p:nvPr>
            <p:extLst>
              <p:ext uri="{D42A27DB-BD31-4B8C-83A1-F6EECF244321}">
                <p14:modId xmlns:p14="http://schemas.microsoft.com/office/powerpoint/2010/main" val="611225761"/>
              </p:ext>
            </p:extLst>
          </p:nvPr>
        </p:nvGraphicFramePr>
        <p:xfrm>
          <a:off x="4517936" y="2051774"/>
          <a:ext cx="4320000" cy="59436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1226568998"/>
                    </a:ext>
                  </a:extLst>
                </a:gridCol>
                <a:gridCol w="1080000">
                  <a:extLst>
                    <a:ext uri="{9D8B030D-6E8A-4147-A177-3AD203B41FA5}">
                      <a16:colId xmlns:a16="http://schemas.microsoft.com/office/drawing/2014/main" val="185570372"/>
                    </a:ext>
                  </a:extLst>
                </a:gridCol>
                <a:gridCol w="1140668">
                  <a:extLst>
                    <a:ext uri="{9D8B030D-6E8A-4147-A177-3AD203B41FA5}">
                      <a16:colId xmlns:a16="http://schemas.microsoft.com/office/drawing/2014/main" val="597871840"/>
                    </a:ext>
                  </a:extLst>
                </a:gridCol>
                <a:gridCol w="1019332">
                  <a:extLst>
                    <a:ext uri="{9D8B030D-6E8A-4147-A177-3AD203B41FA5}">
                      <a16:colId xmlns:a16="http://schemas.microsoft.com/office/drawing/2014/main" val="1205454040"/>
                    </a:ext>
                  </a:extLst>
                </a:gridCol>
              </a:tblGrid>
              <a:tr h="548640">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podstawowe </a:t>
                      </a:r>
                      <a:br>
                        <a:rPr lang="pl-PL" sz="1100" b="0" kern="1200" dirty="0">
                          <a:solidFill>
                            <a:schemeClr val="tx1">
                              <a:lumMod val="65000"/>
                              <a:lumOff val="35000"/>
                            </a:schemeClr>
                          </a:solidFill>
                          <a:latin typeface="Century Gothic" panose="020B0502020202020204" pitchFamily="34" charset="0"/>
                          <a:ea typeface="+mn-ea"/>
                          <a:cs typeface="+mn-cs"/>
                        </a:rPr>
                      </a:br>
                      <a:r>
                        <a:rPr lang="pl-PL" sz="1100" b="0" kern="1200" dirty="0">
                          <a:solidFill>
                            <a:schemeClr val="tx1">
                              <a:lumMod val="65000"/>
                              <a:lumOff val="35000"/>
                            </a:schemeClr>
                          </a:solidFill>
                          <a:latin typeface="Century Gothic" panose="020B0502020202020204" pitchFamily="34" charset="0"/>
                          <a:ea typeface="+mn-ea"/>
                          <a:cs typeface="+mn-cs"/>
                        </a:rPr>
                        <a:t>i gimnazjalne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zasadnicze zawodowe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średnie </a:t>
                      </a:r>
                      <a:br>
                        <a:rPr lang="pl-PL" sz="1100" b="0" kern="1200" dirty="0">
                          <a:solidFill>
                            <a:schemeClr val="tx1">
                              <a:lumMod val="65000"/>
                              <a:lumOff val="35000"/>
                            </a:schemeClr>
                          </a:solidFill>
                          <a:latin typeface="Century Gothic" panose="020B0502020202020204" pitchFamily="34" charset="0"/>
                          <a:ea typeface="+mn-ea"/>
                          <a:cs typeface="+mn-cs"/>
                        </a:rPr>
                      </a:br>
                      <a:r>
                        <a:rPr lang="pl-PL" sz="1100" b="0" kern="1200" dirty="0">
                          <a:solidFill>
                            <a:schemeClr val="tx1">
                              <a:lumMod val="65000"/>
                              <a:lumOff val="35000"/>
                            </a:schemeClr>
                          </a:solidFill>
                          <a:latin typeface="Century Gothic" panose="020B0502020202020204" pitchFamily="34" charset="0"/>
                          <a:ea typeface="+mn-ea"/>
                          <a:cs typeface="+mn-cs"/>
                        </a:rPr>
                        <a:t>i pomaturalne</a:t>
                      </a:r>
                    </a:p>
                  </a:txBody>
                  <a:tcP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wyższe (licencjat, magister)</a:t>
                      </a:r>
                    </a:p>
                  </a:txBody>
                  <a:tcPr>
                    <a:noFill/>
                  </a:tcPr>
                </a:tc>
                <a:extLst>
                  <a:ext uri="{0D108BD9-81ED-4DB2-BD59-A6C34878D82A}">
                    <a16:rowId xmlns:a16="http://schemas.microsoft.com/office/drawing/2014/main" val="1329463518"/>
                  </a:ext>
                </a:extLst>
              </a:tr>
            </a:tbl>
          </a:graphicData>
        </a:graphic>
      </p:graphicFrame>
      <p:graphicFrame>
        <p:nvGraphicFramePr>
          <p:cNvPr id="44" name="Tabela 43">
            <a:extLst>
              <a:ext uri="{FF2B5EF4-FFF2-40B4-BE49-F238E27FC236}">
                <a16:creationId xmlns:a16="http://schemas.microsoft.com/office/drawing/2014/main" id="{26ED7F70-EC9B-45ED-BB56-5921220A670E}"/>
              </a:ext>
            </a:extLst>
          </p:cNvPr>
          <p:cNvGraphicFramePr>
            <a:graphicFrameLocks noGrp="1"/>
          </p:cNvGraphicFramePr>
          <p:nvPr>
            <p:extLst>
              <p:ext uri="{D42A27DB-BD31-4B8C-83A1-F6EECF244321}">
                <p14:modId xmlns:p14="http://schemas.microsoft.com/office/powerpoint/2010/main" val="237877325"/>
              </p:ext>
            </p:extLst>
          </p:nvPr>
        </p:nvGraphicFramePr>
        <p:xfrm>
          <a:off x="4464637" y="1132754"/>
          <a:ext cx="4373300" cy="378017"/>
        </p:xfrm>
        <a:graphic>
          <a:graphicData uri="http://schemas.openxmlformats.org/drawingml/2006/table">
            <a:tbl>
              <a:tblPr firstRow="1" bandRow="1">
                <a:tableStyleId>{5C22544A-7EE6-4342-B048-85BDC9FD1C3A}</a:tableStyleId>
              </a:tblPr>
              <a:tblGrid>
                <a:gridCol w="1115864">
                  <a:extLst>
                    <a:ext uri="{9D8B030D-6E8A-4147-A177-3AD203B41FA5}">
                      <a16:colId xmlns:a16="http://schemas.microsoft.com/office/drawing/2014/main" val="1226568998"/>
                    </a:ext>
                  </a:extLst>
                </a:gridCol>
                <a:gridCol w="1104316">
                  <a:extLst>
                    <a:ext uri="{9D8B030D-6E8A-4147-A177-3AD203B41FA5}">
                      <a16:colId xmlns:a16="http://schemas.microsoft.com/office/drawing/2014/main" val="185570372"/>
                    </a:ext>
                  </a:extLst>
                </a:gridCol>
                <a:gridCol w="1076560">
                  <a:extLst>
                    <a:ext uri="{9D8B030D-6E8A-4147-A177-3AD203B41FA5}">
                      <a16:colId xmlns:a16="http://schemas.microsoft.com/office/drawing/2014/main" val="597871840"/>
                    </a:ext>
                  </a:extLst>
                </a:gridCol>
                <a:gridCol w="1076560">
                  <a:extLst>
                    <a:ext uri="{9D8B030D-6E8A-4147-A177-3AD203B41FA5}">
                      <a16:colId xmlns:a16="http://schemas.microsoft.com/office/drawing/2014/main" val="3924464928"/>
                    </a:ext>
                  </a:extLst>
                </a:gridCol>
              </a:tblGrid>
              <a:tr h="378017">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3,3%</a:t>
                      </a:r>
                    </a:p>
                  </a:txBody>
                  <a:tcPr anchor="c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30,2%</a:t>
                      </a:r>
                    </a:p>
                  </a:txBody>
                  <a:tcPr anchor="c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51,6%</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kern="1200" dirty="0">
                          <a:solidFill>
                            <a:srgbClr val="58595B"/>
                          </a:solidFill>
                          <a:latin typeface="Century Gothic" panose="020B0502020202020204" pitchFamily="34" charset="0"/>
                          <a:ea typeface="+mn-ea"/>
                          <a:cs typeface="+mn-cs"/>
                        </a:rPr>
                        <a:t> 14,9%</a:t>
                      </a:r>
                    </a:p>
                  </a:txBody>
                  <a:tcPr anchor="ctr">
                    <a:noFill/>
                  </a:tcPr>
                </a:tc>
                <a:extLst>
                  <a:ext uri="{0D108BD9-81ED-4DB2-BD59-A6C34878D82A}">
                    <a16:rowId xmlns:a16="http://schemas.microsoft.com/office/drawing/2014/main" val="1329463518"/>
                  </a:ext>
                </a:extLst>
              </a:tr>
            </a:tbl>
          </a:graphicData>
        </a:graphic>
      </p:graphicFrame>
      <p:pic>
        <p:nvPicPr>
          <p:cNvPr id="45" name="Grafika 44" descr="Wykształcenie respondentów&#10;&#10;Grafika przedstawiająca wykształcenie respondentów: wyższe 14,9%">
            <a:extLst>
              <a:ext uri="{FF2B5EF4-FFF2-40B4-BE49-F238E27FC236}">
                <a16:creationId xmlns:a16="http://schemas.microsoft.com/office/drawing/2014/main" id="{B2BD7D7C-59AC-453C-9689-04435C914EF2}"/>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24228" y="1590583"/>
            <a:ext cx="416635" cy="416635"/>
          </a:xfrm>
          <a:prstGeom prst="rect">
            <a:avLst/>
          </a:prstGeom>
        </p:spPr>
      </p:pic>
      <p:grpSp>
        <p:nvGrpSpPr>
          <p:cNvPr id="46" name="Grupa 45">
            <a:extLst>
              <a:ext uri="{FF2B5EF4-FFF2-40B4-BE49-F238E27FC236}">
                <a16:creationId xmlns:a16="http://schemas.microsoft.com/office/drawing/2014/main" id="{783D902F-798C-43DB-A0BE-4815B7D81595}"/>
              </a:ext>
            </a:extLst>
          </p:cNvPr>
          <p:cNvGrpSpPr/>
          <p:nvPr/>
        </p:nvGrpSpPr>
        <p:grpSpPr>
          <a:xfrm>
            <a:off x="4219607" y="3121768"/>
            <a:ext cx="4656159" cy="1275046"/>
            <a:chOff x="380499" y="1021917"/>
            <a:chExt cx="4656159" cy="1275046"/>
          </a:xfrm>
        </p:grpSpPr>
        <p:sp>
          <p:nvSpPr>
            <p:cNvPr id="47" name="pole tekstowe 46">
              <a:extLst>
                <a:ext uri="{FF2B5EF4-FFF2-40B4-BE49-F238E27FC236}">
                  <a16:creationId xmlns:a16="http://schemas.microsoft.com/office/drawing/2014/main" id="{2337A234-5D54-48C2-8416-A936895B25AE}"/>
                </a:ext>
              </a:extLst>
            </p:cNvPr>
            <p:cNvSpPr txBox="1"/>
            <p:nvPr/>
          </p:nvSpPr>
          <p:spPr>
            <a:xfrm>
              <a:off x="615421" y="1021917"/>
              <a:ext cx="4421237" cy="307777"/>
            </a:xfrm>
            <a:prstGeom prst="rect">
              <a:avLst/>
            </a:prstGeom>
            <a:no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WIELKOŚĆ MIEJSCOWOŚCI ZAMIESZKANIA</a:t>
              </a:r>
            </a:p>
          </p:txBody>
        </p:sp>
        <p:cxnSp>
          <p:nvCxnSpPr>
            <p:cNvPr id="48" name="Łącznik: łamany 47">
              <a:extLst>
                <a:ext uri="{FF2B5EF4-FFF2-40B4-BE49-F238E27FC236}">
                  <a16:creationId xmlns:a16="http://schemas.microsoft.com/office/drawing/2014/main" id="{9F402BEE-6266-4849-B644-9CE45515E95F}"/>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9" name="Grafika 48" descr="Miejsce zamieszkania respondentów&#10;&#10;Grafika przedstawiająca odsetek respondentów zamieszkujących w miastach powyżej 500 tys. mieszkańców 11,6%">
            <a:extLst>
              <a:ext uri="{FF2B5EF4-FFF2-40B4-BE49-F238E27FC236}">
                <a16:creationId xmlns:a16="http://schemas.microsoft.com/office/drawing/2014/main" id="{25D301CC-52C2-44F1-A65C-5CC3757F0F72}"/>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94337" y="3512317"/>
            <a:ext cx="754537" cy="754537"/>
          </a:xfrm>
          <a:prstGeom prst="rect">
            <a:avLst/>
          </a:prstGeom>
        </p:spPr>
      </p:pic>
      <p:pic>
        <p:nvPicPr>
          <p:cNvPr id="50" name="Grafika 49" descr="Miejsce zamieszkania respondentów&#10;&#10;Grafika przedstawiająca odsetek respondentów zamieszkujących w  miastach 200-500 tys. mieszkańców 8,8%">
            <a:extLst>
              <a:ext uri="{FF2B5EF4-FFF2-40B4-BE49-F238E27FC236}">
                <a16:creationId xmlns:a16="http://schemas.microsoft.com/office/drawing/2014/main" id="{73976A1E-61D7-4670-A1A4-1BF3013281B7}"/>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219404" y="3683170"/>
            <a:ext cx="540000" cy="540000"/>
          </a:xfrm>
          <a:prstGeom prst="rect">
            <a:avLst/>
          </a:prstGeom>
        </p:spPr>
      </p:pic>
      <p:pic>
        <p:nvPicPr>
          <p:cNvPr id="51" name="Grafika 50" descr="Miejsce zamieszkania respondentów&#10;&#10;Grafika przedstawiająca odsetek respondentów zamieszkujących na wsi: 38,8%">
            <a:extLst>
              <a:ext uri="{FF2B5EF4-FFF2-40B4-BE49-F238E27FC236}">
                <a16:creationId xmlns:a16="http://schemas.microsoft.com/office/drawing/2014/main" id="{C06F9A9F-9600-4D5F-9A29-E5224925E086}"/>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64327" y="3709107"/>
            <a:ext cx="488125" cy="488125"/>
          </a:xfrm>
          <a:prstGeom prst="rect">
            <a:avLst/>
          </a:prstGeom>
        </p:spPr>
      </p:pic>
      <p:graphicFrame>
        <p:nvGraphicFramePr>
          <p:cNvPr id="52" name="Tabela 51">
            <a:extLst>
              <a:ext uri="{FF2B5EF4-FFF2-40B4-BE49-F238E27FC236}">
                <a16:creationId xmlns:a16="http://schemas.microsoft.com/office/drawing/2014/main" id="{E007F5DD-61F3-4F06-99E1-681DB2445CC4}"/>
              </a:ext>
            </a:extLst>
          </p:cNvPr>
          <p:cNvGraphicFramePr>
            <a:graphicFrameLocks noGrp="1"/>
          </p:cNvGraphicFramePr>
          <p:nvPr>
            <p:extLst>
              <p:ext uri="{D42A27DB-BD31-4B8C-83A1-F6EECF244321}">
                <p14:modId xmlns:p14="http://schemas.microsoft.com/office/powerpoint/2010/main" val="4280182528"/>
              </p:ext>
            </p:extLst>
          </p:nvPr>
        </p:nvGraphicFramePr>
        <p:xfrm>
          <a:off x="4406535" y="4289318"/>
          <a:ext cx="4737465" cy="1066880"/>
        </p:xfrm>
        <a:graphic>
          <a:graphicData uri="http://schemas.openxmlformats.org/drawingml/2006/table">
            <a:tbl>
              <a:tblPr firstRow="1" bandRow="1">
                <a:tableStyleId>{5C22544A-7EE6-4342-B048-85BDC9FD1C3A}</a:tableStyleId>
              </a:tblPr>
              <a:tblGrid>
                <a:gridCol w="947493">
                  <a:extLst>
                    <a:ext uri="{9D8B030D-6E8A-4147-A177-3AD203B41FA5}">
                      <a16:colId xmlns:a16="http://schemas.microsoft.com/office/drawing/2014/main" val="1048003616"/>
                    </a:ext>
                  </a:extLst>
                </a:gridCol>
                <a:gridCol w="947493">
                  <a:extLst>
                    <a:ext uri="{9D8B030D-6E8A-4147-A177-3AD203B41FA5}">
                      <a16:colId xmlns:a16="http://schemas.microsoft.com/office/drawing/2014/main" val="1664568185"/>
                    </a:ext>
                  </a:extLst>
                </a:gridCol>
                <a:gridCol w="947493">
                  <a:extLst>
                    <a:ext uri="{9D8B030D-6E8A-4147-A177-3AD203B41FA5}">
                      <a16:colId xmlns:a16="http://schemas.microsoft.com/office/drawing/2014/main" val="1390387930"/>
                    </a:ext>
                  </a:extLst>
                </a:gridCol>
                <a:gridCol w="947493">
                  <a:extLst>
                    <a:ext uri="{9D8B030D-6E8A-4147-A177-3AD203B41FA5}">
                      <a16:colId xmlns:a16="http://schemas.microsoft.com/office/drawing/2014/main" val="745068828"/>
                    </a:ext>
                  </a:extLst>
                </a:gridCol>
                <a:gridCol w="947493">
                  <a:extLst>
                    <a:ext uri="{9D8B030D-6E8A-4147-A177-3AD203B41FA5}">
                      <a16:colId xmlns:a16="http://schemas.microsoft.com/office/drawing/2014/main" val="2532700217"/>
                    </a:ext>
                  </a:extLst>
                </a:gridCol>
              </a:tblGrid>
              <a:tr h="349945">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38,8%</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24,3%</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16,5%</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8,8%</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11,6%</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513339"/>
                  </a:ext>
                </a:extLst>
              </a:tr>
              <a:tr h="716935">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wieś</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do 50 tys.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50-200 tys.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200-500 tys.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miasto </a:t>
                      </a:r>
                    </a:p>
                    <a:p>
                      <a:pPr marL="0" algn="l" defTabSz="914400" rtl="0" eaLnBrk="1" latinLnBrk="0" hangingPunct="1"/>
                      <a:r>
                        <a:rPr lang="pl-PL" sz="1100" b="0" kern="1200" dirty="0">
                          <a:solidFill>
                            <a:schemeClr val="tx1">
                              <a:lumMod val="65000"/>
                              <a:lumOff val="35000"/>
                            </a:schemeClr>
                          </a:solidFill>
                          <a:latin typeface="Century Gothic" panose="020B0502020202020204" pitchFamily="34" charset="0"/>
                          <a:ea typeface="+mn-ea"/>
                          <a:cs typeface="+mn-cs"/>
                        </a:rPr>
                        <a:t>pow. 500 tys.</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0888646"/>
                  </a:ext>
                </a:extLst>
              </a:tr>
            </a:tbl>
          </a:graphicData>
        </a:graphic>
      </p:graphicFrame>
      <p:pic>
        <p:nvPicPr>
          <p:cNvPr id="53" name="Grafika 52" descr="Miejsce zamieszkania respondentów&#10;&#10;Grafika przedstawiająca odsetek respondentów zamieszkujących w małych miastach do 50 tys. mieszkańców: 24,3%">
            <a:extLst>
              <a:ext uri="{FF2B5EF4-FFF2-40B4-BE49-F238E27FC236}">
                <a16:creationId xmlns:a16="http://schemas.microsoft.com/office/drawing/2014/main" id="{676000B7-C636-4168-869E-22043B095EEE}"/>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382199" y="3683170"/>
            <a:ext cx="540000" cy="540000"/>
          </a:xfrm>
          <a:prstGeom prst="rect">
            <a:avLst/>
          </a:prstGeom>
        </p:spPr>
      </p:pic>
      <p:grpSp>
        <p:nvGrpSpPr>
          <p:cNvPr id="54" name="Grupa 53" descr="Miejsce zamieszkania respondentów&#10;&#10;Grafika przedstawiająca odsetek respondentów zamieszkujących w miastach 50-200 tys. mieszkańców: 16,5%">
            <a:extLst>
              <a:ext uri="{FF2B5EF4-FFF2-40B4-BE49-F238E27FC236}">
                <a16:creationId xmlns:a16="http://schemas.microsoft.com/office/drawing/2014/main" id="{8B023D99-E02F-4D5A-8ADB-EE8E64A26814}"/>
              </a:ext>
            </a:extLst>
          </p:cNvPr>
          <p:cNvGrpSpPr/>
          <p:nvPr/>
        </p:nvGrpSpPr>
        <p:grpSpPr>
          <a:xfrm>
            <a:off x="6087340" y="3693601"/>
            <a:ext cx="954207" cy="540000"/>
            <a:chOff x="6244525" y="4205629"/>
            <a:chExt cx="954207" cy="540000"/>
          </a:xfrm>
        </p:grpSpPr>
        <p:pic>
          <p:nvPicPr>
            <p:cNvPr id="55" name="Grafika 54" descr="Dom">
              <a:extLst>
                <a:ext uri="{FF2B5EF4-FFF2-40B4-BE49-F238E27FC236}">
                  <a16:creationId xmlns:a16="http://schemas.microsoft.com/office/drawing/2014/main" id="{69277A3C-B650-4716-8437-646B55A88729}"/>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244525" y="4205629"/>
              <a:ext cx="540000" cy="540000"/>
            </a:xfrm>
            <a:prstGeom prst="rect">
              <a:avLst/>
            </a:prstGeom>
          </p:spPr>
        </p:pic>
        <p:pic>
          <p:nvPicPr>
            <p:cNvPr id="56" name="Grafika 55" descr="Dom">
              <a:extLst>
                <a:ext uri="{FF2B5EF4-FFF2-40B4-BE49-F238E27FC236}">
                  <a16:creationId xmlns:a16="http://schemas.microsoft.com/office/drawing/2014/main" id="{D4C357FB-83E6-4923-B698-FF7C52C82869}"/>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658732" y="4205629"/>
              <a:ext cx="540000" cy="540000"/>
            </a:xfrm>
            <a:prstGeom prst="rect">
              <a:avLst/>
            </a:prstGeom>
          </p:spPr>
        </p:pic>
      </p:grpSp>
      <p:sp>
        <p:nvSpPr>
          <p:cNvPr id="35" name="pole tekstowe 34">
            <a:extLst>
              <a:ext uri="{FF2B5EF4-FFF2-40B4-BE49-F238E27FC236}">
                <a16:creationId xmlns:a16="http://schemas.microsoft.com/office/drawing/2014/main" id="{B4C54DAD-02E1-47EC-BD70-D22292442776}"/>
              </a:ext>
            </a:extLst>
          </p:cNvPr>
          <p:cNvSpPr txBox="1"/>
          <p:nvPr/>
        </p:nvSpPr>
        <p:spPr>
          <a:xfrm>
            <a:off x="156136" y="5961519"/>
            <a:ext cx="4097025"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Tree>
    <p:extLst>
      <p:ext uri="{BB962C8B-B14F-4D97-AF65-F5344CB8AC3E}">
        <p14:creationId xmlns:p14="http://schemas.microsoft.com/office/powerpoint/2010/main" val="3816207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41ADA73F-6310-425B-93E5-A6F62FCCE679}"/>
              </a:ext>
            </a:extLst>
          </p:cNvPr>
          <p:cNvSpPr>
            <a:spLocks noGrp="1"/>
          </p:cNvSpPr>
          <p:nvPr>
            <p:ph type="sldNum" sz="quarter" idx="12"/>
          </p:nvPr>
        </p:nvSpPr>
        <p:spPr/>
        <p:txBody>
          <a:bodyPr/>
          <a:lstStyle/>
          <a:p>
            <a:fld id="{63495140-8AF3-44B3-8E8F-973C040A3C95}" type="slidenum">
              <a:rPr lang="pl-PL" smtClean="0"/>
              <a:pPr/>
              <a:t>9</a:t>
            </a:fld>
            <a:endParaRPr lang="pl-PL" dirty="0"/>
          </a:p>
        </p:txBody>
      </p:sp>
      <p:grpSp>
        <p:nvGrpSpPr>
          <p:cNvPr id="21" name="Grupa 20" descr="Odsetek respondentów w podziale na województwa&#10;&#10;Grafika przedstawiająca rozkład respondentów na poszczególne województwa: mazowieckie 13,7%, śląskie 12,0%, wielkopolskie 8,9%, małopolskie 8,6%, łódzkie 6,5%, dolnośląskie 7,6%, pomorskie 5,9%, lubelskie 5,6%, kujawsko-pomorskie 5,4%, podkarpackie 5,6%, zachodniopomorskie 4,6%, warmińsko-mazurskie 3,7%, lubuskie 2,7%, podlaskie 3,2%, opolskie 2,7%, świętokrzyskie 3,3%.">
            <a:extLst>
              <a:ext uri="{FF2B5EF4-FFF2-40B4-BE49-F238E27FC236}">
                <a16:creationId xmlns:a16="http://schemas.microsoft.com/office/drawing/2014/main" id="{2214506F-C97B-4517-A48F-5CA7DA5813DF}"/>
              </a:ext>
            </a:extLst>
          </p:cNvPr>
          <p:cNvGrpSpPr/>
          <p:nvPr/>
        </p:nvGrpSpPr>
        <p:grpSpPr>
          <a:xfrm>
            <a:off x="409704" y="1631619"/>
            <a:ext cx="4297078" cy="3992122"/>
            <a:chOff x="636429" y="1627424"/>
            <a:chExt cx="4297078" cy="3992122"/>
          </a:xfrm>
        </p:grpSpPr>
        <p:grpSp>
          <p:nvGrpSpPr>
            <p:cNvPr id="4" name="Grupa 3" descr="Grafika przedstawiająca rozkład respondentów na poszczególne województwa: mazowieckie 13,9%, śląskie 11,9%, wielkopolskie 9,4%, małopolskie 8,9%, łódzkie 6,9%, dolnośląskie 7,4%, pomorskie 5,9%, lubelskie 5,4%, kujawsko-pomorskie 5,4%, podkarpackie 5,0%, zachodniopomorskie 4,5%, warmińsko-mazurskie 3,5%, lubuskie 2,5%, podlaskie 3,5%, opolskie 2,5%, świętokrzyskie 3,5%." title="Odsetek respondentów w podziale na województwa">
              <a:extLst>
                <a:ext uri="{FF2B5EF4-FFF2-40B4-BE49-F238E27FC236}">
                  <a16:creationId xmlns:a16="http://schemas.microsoft.com/office/drawing/2014/main" id="{2DC35ACA-2E1B-4E4B-960B-11CB8998C81D}"/>
                </a:ext>
              </a:extLst>
            </p:cNvPr>
            <p:cNvGrpSpPr/>
            <p:nvPr/>
          </p:nvGrpSpPr>
          <p:grpSpPr>
            <a:xfrm>
              <a:off x="636429" y="1627424"/>
              <a:ext cx="4297078" cy="3992122"/>
              <a:chOff x="881063" y="0"/>
              <a:chExt cx="7381876" cy="6858000"/>
            </a:xfrm>
            <a:solidFill>
              <a:srgbClr val="D9D9D9"/>
            </a:solidFill>
          </p:grpSpPr>
          <p:sp>
            <p:nvSpPr>
              <p:cNvPr id="5" name="Freeform 5">
                <a:extLst>
                  <a:ext uri="{FF2B5EF4-FFF2-40B4-BE49-F238E27FC236}">
                    <a16:creationId xmlns:a16="http://schemas.microsoft.com/office/drawing/2014/main" id="{ABB9344C-83FC-46B1-B083-C35C7B9E68F8}"/>
                  </a:ext>
                </a:extLst>
              </p:cNvPr>
              <p:cNvSpPr>
                <a:spLocks/>
              </p:cNvSpPr>
              <p:nvPr/>
            </p:nvSpPr>
            <p:spPr bwMode="auto">
              <a:xfrm>
                <a:off x="4624388" y="1638300"/>
                <a:ext cx="2779713" cy="2833688"/>
              </a:xfrm>
              <a:custGeom>
                <a:avLst/>
                <a:gdLst>
                  <a:gd name="T0" fmla="*/ 1622 w 1751"/>
                  <a:gd name="T1" fmla="*/ 809 h 1785"/>
                  <a:gd name="T2" fmla="*/ 1459 w 1751"/>
                  <a:gd name="T3" fmla="*/ 719 h 1785"/>
                  <a:gd name="T4" fmla="*/ 1429 w 1751"/>
                  <a:gd name="T5" fmla="*/ 640 h 1785"/>
                  <a:gd name="T6" fmla="*/ 1447 w 1751"/>
                  <a:gd name="T7" fmla="*/ 552 h 1785"/>
                  <a:gd name="T8" fmla="*/ 1381 w 1751"/>
                  <a:gd name="T9" fmla="*/ 503 h 1785"/>
                  <a:gd name="T10" fmla="*/ 1322 w 1751"/>
                  <a:gd name="T11" fmla="*/ 463 h 1785"/>
                  <a:gd name="T12" fmla="*/ 1185 w 1751"/>
                  <a:gd name="T13" fmla="*/ 395 h 1785"/>
                  <a:gd name="T14" fmla="*/ 1099 w 1751"/>
                  <a:gd name="T15" fmla="*/ 262 h 1785"/>
                  <a:gd name="T16" fmla="*/ 1049 w 1751"/>
                  <a:gd name="T17" fmla="*/ 207 h 1785"/>
                  <a:gd name="T18" fmla="*/ 1016 w 1751"/>
                  <a:gd name="T19" fmla="*/ 42 h 1785"/>
                  <a:gd name="T20" fmla="*/ 831 w 1751"/>
                  <a:gd name="T21" fmla="*/ 59 h 1785"/>
                  <a:gd name="T22" fmla="*/ 666 w 1751"/>
                  <a:gd name="T23" fmla="*/ 113 h 1785"/>
                  <a:gd name="T24" fmla="*/ 618 w 1751"/>
                  <a:gd name="T25" fmla="*/ 157 h 1785"/>
                  <a:gd name="T26" fmla="*/ 560 w 1751"/>
                  <a:gd name="T27" fmla="*/ 163 h 1785"/>
                  <a:gd name="T28" fmla="*/ 513 w 1751"/>
                  <a:gd name="T29" fmla="*/ 183 h 1785"/>
                  <a:gd name="T30" fmla="*/ 463 w 1751"/>
                  <a:gd name="T31" fmla="*/ 246 h 1785"/>
                  <a:gd name="T32" fmla="*/ 298 w 1751"/>
                  <a:gd name="T33" fmla="*/ 242 h 1785"/>
                  <a:gd name="T34" fmla="*/ 213 w 1751"/>
                  <a:gd name="T35" fmla="*/ 236 h 1785"/>
                  <a:gd name="T36" fmla="*/ 181 w 1751"/>
                  <a:gd name="T37" fmla="*/ 278 h 1785"/>
                  <a:gd name="T38" fmla="*/ 185 w 1751"/>
                  <a:gd name="T39" fmla="*/ 342 h 1785"/>
                  <a:gd name="T40" fmla="*/ 81 w 1751"/>
                  <a:gd name="T41" fmla="*/ 433 h 1785"/>
                  <a:gd name="T42" fmla="*/ 83 w 1751"/>
                  <a:gd name="T43" fmla="*/ 489 h 1785"/>
                  <a:gd name="T44" fmla="*/ 101 w 1751"/>
                  <a:gd name="T45" fmla="*/ 543 h 1785"/>
                  <a:gd name="T46" fmla="*/ 34 w 1751"/>
                  <a:gd name="T47" fmla="*/ 620 h 1785"/>
                  <a:gd name="T48" fmla="*/ 44 w 1751"/>
                  <a:gd name="T49" fmla="*/ 702 h 1785"/>
                  <a:gd name="T50" fmla="*/ 0 w 1751"/>
                  <a:gd name="T51" fmla="*/ 801 h 1785"/>
                  <a:gd name="T52" fmla="*/ 40 w 1751"/>
                  <a:gd name="T53" fmla="*/ 827 h 1785"/>
                  <a:gd name="T54" fmla="*/ 141 w 1751"/>
                  <a:gd name="T55" fmla="*/ 853 h 1785"/>
                  <a:gd name="T56" fmla="*/ 280 w 1751"/>
                  <a:gd name="T57" fmla="*/ 843 h 1785"/>
                  <a:gd name="T58" fmla="*/ 362 w 1751"/>
                  <a:gd name="T59" fmla="*/ 896 h 1785"/>
                  <a:gd name="T60" fmla="*/ 421 w 1751"/>
                  <a:gd name="T61" fmla="*/ 972 h 1785"/>
                  <a:gd name="T62" fmla="*/ 461 w 1751"/>
                  <a:gd name="T63" fmla="*/ 1091 h 1785"/>
                  <a:gd name="T64" fmla="*/ 483 w 1751"/>
                  <a:gd name="T65" fmla="*/ 1111 h 1785"/>
                  <a:gd name="T66" fmla="*/ 586 w 1751"/>
                  <a:gd name="T67" fmla="*/ 1115 h 1785"/>
                  <a:gd name="T68" fmla="*/ 630 w 1751"/>
                  <a:gd name="T69" fmla="*/ 1133 h 1785"/>
                  <a:gd name="T70" fmla="*/ 670 w 1751"/>
                  <a:gd name="T71" fmla="*/ 1195 h 1785"/>
                  <a:gd name="T72" fmla="*/ 684 w 1751"/>
                  <a:gd name="T73" fmla="*/ 1286 h 1785"/>
                  <a:gd name="T74" fmla="*/ 636 w 1751"/>
                  <a:gd name="T75" fmla="*/ 1342 h 1785"/>
                  <a:gd name="T76" fmla="*/ 574 w 1751"/>
                  <a:gd name="T77" fmla="*/ 1374 h 1785"/>
                  <a:gd name="T78" fmla="*/ 618 w 1751"/>
                  <a:gd name="T79" fmla="*/ 1471 h 1785"/>
                  <a:gd name="T80" fmla="*/ 594 w 1751"/>
                  <a:gd name="T81" fmla="*/ 1537 h 1785"/>
                  <a:gd name="T82" fmla="*/ 620 w 1751"/>
                  <a:gd name="T83" fmla="*/ 1598 h 1785"/>
                  <a:gd name="T84" fmla="*/ 753 w 1751"/>
                  <a:gd name="T85" fmla="*/ 1692 h 1785"/>
                  <a:gd name="T86" fmla="*/ 825 w 1751"/>
                  <a:gd name="T87" fmla="*/ 1692 h 1785"/>
                  <a:gd name="T88" fmla="*/ 914 w 1751"/>
                  <a:gd name="T89" fmla="*/ 1733 h 1785"/>
                  <a:gd name="T90" fmla="*/ 1034 w 1751"/>
                  <a:gd name="T91" fmla="*/ 1781 h 1785"/>
                  <a:gd name="T92" fmla="*/ 1125 w 1751"/>
                  <a:gd name="T93" fmla="*/ 1751 h 1785"/>
                  <a:gd name="T94" fmla="*/ 1167 w 1751"/>
                  <a:gd name="T95" fmla="*/ 1684 h 1785"/>
                  <a:gd name="T96" fmla="*/ 1177 w 1751"/>
                  <a:gd name="T97" fmla="*/ 1562 h 1785"/>
                  <a:gd name="T98" fmla="*/ 1105 w 1751"/>
                  <a:gd name="T99" fmla="*/ 1405 h 1785"/>
                  <a:gd name="T100" fmla="*/ 1089 w 1751"/>
                  <a:gd name="T101" fmla="*/ 1368 h 1785"/>
                  <a:gd name="T102" fmla="*/ 1105 w 1751"/>
                  <a:gd name="T103" fmla="*/ 1332 h 1785"/>
                  <a:gd name="T104" fmla="*/ 1167 w 1751"/>
                  <a:gd name="T105" fmla="*/ 1302 h 1785"/>
                  <a:gd name="T106" fmla="*/ 1189 w 1751"/>
                  <a:gd name="T107" fmla="*/ 1214 h 1785"/>
                  <a:gd name="T108" fmla="*/ 1209 w 1751"/>
                  <a:gd name="T109" fmla="*/ 1103 h 1785"/>
                  <a:gd name="T110" fmla="*/ 1205 w 1751"/>
                  <a:gd name="T111" fmla="*/ 1053 h 1785"/>
                  <a:gd name="T112" fmla="*/ 1387 w 1751"/>
                  <a:gd name="T113" fmla="*/ 1006 h 1785"/>
                  <a:gd name="T114" fmla="*/ 1519 w 1751"/>
                  <a:gd name="T115" fmla="*/ 978 h 1785"/>
                  <a:gd name="T116" fmla="*/ 1550 w 1751"/>
                  <a:gd name="T117" fmla="*/ 942 h 1785"/>
                  <a:gd name="T118" fmla="*/ 1594 w 1751"/>
                  <a:gd name="T119" fmla="*/ 942 h 1785"/>
                  <a:gd name="T120" fmla="*/ 1656 w 1751"/>
                  <a:gd name="T121" fmla="*/ 948 h 1785"/>
                  <a:gd name="T122" fmla="*/ 1741 w 1751"/>
                  <a:gd name="T123" fmla="*/ 841 h 1785"/>
                  <a:gd name="T124" fmla="*/ 1698 w 1751"/>
                  <a:gd name="T125" fmla="*/ 817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1" h="1785">
                    <a:moveTo>
                      <a:pt x="1698" y="817"/>
                    </a:moveTo>
                    <a:lnTo>
                      <a:pt x="1698" y="817"/>
                    </a:lnTo>
                    <a:lnTo>
                      <a:pt x="1698" y="817"/>
                    </a:lnTo>
                    <a:lnTo>
                      <a:pt x="1690" y="817"/>
                    </a:lnTo>
                    <a:lnTo>
                      <a:pt x="1690" y="817"/>
                    </a:lnTo>
                    <a:lnTo>
                      <a:pt x="1654" y="815"/>
                    </a:lnTo>
                    <a:lnTo>
                      <a:pt x="1622" y="809"/>
                    </a:lnTo>
                    <a:lnTo>
                      <a:pt x="1590" y="799"/>
                    </a:lnTo>
                    <a:lnTo>
                      <a:pt x="1562" y="787"/>
                    </a:lnTo>
                    <a:lnTo>
                      <a:pt x="1535" y="773"/>
                    </a:lnTo>
                    <a:lnTo>
                      <a:pt x="1509" y="755"/>
                    </a:lnTo>
                    <a:lnTo>
                      <a:pt x="1483" y="737"/>
                    </a:lnTo>
                    <a:lnTo>
                      <a:pt x="1459" y="719"/>
                    </a:lnTo>
                    <a:lnTo>
                      <a:pt x="1459" y="719"/>
                    </a:lnTo>
                    <a:lnTo>
                      <a:pt x="1449" y="708"/>
                    </a:lnTo>
                    <a:lnTo>
                      <a:pt x="1439" y="698"/>
                    </a:lnTo>
                    <a:lnTo>
                      <a:pt x="1433" y="686"/>
                    </a:lnTo>
                    <a:lnTo>
                      <a:pt x="1429" y="676"/>
                    </a:lnTo>
                    <a:lnTo>
                      <a:pt x="1427" y="666"/>
                    </a:lnTo>
                    <a:lnTo>
                      <a:pt x="1427" y="656"/>
                    </a:lnTo>
                    <a:lnTo>
                      <a:pt x="1429" y="640"/>
                    </a:lnTo>
                    <a:lnTo>
                      <a:pt x="1429" y="640"/>
                    </a:lnTo>
                    <a:lnTo>
                      <a:pt x="1433" y="626"/>
                    </a:lnTo>
                    <a:lnTo>
                      <a:pt x="1439" y="614"/>
                    </a:lnTo>
                    <a:lnTo>
                      <a:pt x="1451" y="592"/>
                    </a:lnTo>
                    <a:lnTo>
                      <a:pt x="1451" y="592"/>
                    </a:lnTo>
                    <a:lnTo>
                      <a:pt x="1447" y="552"/>
                    </a:lnTo>
                    <a:lnTo>
                      <a:pt x="1447" y="552"/>
                    </a:lnTo>
                    <a:lnTo>
                      <a:pt x="1429" y="519"/>
                    </a:lnTo>
                    <a:lnTo>
                      <a:pt x="1429" y="519"/>
                    </a:lnTo>
                    <a:lnTo>
                      <a:pt x="1423" y="509"/>
                    </a:lnTo>
                    <a:lnTo>
                      <a:pt x="1423" y="509"/>
                    </a:lnTo>
                    <a:lnTo>
                      <a:pt x="1403" y="507"/>
                    </a:lnTo>
                    <a:lnTo>
                      <a:pt x="1393" y="505"/>
                    </a:lnTo>
                    <a:lnTo>
                      <a:pt x="1381" y="503"/>
                    </a:lnTo>
                    <a:lnTo>
                      <a:pt x="1370" y="497"/>
                    </a:lnTo>
                    <a:lnTo>
                      <a:pt x="1358" y="491"/>
                    </a:lnTo>
                    <a:lnTo>
                      <a:pt x="1348" y="483"/>
                    </a:lnTo>
                    <a:lnTo>
                      <a:pt x="1338" y="471"/>
                    </a:lnTo>
                    <a:lnTo>
                      <a:pt x="1338" y="471"/>
                    </a:lnTo>
                    <a:lnTo>
                      <a:pt x="1322" y="463"/>
                    </a:lnTo>
                    <a:lnTo>
                      <a:pt x="1322" y="463"/>
                    </a:lnTo>
                    <a:lnTo>
                      <a:pt x="1302" y="461"/>
                    </a:lnTo>
                    <a:lnTo>
                      <a:pt x="1302" y="461"/>
                    </a:lnTo>
                    <a:lnTo>
                      <a:pt x="1274" y="455"/>
                    </a:lnTo>
                    <a:lnTo>
                      <a:pt x="1250" y="445"/>
                    </a:lnTo>
                    <a:lnTo>
                      <a:pt x="1226" y="431"/>
                    </a:lnTo>
                    <a:lnTo>
                      <a:pt x="1205" y="415"/>
                    </a:lnTo>
                    <a:lnTo>
                      <a:pt x="1185" y="395"/>
                    </a:lnTo>
                    <a:lnTo>
                      <a:pt x="1167" y="372"/>
                    </a:lnTo>
                    <a:lnTo>
                      <a:pt x="1151" y="346"/>
                    </a:lnTo>
                    <a:lnTo>
                      <a:pt x="1139" y="316"/>
                    </a:lnTo>
                    <a:lnTo>
                      <a:pt x="1139" y="316"/>
                    </a:lnTo>
                    <a:lnTo>
                      <a:pt x="1133" y="304"/>
                    </a:lnTo>
                    <a:lnTo>
                      <a:pt x="1123" y="290"/>
                    </a:lnTo>
                    <a:lnTo>
                      <a:pt x="1099" y="262"/>
                    </a:lnTo>
                    <a:lnTo>
                      <a:pt x="1099" y="262"/>
                    </a:lnTo>
                    <a:lnTo>
                      <a:pt x="1083" y="246"/>
                    </a:lnTo>
                    <a:lnTo>
                      <a:pt x="1069" y="228"/>
                    </a:lnTo>
                    <a:lnTo>
                      <a:pt x="1069" y="228"/>
                    </a:lnTo>
                    <a:lnTo>
                      <a:pt x="1059" y="218"/>
                    </a:lnTo>
                    <a:lnTo>
                      <a:pt x="1059" y="218"/>
                    </a:lnTo>
                    <a:lnTo>
                      <a:pt x="1049" y="207"/>
                    </a:lnTo>
                    <a:lnTo>
                      <a:pt x="1040" y="195"/>
                    </a:lnTo>
                    <a:lnTo>
                      <a:pt x="1032" y="179"/>
                    </a:lnTo>
                    <a:lnTo>
                      <a:pt x="1028" y="161"/>
                    </a:lnTo>
                    <a:lnTo>
                      <a:pt x="1028" y="161"/>
                    </a:lnTo>
                    <a:lnTo>
                      <a:pt x="1022" y="123"/>
                    </a:lnTo>
                    <a:lnTo>
                      <a:pt x="1018" y="83"/>
                    </a:lnTo>
                    <a:lnTo>
                      <a:pt x="1016" y="42"/>
                    </a:lnTo>
                    <a:lnTo>
                      <a:pt x="1016" y="0"/>
                    </a:lnTo>
                    <a:lnTo>
                      <a:pt x="1016" y="0"/>
                    </a:lnTo>
                    <a:lnTo>
                      <a:pt x="942" y="20"/>
                    </a:lnTo>
                    <a:lnTo>
                      <a:pt x="942" y="20"/>
                    </a:lnTo>
                    <a:lnTo>
                      <a:pt x="886" y="40"/>
                    </a:lnTo>
                    <a:lnTo>
                      <a:pt x="831" y="59"/>
                    </a:lnTo>
                    <a:lnTo>
                      <a:pt x="831" y="59"/>
                    </a:lnTo>
                    <a:lnTo>
                      <a:pt x="777" y="77"/>
                    </a:lnTo>
                    <a:lnTo>
                      <a:pt x="721" y="95"/>
                    </a:lnTo>
                    <a:lnTo>
                      <a:pt x="721" y="95"/>
                    </a:lnTo>
                    <a:lnTo>
                      <a:pt x="706" y="99"/>
                    </a:lnTo>
                    <a:lnTo>
                      <a:pt x="706" y="99"/>
                    </a:lnTo>
                    <a:lnTo>
                      <a:pt x="684" y="107"/>
                    </a:lnTo>
                    <a:lnTo>
                      <a:pt x="666" y="113"/>
                    </a:lnTo>
                    <a:lnTo>
                      <a:pt x="652" y="123"/>
                    </a:lnTo>
                    <a:lnTo>
                      <a:pt x="646" y="129"/>
                    </a:lnTo>
                    <a:lnTo>
                      <a:pt x="642" y="137"/>
                    </a:lnTo>
                    <a:lnTo>
                      <a:pt x="642" y="137"/>
                    </a:lnTo>
                    <a:lnTo>
                      <a:pt x="634" y="145"/>
                    </a:lnTo>
                    <a:lnTo>
                      <a:pt x="626" y="151"/>
                    </a:lnTo>
                    <a:lnTo>
                      <a:pt x="618" y="157"/>
                    </a:lnTo>
                    <a:lnTo>
                      <a:pt x="608" y="159"/>
                    </a:lnTo>
                    <a:lnTo>
                      <a:pt x="590" y="163"/>
                    </a:lnTo>
                    <a:lnTo>
                      <a:pt x="574" y="163"/>
                    </a:lnTo>
                    <a:lnTo>
                      <a:pt x="574" y="163"/>
                    </a:lnTo>
                    <a:lnTo>
                      <a:pt x="566" y="163"/>
                    </a:lnTo>
                    <a:lnTo>
                      <a:pt x="566" y="163"/>
                    </a:lnTo>
                    <a:lnTo>
                      <a:pt x="560" y="163"/>
                    </a:lnTo>
                    <a:lnTo>
                      <a:pt x="560" y="163"/>
                    </a:lnTo>
                    <a:lnTo>
                      <a:pt x="547" y="163"/>
                    </a:lnTo>
                    <a:lnTo>
                      <a:pt x="537" y="165"/>
                    </a:lnTo>
                    <a:lnTo>
                      <a:pt x="527" y="169"/>
                    </a:lnTo>
                    <a:lnTo>
                      <a:pt x="521" y="173"/>
                    </a:lnTo>
                    <a:lnTo>
                      <a:pt x="515" y="177"/>
                    </a:lnTo>
                    <a:lnTo>
                      <a:pt x="513" y="183"/>
                    </a:lnTo>
                    <a:lnTo>
                      <a:pt x="507" y="195"/>
                    </a:lnTo>
                    <a:lnTo>
                      <a:pt x="507" y="195"/>
                    </a:lnTo>
                    <a:lnTo>
                      <a:pt x="501" y="209"/>
                    </a:lnTo>
                    <a:lnTo>
                      <a:pt x="493" y="220"/>
                    </a:lnTo>
                    <a:lnTo>
                      <a:pt x="485" y="230"/>
                    </a:lnTo>
                    <a:lnTo>
                      <a:pt x="475" y="240"/>
                    </a:lnTo>
                    <a:lnTo>
                      <a:pt x="463" y="246"/>
                    </a:lnTo>
                    <a:lnTo>
                      <a:pt x="451" y="252"/>
                    </a:lnTo>
                    <a:lnTo>
                      <a:pt x="435" y="254"/>
                    </a:lnTo>
                    <a:lnTo>
                      <a:pt x="421" y="256"/>
                    </a:lnTo>
                    <a:lnTo>
                      <a:pt x="421" y="256"/>
                    </a:lnTo>
                    <a:lnTo>
                      <a:pt x="397" y="254"/>
                    </a:lnTo>
                    <a:lnTo>
                      <a:pt x="397" y="254"/>
                    </a:lnTo>
                    <a:lnTo>
                      <a:pt x="298" y="242"/>
                    </a:lnTo>
                    <a:lnTo>
                      <a:pt x="298" y="242"/>
                    </a:lnTo>
                    <a:lnTo>
                      <a:pt x="256" y="236"/>
                    </a:lnTo>
                    <a:lnTo>
                      <a:pt x="256" y="236"/>
                    </a:lnTo>
                    <a:lnTo>
                      <a:pt x="238" y="232"/>
                    </a:lnTo>
                    <a:lnTo>
                      <a:pt x="220" y="228"/>
                    </a:lnTo>
                    <a:lnTo>
                      <a:pt x="220" y="228"/>
                    </a:lnTo>
                    <a:lnTo>
                      <a:pt x="213" y="236"/>
                    </a:lnTo>
                    <a:lnTo>
                      <a:pt x="213" y="236"/>
                    </a:lnTo>
                    <a:lnTo>
                      <a:pt x="197" y="248"/>
                    </a:lnTo>
                    <a:lnTo>
                      <a:pt x="187" y="258"/>
                    </a:lnTo>
                    <a:lnTo>
                      <a:pt x="183" y="268"/>
                    </a:lnTo>
                    <a:lnTo>
                      <a:pt x="181" y="278"/>
                    </a:lnTo>
                    <a:lnTo>
                      <a:pt x="181" y="278"/>
                    </a:lnTo>
                    <a:lnTo>
                      <a:pt x="181" y="278"/>
                    </a:lnTo>
                    <a:lnTo>
                      <a:pt x="181" y="278"/>
                    </a:lnTo>
                    <a:lnTo>
                      <a:pt x="183" y="290"/>
                    </a:lnTo>
                    <a:lnTo>
                      <a:pt x="189" y="306"/>
                    </a:lnTo>
                    <a:lnTo>
                      <a:pt x="189" y="306"/>
                    </a:lnTo>
                    <a:lnTo>
                      <a:pt x="191" y="318"/>
                    </a:lnTo>
                    <a:lnTo>
                      <a:pt x="189" y="330"/>
                    </a:lnTo>
                    <a:lnTo>
                      <a:pt x="185" y="342"/>
                    </a:lnTo>
                    <a:lnTo>
                      <a:pt x="177" y="350"/>
                    </a:lnTo>
                    <a:lnTo>
                      <a:pt x="177" y="350"/>
                    </a:lnTo>
                    <a:lnTo>
                      <a:pt x="143" y="378"/>
                    </a:lnTo>
                    <a:lnTo>
                      <a:pt x="143" y="378"/>
                    </a:lnTo>
                    <a:lnTo>
                      <a:pt x="111" y="405"/>
                    </a:lnTo>
                    <a:lnTo>
                      <a:pt x="95" y="419"/>
                    </a:lnTo>
                    <a:lnTo>
                      <a:pt x="81" y="433"/>
                    </a:lnTo>
                    <a:lnTo>
                      <a:pt x="81" y="433"/>
                    </a:lnTo>
                    <a:lnTo>
                      <a:pt x="73" y="441"/>
                    </a:lnTo>
                    <a:lnTo>
                      <a:pt x="71" y="447"/>
                    </a:lnTo>
                    <a:lnTo>
                      <a:pt x="71" y="455"/>
                    </a:lnTo>
                    <a:lnTo>
                      <a:pt x="73" y="463"/>
                    </a:lnTo>
                    <a:lnTo>
                      <a:pt x="77" y="475"/>
                    </a:lnTo>
                    <a:lnTo>
                      <a:pt x="83" y="489"/>
                    </a:lnTo>
                    <a:lnTo>
                      <a:pt x="95" y="505"/>
                    </a:lnTo>
                    <a:lnTo>
                      <a:pt x="95" y="505"/>
                    </a:lnTo>
                    <a:lnTo>
                      <a:pt x="99" y="513"/>
                    </a:lnTo>
                    <a:lnTo>
                      <a:pt x="101" y="521"/>
                    </a:lnTo>
                    <a:lnTo>
                      <a:pt x="103" y="527"/>
                    </a:lnTo>
                    <a:lnTo>
                      <a:pt x="103" y="535"/>
                    </a:lnTo>
                    <a:lnTo>
                      <a:pt x="101" y="543"/>
                    </a:lnTo>
                    <a:lnTo>
                      <a:pt x="97" y="548"/>
                    </a:lnTo>
                    <a:lnTo>
                      <a:pt x="93" y="556"/>
                    </a:lnTo>
                    <a:lnTo>
                      <a:pt x="87" y="560"/>
                    </a:lnTo>
                    <a:lnTo>
                      <a:pt x="87" y="560"/>
                    </a:lnTo>
                    <a:lnTo>
                      <a:pt x="63" y="582"/>
                    </a:lnTo>
                    <a:lnTo>
                      <a:pt x="46" y="602"/>
                    </a:lnTo>
                    <a:lnTo>
                      <a:pt x="34" y="620"/>
                    </a:lnTo>
                    <a:lnTo>
                      <a:pt x="28" y="638"/>
                    </a:lnTo>
                    <a:lnTo>
                      <a:pt x="26" y="652"/>
                    </a:lnTo>
                    <a:lnTo>
                      <a:pt x="28" y="666"/>
                    </a:lnTo>
                    <a:lnTo>
                      <a:pt x="32" y="680"/>
                    </a:lnTo>
                    <a:lnTo>
                      <a:pt x="40" y="692"/>
                    </a:lnTo>
                    <a:lnTo>
                      <a:pt x="40" y="692"/>
                    </a:lnTo>
                    <a:lnTo>
                      <a:pt x="44" y="702"/>
                    </a:lnTo>
                    <a:lnTo>
                      <a:pt x="44" y="713"/>
                    </a:lnTo>
                    <a:lnTo>
                      <a:pt x="44" y="723"/>
                    </a:lnTo>
                    <a:lnTo>
                      <a:pt x="40" y="733"/>
                    </a:lnTo>
                    <a:lnTo>
                      <a:pt x="40" y="733"/>
                    </a:lnTo>
                    <a:lnTo>
                      <a:pt x="22" y="761"/>
                    </a:lnTo>
                    <a:lnTo>
                      <a:pt x="22" y="761"/>
                    </a:lnTo>
                    <a:lnTo>
                      <a:pt x="0" y="801"/>
                    </a:lnTo>
                    <a:lnTo>
                      <a:pt x="0" y="801"/>
                    </a:lnTo>
                    <a:lnTo>
                      <a:pt x="0" y="803"/>
                    </a:lnTo>
                    <a:lnTo>
                      <a:pt x="0" y="803"/>
                    </a:lnTo>
                    <a:lnTo>
                      <a:pt x="14" y="809"/>
                    </a:lnTo>
                    <a:lnTo>
                      <a:pt x="28" y="817"/>
                    </a:lnTo>
                    <a:lnTo>
                      <a:pt x="28" y="817"/>
                    </a:lnTo>
                    <a:lnTo>
                      <a:pt x="40" y="827"/>
                    </a:lnTo>
                    <a:lnTo>
                      <a:pt x="51" y="833"/>
                    </a:lnTo>
                    <a:lnTo>
                      <a:pt x="63" y="839"/>
                    </a:lnTo>
                    <a:lnTo>
                      <a:pt x="77" y="845"/>
                    </a:lnTo>
                    <a:lnTo>
                      <a:pt x="91" y="849"/>
                    </a:lnTo>
                    <a:lnTo>
                      <a:pt x="107" y="851"/>
                    </a:lnTo>
                    <a:lnTo>
                      <a:pt x="141" y="853"/>
                    </a:lnTo>
                    <a:lnTo>
                      <a:pt x="141" y="853"/>
                    </a:lnTo>
                    <a:lnTo>
                      <a:pt x="179" y="851"/>
                    </a:lnTo>
                    <a:lnTo>
                      <a:pt x="218" y="847"/>
                    </a:lnTo>
                    <a:lnTo>
                      <a:pt x="230" y="847"/>
                    </a:lnTo>
                    <a:lnTo>
                      <a:pt x="232" y="845"/>
                    </a:lnTo>
                    <a:lnTo>
                      <a:pt x="232" y="845"/>
                    </a:lnTo>
                    <a:lnTo>
                      <a:pt x="258" y="843"/>
                    </a:lnTo>
                    <a:lnTo>
                      <a:pt x="280" y="843"/>
                    </a:lnTo>
                    <a:lnTo>
                      <a:pt x="280" y="843"/>
                    </a:lnTo>
                    <a:lnTo>
                      <a:pt x="300" y="843"/>
                    </a:lnTo>
                    <a:lnTo>
                      <a:pt x="318" y="849"/>
                    </a:lnTo>
                    <a:lnTo>
                      <a:pt x="332" y="857"/>
                    </a:lnTo>
                    <a:lnTo>
                      <a:pt x="344" y="867"/>
                    </a:lnTo>
                    <a:lnTo>
                      <a:pt x="352" y="880"/>
                    </a:lnTo>
                    <a:lnTo>
                      <a:pt x="362" y="896"/>
                    </a:lnTo>
                    <a:lnTo>
                      <a:pt x="378" y="932"/>
                    </a:lnTo>
                    <a:lnTo>
                      <a:pt x="378" y="934"/>
                    </a:lnTo>
                    <a:lnTo>
                      <a:pt x="378" y="934"/>
                    </a:lnTo>
                    <a:lnTo>
                      <a:pt x="385" y="948"/>
                    </a:lnTo>
                    <a:lnTo>
                      <a:pt x="385" y="948"/>
                    </a:lnTo>
                    <a:lnTo>
                      <a:pt x="405" y="960"/>
                    </a:lnTo>
                    <a:lnTo>
                      <a:pt x="421" y="972"/>
                    </a:lnTo>
                    <a:lnTo>
                      <a:pt x="435" y="988"/>
                    </a:lnTo>
                    <a:lnTo>
                      <a:pt x="445" y="1004"/>
                    </a:lnTo>
                    <a:lnTo>
                      <a:pt x="453" y="1024"/>
                    </a:lnTo>
                    <a:lnTo>
                      <a:pt x="459" y="1044"/>
                    </a:lnTo>
                    <a:lnTo>
                      <a:pt x="461" y="1067"/>
                    </a:lnTo>
                    <a:lnTo>
                      <a:pt x="461" y="1091"/>
                    </a:lnTo>
                    <a:lnTo>
                      <a:pt x="461" y="1091"/>
                    </a:lnTo>
                    <a:lnTo>
                      <a:pt x="461" y="1103"/>
                    </a:lnTo>
                    <a:lnTo>
                      <a:pt x="463" y="1107"/>
                    </a:lnTo>
                    <a:lnTo>
                      <a:pt x="463" y="1107"/>
                    </a:lnTo>
                    <a:lnTo>
                      <a:pt x="469" y="1109"/>
                    </a:lnTo>
                    <a:lnTo>
                      <a:pt x="481" y="1111"/>
                    </a:lnTo>
                    <a:lnTo>
                      <a:pt x="481" y="1111"/>
                    </a:lnTo>
                    <a:lnTo>
                      <a:pt x="483" y="1111"/>
                    </a:lnTo>
                    <a:lnTo>
                      <a:pt x="483" y="1111"/>
                    </a:lnTo>
                    <a:lnTo>
                      <a:pt x="509" y="1111"/>
                    </a:lnTo>
                    <a:lnTo>
                      <a:pt x="509" y="1111"/>
                    </a:lnTo>
                    <a:lnTo>
                      <a:pt x="525" y="1111"/>
                    </a:lnTo>
                    <a:lnTo>
                      <a:pt x="525" y="1111"/>
                    </a:lnTo>
                    <a:lnTo>
                      <a:pt x="558" y="1113"/>
                    </a:lnTo>
                    <a:lnTo>
                      <a:pt x="586" y="1115"/>
                    </a:lnTo>
                    <a:lnTo>
                      <a:pt x="598" y="1117"/>
                    </a:lnTo>
                    <a:lnTo>
                      <a:pt x="608" y="1121"/>
                    </a:lnTo>
                    <a:lnTo>
                      <a:pt x="620" y="1125"/>
                    </a:lnTo>
                    <a:lnTo>
                      <a:pt x="628" y="1131"/>
                    </a:lnTo>
                    <a:lnTo>
                      <a:pt x="628" y="1131"/>
                    </a:lnTo>
                    <a:lnTo>
                      <a:pt x="630" y="1133"/>
                    </a:lnTo>
                    <a:lnTo>
                      <a:pt x="630" y="1133"/>
                    </a:lnTo>
                    <a:lnTo>
                      <a:pt x="636" y="1133"/>
                    </a:lnTo>
                    <a:lnTo>
                      <a:pt x="636" y="1133"/>
                    </a:lnTo>
                    <a:lnTo>
                      <a:pt x="638" y="1139"/>
                    </a:lnTo>
                    <a:lnTo>
                      <a:pt x="638" y="1139"/>
                    </a:lnTo>
                    <a:lnTo>
                      <a:pt x="650" y="1153"/>
                    </a:lnTo>
                    <a:lnTo>
                      <a:pt x="660" y="1173"/>
                    </a:lnTo>
                    <a:lnTo>
                      <a:pt x="670" y="1195"/>
                    </a:lnTo>
                    <a:lnTo>
                      <a:pt x="680" y="1222"/>
                    </a:lnTo>
                    <a:lnTo>
                      <a:pt x="680" y="1222"/>
                    </a:lnTo>
                    <a:lnTo>
                      <a:pt x="684" y="1238"/>
                    </a:lnTo>
                    <a:lnTo>
                      <a:pt x="686" y="1252"/>
                    </a:lnTo>
                    <a:lnTo>
                      <a:pt x="688" y="1264"/>
                    </a:lnTo>
                    <a:lnTo>
                      <a:pt x="686" y="1276"/>
                    </a:lnTo>
                    <a:lnTo>
                      <a:pt x="684" y="1286"/>
                    </a:lnTo>
                    <a:lnTo>
                      <a:pt x="682" y="1296"/>
                    </a:lnTo>
                    <a:lnTo>
                      <a:pt x="674" y="1310"/>
                    </a:lnTo>
                    <a:lnTo>
                      <a:pt x="674" y="1310"/>
                    </a:lnTo>
                    <a:lnTo>
                      <a:pt x="664" y="1324"/>
                    </a:lnTo>
                    <a:lnTo>
                      <a:pt x="656" y="1330"/>
                    </a:lnTo>
                    <a:lnTo>
                      <a:pt x="646" y="1338"/>
                    </a:lnTo>
                    <a:lnTo>
                      <a:pt x="636" y="1342"/>
                    </a:lnTo>
                    <a:lnTo>
                      <a:pt x="622" y="1348"/>
                    </a:lnTo>
                    <a:lnTo>
                      <a:pt x="608" y="1352"/>
                    </a:lnTo>
                    <a:lnTo>
                      <a:pt x="590" y="1354"/>
                    </a:lnTo>
                    <a:lnTo>
                      <a:pt x="590" y="1354"/>
                    </a:lnTo>
                    <a:lnTo>
                      <a:pt x="566" y="1358"/>
                    </a:lnTo>
                    <a:lnTo>
                      <a:pt x="566" y="1358"/>
                    </a:lnTo>
                    <a:lnTo>
                      <a:pt x="574" y="1374"/>
                    </a:lnTo>
                    <a:lnTo>
                      <a:pt x="574" y="1374"/>
                    </a:lnTo>
                    <a:lnTo>
                      <a:pt x="580" y="1387"/>
                    </a:lnTo>
                    <a:lnTo>
                      <a:pt x="580" y="1387"/>
                    </a:lnTo>
                    <a:lnTo>
                      <a:pt x="594" y="1417"/>
                    </a:lnTo>
                    <a:lnTo>
                      <a:pt x="608" y="1447"/>
                    </a:lnTo>
                    <a:lnTo>
                      <a:pt x="608" y="1447"/>
                    </a:lnTo>
                    <a:lnTo>
                      <a:pt x="618" y="1471"/>
                    </a:lnTo>
                    <a:lnTo>
                      <a:pt x="618" y="1471"/>
                    </a:lnTo>
                    <a:lnTo>
                      <a:pt x="622" y="1481"/>
                    </a:lnTo>
                    <a:lnTo>
                      <a:pt x="622" y="1493"/>
                    </a:lnTo>
                    <a:lnTo>
                      <a:pt x="620" y="1503"/>
                    </a:lnTo>
                    <a:lnTo>
                      <a:pt x="614" y="1513"/>
                    </a:lnTo>
                    <a:lnTo>
                      <a:pt x="614" y="1513"/>
                    </a:lnTo>
                    <a:lnTo>
                      <a:pt x="594" y="1537"/>
                    </a:lnTo>
                    <a:lnTo>
                      <a:pt x="594" y="1537"/>
                    </a:lnTo>
                    <a:lnTo>
                      <a:pt x="572" y="1566"/>
                    </a:lnTo>
                    <a:lnTo>
                      <a:pt x="572" y="1566"/>
                    </a:lnTo>
                    <a:lnTo>
                      <a:pt x="588" y="1572"/>
                    </a:lnTo>
                    <a:lnTo>
                      <a:pt x="602" y="1582"/>
                    </a:lnTo>
                    <a:lnTo>
                      <a:pt x="614" y="1590"/>
                    </a:lnTo>
                    <a:lnTo>
                      <a:pt x="620" y="1598"/>
                    </a:lnTo>
                    <a:lnTo>
                      <a:pt x="620" y="1598"/>
                    </a:lnTo>
                    <a:lnTo>
                      <a:pt x="660" y="1636"/>
                    </a:lnTo>
                    <a:lnTo>
                      <a:pt x="678" y="1654"/>
                    </a:lnTo>
                    <a:lnTo>
                      <a:pt x="696" y="1666"/>
                    </a:lnTo>
                    <a:lnTo>
                      <a:pt x="714" y="1678"/>
                    </a:lnTo>
                    <a:lnTo>
                      <a:pt x="733" y="1686"/>
                    </a:lnTo>
                    <a:lnTo>
                      <a:pt x="753" y="1692"/>
                    </a:lnTo>
                    <a:lnTo>
                      <a:pt x="773" y="1692"/>
                    </a:lnTo>
                    <a:lnTo>
                      <a:pt x="773" y="1692"/>
                    </a:lnTo>
                    <a:lnTo>
                      <a:pt x="797" y="1692"/>
                    </a:lnTo>
                    <a:lnTo>
                      <a:pt x="797" y="1692"/>
                    </a:lnTo>
                    <a:lnTo>
                      <a:pt x="809" y="1690"/>
                    </a:lnTo>
                    <a:lnTo>
                      <a:pt x="809" y="1690"/>
                    </a:lnTo>
                    <a:lnTo>
                      <a:pt x="825" y="1692"/>
                    </a:lnTo>
                    <a:lnTo>
                      <a:pt x="839" y="1696"/>
                    </a:lnTo>
                    <a:lnTo>
                      <a:pt x="839" y="1696"/>
                    </a:lnTo>
                    <a:lnTo>
                      <a:pt x="855" y="1698"/>
                    </a:lnTo>
                    <a:lnTo>
                      <a:pt x="869" y="1704"/>
                    </a:lnTo>
                    <a:lnTo>
                      <a:pt x="869" y="1704"/>
                    </a:lnTo>
                    <a:lnTo>
                      <a:pt x="914" y="1733"/>
                    </a:lnTo>
                    <a:lnTo>
                      <a:pt x="914" y="1733"/>
                    </a:lnTo>
                    <a:lnTo>
                      <a:pt x="932" y="1741"/>
                    </a:lnTo>
                    <a:lnTo>
                      <a:pt x="932" y="1741"/>
                    </a:lnTo>
                    <a:lnTo>
                      <a:pt x="976" y="1765"/>
                    </a:lnTo>
                    <a:lnTo>
                      <a:pt x="1000" y="1775"/>
                    </a:lnTo>
                    <a:lnTo>
                      <a:pt x="1022" y="1785"/>
                    </a:lnTo>
                    <a:lnTo>
                      <a:pt x="1022" y="1785"/>
                    </a:lnTo>
                    <a:lnTo>
                      <a:pt x="1034" y="1781"/>
                    </a:lnTo>
                    <a:lnTo>
                      <a:pt x="1057" y="1771"/>
                    </a:lnTo>
                    <a:lnTo>
                      <a:pt x="1057" y="1771"/>
                    </a:lnTo>
                    <a:lnTo>
                      <a:pt x="1077" y="1761"/>
                    </a:lnTo>
                    <a:lnTo>
                      <a:pt x="1093" y="1755"/>
                    </a:lnTo>
                    <a:lnTo>
                      <a:pt x="1109" y="1753"/>
                    </a:lnTo>
                    <a:lnTo>
                      <a:pt x="1125" y="1751"/>
                    </a:lnTo>
                    <a:lnTo>
                      <a:pt x="1125" y="1751"/>
                    </a:lnTo>
                    <a:lnTo>
                      <a:pt x="1141" y="1753"/>
                    </a:lnTo>
                    <a:lnTo>
                      <a:pt x="1157" y="1757"/>
                    </a:lnTo>
                    <a:lnTo>
                      <a:pt x="1157" y="1757"/>
                    </a:lnTo>
                    <a:lnTo>
                      <a:pt x="1161" y="1753"/>
                    </a:lnTo>
                    <a:lnTo>
                      <a:pt x="1161" y="1753"/>
                    </a:lnTo>
                    <a:lnTo>
                      <a:pt x="1163" y="1717"/>
                    </a:lnTo>
                    <a:lnTo>
                      <a:pt x="1167" y="1684"/>
                    </a:lnTo>
                    <a:lnTo>
                      <a:pt x="1173" y="1648"/>
                    </a:lnTo>
                    <a:lnTo>
                      <a:pt x="1183" y="1614"/>
                    </a:lnTo>
                    <a:lnTo>
                      <a:pt x="1183" y="1614"/>
                    </a:lnTo>
                    <a:lnTo>
                      <a:pt x="1183" y="1592"/>
                    </a:lnTo>
                    <a:lnTo>
                      <a:pt x="1183" y="1592"/>
                    </a:lnTo>
                    <a:lnTo>
                      <a:pt x="1177" y="1562"/>
                    </a:lnTo>
                    <a:lnTo>
                      <a:pt x="1177" y="1562"/>
                    </a:lnTo>
                    <a:lnTo>
                      <a:pt x="1167" y="1515"/>
                    </a:lnTo>
                    <a:lnTo>
                      <a:pt x="1163" y="1493"/>
                    </a:lnTo>
                    <a:lnTo>
                      <a:pt x="1155" y="1471"/>
                    </a:lnTo>
                    <a:lnTo>
                      <a:pt x="1147" y="1453"/>
                    </a:lnTo>
                    <a:lnTo>
                      <a:pt x="1135" y="1435"/>
                    </a:lnTo>
                    <a:lnTo>
                      <a:pt x="1123" y="1419"/>
                    </a:lnTo>
                    <a:lnTo>
                      <a:pt x="1105" y="1405"/>
                    </a:lnTo>
                    <a:lnTo>
                      <a:pt x="1105" y="1405"/>
                    </a:lnTo>
                    <a:lnTo>
                      <a:pt x="1101" y="1401"/>
                    </a:lnTo>
                    <a:lnTo>
                      <a:pt x="1095" y="1395"/>
                    </a:lnTo>
                    <a:lnTo>
                      <a:pt x="1091" y="1389"/>
                    </a:lnTo>
                    <a:lnTo>
                      <a:pt x="1089" y="1381"/>
                    </a:lnTo>
                    <a:lnTo>
                      <a:pt x="1089" y="1376"/>
                    </a:lnTo>
                    <a:lnTo>
                      <a:pt x="1089" y="1368"/>
                    </a:lnTo>
                    <a:lnTo>
                      <a:pt x="1089" y="1362"/>
                    </a:lnTo>
                    <a:lnTo>
                      <a:pt x="1093" y="1354"/>
                    </a:lnTo>
                    <a:lnTo>
                      <a:pt x="1093" y="1354"/>
                    </a:lnTo>
                    <a:lnTo>
                      <a:pt x="1095" y="1348"/>
                    </a:lnTo>
                    <a:lnTo>
                      <a:pt x="1095" y="1348"/>
                    </a:lnTo>
                    <a:lnTo>
                      <a:pt x="1099" y="1340"/>
                    </a:lnTo>
                    <a:lnTo>
                      <a:pt x="1105" y="1332"/>
                    </a:lnTo>
                    <a:lnTo>
                      <a:pt x="1115" y="1322"/>
                    </a:lnTo>
                    <a:lnTo>
                      <a:pt x="1121" y="1320"/>
                    </a:lnTo>
                    <a:lnTo>
                      <a:pt x="1129" y="1318"/>
                    </a:lnTo>
                    <a:lnTo>
                      <a:pt x="1129" y="1318"/>
                    </a:lnTo>
                    <a:lnTo>
                      <a:pt x="1145" y="1314"/>
                    </a:lnTo>
                    <a:lnTo>
                      <a:pt x="1157" y="1310"/>
                    </a:lnTo>
                    <a:lnTo>
                      <a:pt x="1167" y="1302"/>
                    </a:lnTo>
                    <a:lnTo>
                      <a:pt x="1177" y="1294"/>
                    </a:lnTo>
                    <a:lnTo>
                      <a:pt x="1183" y="1282"/>
                    </a:lnTo>
                    <a:lnTo>
                      <a:pt x="1187" y="1268"/>
                    </a:lnTo>
                    <a:lnTo>
                      <a:pt x="1189" y="1248"/>
                    </a:lnTo>
                    <a:lnTo>
                      <a:pt x="1189" y="1226"/>
                    </a:lnTo>
                    <a:lnTo>
                      <a:pt x="1189" y="1226"/>
                    </a:lnTo>
                    <a:lnTo>
                      <a:pt x="1189" y="1214"/>
                    </a:lnTo>
                    <a:lnTo>
                      <a:pt x="1189" y="1205"/>
                    </a:lnTo>
                    <a:lnTo>
                      <a:pt x="1193" y="1187"/>
                    </a:lnTo>
                    <a:lnTo>
                      <a:pt x="1193" y="1187"/>
                    </a:lnTo>
                    <a:lnTo>
                      <a:pt x="1197" y="1179"/>
                    </a:lnTo>
                    <a:lnTo>
                      <a:pt x="1197" y="1179"/>
                    </a:lnTo>
                    <a:lnTo>
                      <a:pt x="1209" y="1109"/>
                    </a:lnTo>
                    <a:lnTo>
                      <a:pt x="1209" y="1103"/>
                    </a:lnTo>
                    <a:lnTo>
                      <a:pt x="1209" y="1103"/>
                    </a:lnTo>
                    <a:lnTo>
                      <a:pt x="1203" y="1095"/>
                    </a:lnTo>
                    <a:lnTo>
                      <a:pt x="1201" y="1085"/>
                    </a:lnTo>
                    <a:lnTo>
                      <a:pt x="1199" y="1075"/>
                    </a:lnTo>
                    <a:lnTo>
                      <a:pt x="1201" y="1063"/>
                    </a:lnTo>
                    <a:lnTo>
                      <a:pt x="1201" y="1063"/>
                    </a:lnTo>
                    <a:lnTo>
                      <a:pt x="1205" y="1053"/>
                    </a:lnTo>
                    <a:lnTo>
                      <a:pt x="1213" y="1045"/>
                    </a:lnTo>
                    <a:lnTo>
                      <a:pt x="1220" y="1040"/>
                    </a:lnTo>
                    <a:lnTo>
                      <a:pt x="1232" y="1036"/>
                    </a:lnTo>
                    <a:lnTo>
                      <a:pt x="1280" y="1028"/>
                    </a:lnTo>
                    <a:lnTo>
                      <a:pt x="1280" y="1028"/>
                    </a:lnTo>
                    <a:lnTo>
                      <a:pt x="1387" y="1006"/>
                    </a:lnTo>
                    <a:lnTo>
                      <a:pt x="1387" y="1006"/>
                    </a:lnTo>
                    <a:lnTo>
                      <a:pt x="1429" y="998"/>
                    </a:lnTo>
                    <a:lnTo>
                      <a:pt x="1429" y="998"/>
                    </a:lnTo>
                    <a:lnTo>
                      <a:pt x="1473" y="990"/>
                    </a:lnTo>
                    <a:lnTo>
                      <a:pt x="1515" y="982"/>
                    </a:lnTo>
                    <a:lnTo>
                      <a:pt x="1515" y="982"/>
                    </a:lnTo>
                    <a:lnTo>
                      <a:pt x="1519" y="978"/>
                    </a:lnTo>
                    <a:lnTo>
                      <a:pt x="1519" y="978"/>
                    </a:lnTo>
                    <a:lnTo>
                      <a:pt x="1519" y="978"/>
                    </a:lnTo>
                    <a:lnTo>
                      <a:pt x="1519" y="978"/>
                    </a:lnTo>
                    <a:lnTo>
                      <a:pt x="1529" y="958"/>
                    </a:lnTo>
                    <a:lnTo>
                      <a:pt x="1529" y="958"/>
                    </a:lnTo>
                    <a:lnTo>
                      <a:pt x="1535" y="952"/>
                    </a:lnTo>
                    <a:lnTo>
                      <a:pt x="1543" y="946"/>
                    </a:lnTo>
                    <a:lnTo>
                      <a:pt x="1550" y="942"/>
                    </a:lnTo>
                    <a:lnTo>
                      <a:pt x="1558" y="940"/>
                    </a:lnTo>
                    <a:lnTo>
                      <a:pt x="1558" y="940"/>
                    </a:lnTo>
                    <a:lnTo>
                      <a:pt x="1558" y="940"/>
                    </a:lnTo>
                    <a:lnTo>
                      <a:pt x="1574" y="938"/>
                    </a:lnTo>
                    <a:lnTo>
                      <a:pt x="1574" y="938"/>
                    </a:lnTo>
                    <a:lnTo>
                      <a:pt x="1584" y="938"/>
                    </a:lnTo>
                    <a:lnTo>
                      <a:pt x="1594" y="942"/>
                    </a:lnTo>
                    <a:lnTo>
                      <a:pt x="1594" y="942"/>
                    </a:lnTo>
                    <a:lnTo>
                      <a:pt x="1620" y="950"/>
                    </a:lnTo>
                    <a:lnTo>
                      <a:pt x="1632" y="954"/>
                    </a:lnTo>
                    <a:lnTo>
                      <a:pt x="1642" y="954"/>
                    </a:lnTo>
                    <a:lnTo>
                      <a:pt x="1642" y="954"/>
                    </a:lnTo>
                    <a:lnTo>
                      <a:pt x="1648" y="954"/>
                    </a:lnTo>
                    <a:lnTo>
                      <a:pt x="1656" y="948"/>
                    </a:lnTo>
                    <a:lnTo>
                      <a:pt x="1668" y="934"/>
                    </a:lnTo>
                    <a:lnTo>
                      <a:pt x="1684" y="910"/>
                    </a:lnTo>
                    <a:lnTo>
                      <a:pt x="1684" y="910"/>
                    </a:lnTo>
                    <a:lnTo>
                      <a:pt x="1698" y="888"/>
                    </a:lnTo>
                    <a:lnTo>
                      <a:pt x="1713" y="867"/>
                    </a:lnTo>
                    <a:lnTo>
                      <a:pt x="1731" y="849"/>
                    </a:lnTo>
                    <a:lnTo>
                      <a:pt x="1741" y="841"/>
                    </a:lnTo>
                    <a:lnTo>
                      <a:pt x="1751" y="833"/>
                    </a:lnTo>
                    <a:lnTo>
                      <a:pt x="1751" y="833"/>
                    </a:lnTo>
                    <a:lnTo>
                      <a:pt x="1735" y="829"/>
                    </a:lnTo>
                    <a:lnTo>
                      <a:pt x="1721" y="825"/>
                    </a:lnTo>
                    <a:lnTo>
                      <a:pt x="1721" y="825"/>
                    </a:lnTo>
                    <a:lnTo>
                      <a:pt x="1708" y="819"/>
                    </a:lnTo>
                    <a:lnTo>
                      <a:pt x="1698" y="817"/>
                    </a:lnTo>
                    <a:lnTo>
                      <a:pt x="1698" y="81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6" name="Freeform 6">
                <a:extLst>
                  <a:ext uri="{FF2B5EF4-FFF2-40B4-BE49-F238E27FC236}">
                    <a16:creationId xmlns:a16="http://schemas.microsoft.com/office/drawing/2014/main" id="{AA4D7251-1F6E-48B6-9BA7-C20523B0DADF}"/>
                  </a:ext>
                </a:extLst>
              </p:cNvPr>
              <p:cNvSpPr>
                <a:spLocks/>
              </p:cNvSpPr>
              <p:nvPr/>
            </p:nvSpPr>
            <p:spPr bwMode="auto">
              <a:xfrm>
                <a:off x="2073276" y="1446213"/>
                <a:ext cx="2333625" cy="2914650"/>
              </a:xfrm>
              <a:custGeom>
                <a:avLst/>
                <a:gdLst>
                  <a:gd name="T0" fmla="*/ 1014 w 1470"/>
                  <a:gd name="T1" fmla="*/ 1669 h 1836"/>
                  <a:gd name="T2" fmla="*/ 1050 w 1470"/>
                  <a:gd name="T3" fmla="*/ 1636 h 1836"/>
                  <a:gd name="T4" fmla="*/ 1096 w 1470"/>
                  <a:gd name="T5" fmla="*/ 1620 h 1836"/>
                  <a:gd name="T6" fmla="*/ 1126 w 1470"/>
                  <a:gd name="T7" fmla="*/ 1618 h 1836"/>
                  <a:gd name="T8" fmla="*/ 1136 w 1470"/>
                  <a:gd name="T9" fmla="*/ 1500 h 1836"/>
                  <a:gd name="T10" fmla="*/ 1173 w 1470"/>
                  <a:gd name="T11" fmla="*/ 1343 h 1836"/>
                  <a:gd name="T12" fmla="*/ 1233 w 1470"/>
                  <a:gd name="T13" fmla="*/ 1318 h 1836"/>
                  <a:gd name="T14" fmla="*/ 1307 w 1470"/>
                  <a:gd name="T15" fmla="*/ 1300 h 1836"/>
                  <a:gd name="T16" fmla="*/ 1305 w 1470"/>
                  <a:gd name="T17" fmla="*/ 1220 h 1836"/>
                  <a:gd name="T18" fmla="*/ 1326 w 1470"/>
                  <a:gd name="T19" fmla="*/ 1161 h 1836"/>
                  <a:gd name="T20" fmla="*/ 1390 w 1470"/>
                  <a:gd name="T21" fmla="*/ 1127 h 1836"/>
                  <a:gd name="T22" fmla="*/ 1466 w 1470"/>
                  <a:gd name="T23" fmla="*/ 996 h 1836"/>
                  <a:gd name="T24" fmla="*/ 1424 w 1470"/>
                  <a:gd name="T25" fmla="*/ 970 h 1836"/>
                  <a:gd name="T26" fmla="*/ 1354 w 1470"/>
                  <a:gd name="T27" fmla="*/ 962 h 1836"/>
                  <a:gd name="T28" fmla="*/ 1283 w 1470"/>
                  <a:gd name="T29" fmla="*/ 894 h 1836"/>
                  <a:gd name="T30" fmla="*/ 1201 w 1470"/>
                  <a:gd name="T31" fmla="*/ 852 h 1836"/>
                  <a:gd name="T32" fmla="*/ 1159 w 1470"/>
                  <a:gd name="T33" fmla="*/ 840 h 1836"/>
                  <a:gd name="T34" fmla="*/ 1106 w 1470"/>
                  <a:gd name="T35" fmla="*/ 866 h 1836"/>
                  <a:gd name="T36" fmla="*/ 1050 w 1470"/>
                  <a:gd name="T37" fmla="*/ 844 h 1836"/>
                  <a:gd name="T38" fmla="*/ 935 w 1470"/>
                  <a:gd name="T39" fmla="*/ 771 h 1836"/>
                  <a:gd name="T40" fmla="*/ 889 w 1470"/>
                  <a:gd name="T41" fmla="*/ 739 h 1836"/>
                  <a:gd name="T42" fmla="*/ 855 w 1470"/>
                  <a:gd name="T43" fmla="*/ 747 h 1836"/>
                  <a:gd name="T44" fmla="*/ 818 w 1470"/>
                  <a:gd name="T45" fmla="*/ 703 h 1836"/>
                  <a:gd name="T46" fmla="*/ 734 w 1470"/>
                  <a:gd name="T47" fmla="*/ 687 h 1836"/>
                  <a:gd name="T48" fmla="*/ 712 w 1470"/>
                  <a:gd name="T49" fmla="*/ 626 h 1836"/>
                  <a:gd name="T50" fmla="*/ 764 w 1470"/>
                  <a:gd name="T51" fmla="*/ 546 h 1836"/>
                  <a:gd name="T52" fmla="*/ 728 w 1470"/>
                  <a:gd name="T53" fmla="*/ 506 h 1836"/>
                  <a:gd name="T54" fmla="*/ 670 w 1470"/>
                  <a:gd name="T55" fmla="*/ 415 h 1836"/>
                  <a:gd name="T56" fmla="*/ 674 w 1470"/>
                  <a:gd name="T57" fmla="*/ 320 h 1836"/>
                  <a:gd name="T58" fmla="*/ 728 w 1470"/>
                  <a:gd name="T59" fmla="*/ 242 h 1836"/>
                  <a:gd name="T60" fmla="*/ 676 w 1470"/>
                  <a:gd name="T61" fmla="*/ 169 h 1836"/>
                  <a:gd name="T62" fmla="*/ 698 w 1470"/>
                  <a:gd name="T63" fmla="*/ 89 h 1836"/>
                  <a:gd name="T64" fmla="*/ 597 w 1470"/>
                  <a:gd name="T65" fmla="*/ 75 h 1836"/>
                  <a:gd name="T66" fmla="*/ 490 w 1470"/>
                  <a:gd name="T67" fmla="*/ 5 h 1836"/>
                  <a:gd name="T68" fmla="*/ 418 w 1470"/>
                  <a:gd name="T69" fmla="*/ 105 h 1836"/>
                  <a:gd name="T70" fmla="*/ 440 w 1470"/>
                  <a:gd name="T71" fmla="*/ 178 h 1836"/>
                  <a:gd name="T72" fmla="*/ 428 w 1470"/>
                  <a:gd name="T73" fmla="*/ 228 h 1836"/>
                  <a:gd name="T74" fmla="*/ 297 w 1470"/>
                  <a:gd name="T75" fmla="*/ 337 h 1836"/>
                  <a:gd name="T76" fmla="*/ 183 w 1470"/>
                  <a:gd name="T77" fmla="*/ 419 h 1836"/>
                  <a:gd name="T78" fmla="*/ 112 w 1470"/>
                  <a:gd name="T79" fmla="*/ 485 h 1836"/>
                  <a:gd name="T80" fmla="*/ 42 w 1470"/>
                  <a:gd name="T81" fmla="*/ 592 h 1836"/>
                  <a:gd name="T82" fmla="*/ 2 w 1470"/>
                  <a:gd name="T83" fmla="*/ 685 h 1836"/>
                  <a:gd name="T84" fmla="*/ 20 w 1470"/>
                  <a:gd name="T85" fmla="*/ 769 h 1836"/>
                  <a:gd name="T86" fmla="*/ 28 w 1470"/>
                  <a:gd name="T87" fmla="*/ 834 h 1836"/>
                  <a:gd name="T88" fmla="*/ 50 w 1470"/>
                  <a:gd name="T89" fmla="*/ 948 h 1836"/>
                  <a:gd name="T90" fmla="*/ 36 w 1470"/>
                  <a:gd name="T91" fmla="*/ 1055 h 1836"/>
                  <a:gd name="T92" fmla="*/ 84 w 1470"/>
                  <a:gd name="T93" fmla="*/ 1121 h 1836"/>
                  <a:gd name="T94" fmla="*/ 152 w 1470"/>
                  <a:gd name="T95" fmla="*/ 1200 h 1836"/>
                  <a:gd name="T96" fmla="*/ 203 w 1470"/>
                  <a:gd name="T97" fmla="*/ 1206 h 1836"/>
                  <a:gd name="T98" fmla="*/ 247 w 1470"/>
                  <a:gd name="T99" fmla="*/ 1230 h 1836"/>
                  <a:gd name="T100" fmla="*/ 297 w 1470"/>
                  <a:gd name="T101" fmla="*/ 1296 h 1836"/>
                  <a:gd name="T102" fmla="*/ 392 w 1470"/>
                  <a:gd name="T103" fmla="*/ 1415 h 1836"/>
                  <a:gd name="T104" fmla="*/ 557 w 1470"/>
                  <a:gd name="T105" fmla="*/ 1520 h 1836"/>
                  <a:gd name="T106" fmla="*/ 661 w 1470"/>
                  <a:gd name="T107" fmla="*/ 1506 h 1836"/>
                  <a:gd name="T108" fmla="*/ 754 w 1470"/>
                  <a:gd name="T109" fmla="*/ 1493 h 1836"/>
                  <a:gd name="T110" fmla="*/ 804 w 1470"/>
                  <a:gd name="T111" fmla="*/ 1568 h 1836"/>
                  <a:gd name="T112" fmla="*/ 833 w 1470"/>
                  <a:gd name="T113" fmla="*/ 1612 h 1836"/>
                  <a:gd name="T114" fmla="*/ 895 w 1470"/>
                  <a:gd name="T115" fmla="*/ 1679 h 1836"/>
                  <a:gd name="T116" fmla="*/ 909 w 1470"/>
                  <a:gd name="T117" fmla="*/ 1785 h 1836"/>
                  <a:gd name="T118" fmla="*/ 921 w 1470"/>
                  <a:gd name="T119" fmla="*/ 1823 h 1836"/>
                  <a:gd name="T120" fmla="*/ 979 w 1470"/>
                  <a:gd name="T121" fmla="*/ 1834 h 1836"/>
                  <a:gd name="T122" fmla="*/ 1024 w 1470"/>
                  <a:gd name="T123" fmla="*/ 178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0" h="1836">
                    <a:moveTo>
                      <a:pt x="1004" y="1733"/>
                    </a:moveTo>
                    <a:lnTo>
                      <a:pt x="1004" y="1733"/>
                    </a:lnTo>
                    <a:lnTo>
                      <a:pt x="979" y="1689"/>
                    </a:lnTo>
                    <a:lnTo>
                      <a:pt x="979" y="1689"/>
                    </a:lnTo>
                    <a:lnTo>
                      <a:pt x="989" y="1685"/>
                    </a:lnTo>
                    <a:lnTo>
                      <a:pt x="996" y="1681"/>
                    </a:lnTo>
                    <a:lnTo>
                      <a:pt x="1014" y="1669"/>
                    </a:lnTo>
                    <a:lnTo>
                      <a:pt x="1014" y="1669"/>
                    </a:lnTo>
                    <a:lnTo>
                      <a:pt x="1014" y="1667"/>
                    </a:lnTo>
                    <a:lnTo>
                      <a:pt x="1014" y="1667"/>
                    </a:lnTo>
                    <a:lnTo>
                      <a:pt x="1022" y="1658"/>
                    </a:lnTo>
                    <a:lnTo>
                      <a:pt x="1030" y="1650"/>
                    </a:lnTo>
                    <a:lnTo>
                      <a:pt x="1040" y="1642"/>
                    </a:lnTo>
                    <a:lnTo>
                      <a:pt x="1050" y="1636"/>
                    </a:lnTo>
                    <a:lnTo>
                      <a:pt x="1050" y="1636"/>
                    </a:lnTo>
                    <a:lnTo>
                      <a:pt x="1060" y="1630"/>
                    </a:lnTo>
                    <a:lnTo>
                      <a:pt x="1070" y="1624"/>
                    </a:lnTo>
                    <a:lnTo>
                      <a:pt x="1080" y="1620"/>
                    </a:lnTo>
                    <a:lnTo>
                      <a:pt x="1092" y="1620"/>
                    </a:lnTo>
                    <a:lnTo>
                      <a:pt x="1092" y="1620"/>
                    </a:lnTo>
                    <a:lnTo>
                      <a:pt x="1096" y="1620"/>
                    </a:lnTo>
                    <a:lnTo>
                      <a:pt x="1096" y="1620"/>
                    </a:lnTo>
                    <a:lnTo>
                      <a:pt x="1112" y="1618"/>
                    </a:lnTo>
                    <a:lnTo>
                      <a:pt x="1112" y="1618"/>
                    </a:lnTo>
                    <a:lnTo>
                      <a:pt x="1112" y="1618"/>
                    </a:lnTo>
                    <a:lnTo>
                      <a:pt x="1114" y="1618"/>
                    </a:lnTo>
                    <a:lnTo>
                      <a:pt x="1114" y="1618"/>
                    </a:lnTo>
                    <a:lnTo>
                      <a:pt x="1126" y="1618"/>
                    </a:lnTo>
                    <a:lnTo>
                      <a:pt x="1130" y="1616"/>
                    </a:lnTo>
                    <a:lnTo>
                      <a:pt x="1130" y="1616"/>
                    </a:lnTo>
                    <a:lnTo>
                      <a:pt x="1132" y="1610"/>
                    </a:lnTo>
                    <a:lnTo>
                      <a:pt x="1132" y="1596"/>
                    </a:lnTo>
                    <a:lnTo>
                      <a:pt x="1132" y="1596"/>
                    </a:lnTo>
                    <a:lnTo>
                      <a:pt x="1136" y="1500"/>
                    </a:lnTo>
                    <a:lnTo>
                      <a:pt x="1136" y="1500"/>
                    </a:lnTo>
                    <a:lnTo>
                      <a:pt x="1140" y="1429"/>
                    </a:lnTo>
                    <a:lnTo>
                      <a:pt x="1140" y="1429"/>
                    </a:lnTo>
                    <a:lnTo>
                      <a:pt x="1144" y="1403"/>
                    </a:lnTo>
                    <a:lnTo>
                      <a:pt x="1150" y="1379"/>
                    </a:lnTo>
                    <a:lnTo>
                      <a:pt x="1159" y="1359"/>
                    </a:lnTo>
                    <a:lnTo>
                      <a:pt x="1165" y="1351"/>
                    </a:lnTo>
                    <a:lnTo>
                      <a:pt x="1173" y="1343"/>
                    </a:lnTo>
                    <a:lnTo>
                      <a:pt x="1173" y="1343"/>
                    </a:lnTo>
                    <a:lnTo>
                      <a:pt x="1181" y="1337"/>
                    </a:lnTo>
                    <a:lnTo>
                      <a:pt x="1189" y="1332"/>
                    </a:lnTo>
                    <a:lnTo>
                      <a:pt x="1189" y="1332"/>
                    </a:lnTo>
                    <a:lnTo>
                      <a:pt x="1203" y="1326"/>
                    </a:lnTo>
                    <a:lnTo>
                      <a:pt x="1217" y="1322"/>
                    </a:lnTo>
                    <a:lnTo>
                      <a:pt x="1233" y="1318"/>
                    </a:lnTo>
                    <a:lnTo>
                      <a:pt x="1249" y="1318"/>
                    </a:lnTo>
                    <a:lnTo>
                      <a:pt x="1249" y="1318"/>
                    </a:lnTo>
                    <a:lnTo>
                      <a:pt x="1263" y="1316"/>
                    </a:lnTo>
                    <a:lnTo>
                      <a:pt x="1277" y="1312"/>
                    </a:lnTo>
                    <a:lnTo>
                      <a:pt x="1291" y="1308"/>
                    </a:lnTo>
                    <a:lnTo>
                      <a:pt x="1307" y="1300"/>
                    </a:lnTo>
                    <a:lnTo>
                      <a:pt x="1307" y="1300"/>
                    </a:lnTo>
                    <a:lnTo>
                      <a:pt x="1311" y="1298"/>
                    </a:lnTo>
                    <a:lnTo>
                      <a:pt x="1313" y="1294"/>
                    </a:lnTo>
                    <a:lnTo>
                      <a:pt x="1315" y="1284"/>
                    </a:lnTo>
                    <a:lnTo>
                      <a:pt x="1313" y="1268"/>
                    </a:lnTo>
                    <a:lnTo>
                      <a:pt x="1313" y="1268"/>
                    </a:lnTo>
                    <a:lnTo>
                      <a:pt x="1307" y="1244"/>
                    </a:lnTo>
                    <a:lnTo>
                      <a:pt x="1305" y="1220"/>
                    </a:lnTo>
                    <a:lnTo>
                      <a:pt x="1305" y="1210"/>
                    </a:lnTo>
                    <a:lnTo>
                      <a:pt x="1307" y="1198"/>
                    </a:lnTo>
                    <a:lnTo>
                      <a:pt x="1309" y="1188"/>
                    </a:lnTo>
                    <a:lnTo>
                      <a:pt x="1313" y="1178"/>
                    </a:lnTo>
                    <a:lnTo>
                      <a:pt x="1313" y="1178"/>
                    </a:lnTo>
                    <a:lnTo>
                      <a:pt x="1321" y="1168"/>
                    </a:lnTo>
                    <a:lnTo>
                      <a:pt x="1326" y="1161"/>
                    </a:lnTo>
                    <a:lnTo>
                      <a:pt x="1334" y="1153"/>
                    </a:lnTo>
                    <a:lnTo>
                      <a:pt x="1344" y="1147"/>
                    </a:lnTo>
                    <a:lnTo>
                      <a:pt x="1364" y="1137"/>
                    </a:lnTo>
                    <a:lnTo>
                      <a:pt x="1388" y="1129"/>
                    </a:lnTo>
                    <a:lnTo>
                      <a:pt x="1388" y="1129"/>
                    </a:lnTo>
                    <a:lnTo>
                      <a:pt x="1390" y="1127"/>
                    </a:lnTo>
                    <a:lnTo>
                      <a:pt x="1390" y="1127"/>
                    </a:lnTo>
                    <a:lnTo>
                      <a:pt x="1406" y="1103"/>
                    </a:lnTo>
                    <a:lnTo>
                      <a:pt x="1406" y="1103"/>
                    </a:lnTo>
                    <a:lnTo>
                      <a:pt x="1436" y="1057"/>
                    </a:lnTo>
                    <a:lnTo>
                      <a:pt x="1448" y="1033"/>
                    </a:lnTo>
                    <a:lnTo>
                      <a:pt x="1458" y="1011"/>
                    </a:lnTo>
                    <a:lnTo>
                      <a:pt x="1458" y="1011"/>
                    </a:lnTo>
                    <a:lnTo>
                      <a:pt x="1466" y="996"/>
                    </a:lnTo>
                    <a:lnTo>
                      <a:pt x="1466" y="996"/>
                    </a:lnTo>
                    <a:lnTo>
                      <a:pt x="1470" y="972"/>
                    </a:lnTo>
                    <a:lnTo>
                      <a:pt x="1470" y="972"/>
                    </a:lnTo>
                    <a:lnTo>
                      <a:pt x="1462" y="970"/>
                    </a:lnTo>
                    <a:lnTo>
                      <a:pt x="1448" y="970"/>
                    </a:lnTo>
                    <a:lnTo>
                      <a:pt x="1448" y="970"/>
                    </a:lnTo>
                    <a:lnTo>
                      <a:pt x="1424" y="970"/>
                    </a:lnTo>
                    <a:lnTo>
                      <a:pt x="1416" y="970"/>
                    </a:lnTo>
                    <a:lnTo>
                      <a:pt x="1416" y="970"/>
                    </a:lnTo>
                    <a:lnTo>
                      <a:pt x="1406" y="972"/>
                    </a:lnTo>
                    <a:lnTo>
                      <a:pt x="1406" y="972"/>
                    </a:lnTo>
                    <a:lnTo>
                      <a:pt x="1388" y="970"/>
                    </a:lnTo>
                    <a:lnTo>
                      <a:pt x="1370" y="966"/>
                    </a:lnTo>
                    <a:lnTo>
                      <a:pt x="1354" y="962"/>
                    </a:lnTo>
                    <a:lnTo>
                      <a:pt x="1338" y="954"/>
                    </a:lnTo>
                    <a:lnTo>
                      <a:pt x="1326" y="944"/>
                    </a:lnTo>
                    <a:lnTo>
                      <a:pt x="1313" y="932"/>
                    </a:lnTo>
                    <a:lnTo>
                      <a:pt x="1303" y="918"/>
                    </a:lnTo>
                    <a:lnTo>
                      <a:pt x="1293" y="902"/>
                    </a:lnTo>
                    <a:lnTo>
                      <a:pt x="1293" y="902"/>
                    </a:lnTo>
                    <a:lnTo>
                      <a:pt x="1283" y="894"/>
                    </a:lnTo>
                    <a:lnTo>
                      <a:pt x="1269" y="886"/>
                    </a:lnTo>
                    <a:lnTo>
                      <a:pt x="1269" y="886"/>
                    </a:lnTo>
                    <a:lnTo>
                      <a:pt x="1257" y="880"/>
                    </a:lnTo>
                    <a:lnTo>
                      <a:pt x="1257" y="880"/>
                    </a:lnTo>
                    <a:lnTo>
                      <a:pt x="1229" y="866"/>
                    </a:lnTo>
                    <a:lnTo>
                      <a:pt x="1229" y="866"/>
                    </a:lnTo>
                    <a:lnTo>
                      <a:pt x="1201" y="852"/>
                    </a:lnTo>
                    <a:lnTo>
                      <a:pt x="1201" y="852"/>
                    </a:lnTo>
                    <a:lnTo>
                      <a:pt x="1181" y="842"/>
                    </a:lnTo>
                    <a:lnTo>
                      <a:pt x="1173" y="838"/>
                    </a:lnTo>
                    <a:lnTo>
                      <a:pt x="1165" y="836"/>
                    </a:lnTo>
                    <a:lnTo>
                      <a:pt x="1165" y="836"/>
                    </a:lnTo>
                    <a:lnTo>
                      <a:pt x="1163" y="838"/>
                    </a:lnTo>
                    <a:lnTo>
                      <a:pt x="1159" y="840"/>
                    </a:lnTo>
                    <a:lnTo>
                      <a:pt x="1156" y="846"/>
                    </a:lnTo>
                    <a:lnTo>
                      <a:pt x="1156" y="846"/>
                    </a:lnTo>
                    <a:lnTo>
                      <a:pt x="1150" y="852"/>
                    </a:lnTo>
                    <a:lnTo>
                      <a:pt x="1144" y="856"/>
                    </a:lnTo>
                    <a:lnTo>
                      <a:pt x="1132" y="862"/>
                    </a:lnTo>
                    <a:lnTo>
                      <a:pt x="1118" y="866"/>
                    </a:lnTo>
                    <a:lnTo>
                      <a:pt x="1106" y="866"/>
                    </a:lnTo>
                    <a:lnTo>
                      <a:pt x="1106" y="866"/>
                    </a:lnTo>
                    <a:lnTo>
                      <a:pt x="1094" y="866"/>
                    </a:lnTo>
                    <a:lnTo>
                      <a:pt x="1084" y="864"/>
                    </a:lnTo>
                    <a:lnTo>
                      <a:pt x="1072" y="860"/>
                    </a:lnTo>
                    <a:lnTo>
                      <a:pt x="1062" y="852"/>
                    </a:lnTo>
                    <a:lnTo>
                      <a:pt x="1062" y="852"/>
                    </a:lnTo>
                    <a:lnTo>
                      <a:pt x="1050" y="844"/>
                    </a:lnTo>
                    <a:lnTo>
                      <a:pt x="1040" y="838"/>
                    </a:lnTo>
                    <a:lnTo>
                      <a:pt x="1014" y="825"/>
                    </a:lnTo>
                    <a:lnTo>
                      <a:pt x="1014" y="825"/>
                    </a:lnTo>
                    <a:lnTo>
                      <a:pt x="989" y="811"/>
                    </a:lnTo>
                    <a:lnTo>
                      <a:pt x="961" y="795"/>
                    </a:lnTo>
                    <a:lnTo>
                      <a:pt x="947" y="783"/>
                    </a:lnTo>
                    <a:lnTo>
                      <a:pt x="935" y="771"/>
                    </a:lnTo>
                    <a:lnTo>
                      <a:pt x="923" y="757"/>
                    </a:lnTo>
                    <a:lnTo>
                      <a:pt x="913" y="741"/>
                    </a:lnTo>
                    <a:lnTo>
                      <a:pt x="913" y="741"/>
                    </a:lnTo>
                    <a:lnTo>
                      <a:pt x="891" y="739"/>
                    </a:lnTo>
                    <a:lnTo>
                      <a:pt x="891" y="739"/>
                    </a:lnTo>
                    <a:lnTo>
                      <a:pt x="889" y="739"/>
                    </a:lnTo>
                    <a:lnTo>
                      <a:pt x="889" y="739"/>
                    </a:lnTo>
                    <a:lnTo>
                      <a:pt x="879" y="743"/>
                    </a:lnTo>
                    <a:lnTo>
                      <a:pt x="869" y="745"/>
                    </a:lnTo>
                    <a:lnTo>
                      <a:pt x="869" y="745"/>
                    </a:lnTo>
                    <a:lnTo>
                      <a:pt x="861" y="747"/>
                    </a:lnTo>
                    <a:lnTo>
                      <a:pt x="861" y="747"/>
                    </a:lnTo>
                    <a:lnTo>
                      <a:pt x="855" y="747"/>
                    </a:lnTo>
                    <a:lnTo>
                      <a:pt x="855" y="747"/>
                    </a:lnTo>
                    <a:lnTo>
                      <a:pt x="843" y="743"/>
                    </a:lnTo>
                    <a:lnTo>
                      <a:pt x="833" y="737"/>
                    </a:lnTo>
                    <a:lnTo>
                      <a:pt x="826" y="727"/>
                    </a:lnTo>
                    <a:lnTo>
                      <a:pt x="822" y="717"/>
                    </a:lnTo>
                    <a:lnTo>
                      <a:pt x="818" y="705"/>
                    </a:lnTo>
                    <a:lnTo>
                      <a:pt x="818" y="703"/>
                    </a:lnTo>
                    <a:lnTo>
                      <a:pt x="818" y="703"/>
                    </a:lnTo>
                    <a:lnTo>
                      <a:pt x="794" y="703"/>
                    </a:lnTo>
                    <a:lnTo>
                      <a:pt x="794" y="703"/>
                    </a:lnTo>
                    <a:lnTo>
                      <a:pt x="778" y="703"/>
                    </a:lnTo>
                    <a:lnTo>
                      <a:pt x="778" y="703"/>
                    </a:lnTo>
                    <a:lnTo>
                      <a:pt x="762" y="701"/>
                    </a:lnTo>
                    <a:lnTo>
                      <a:pt x="744" y="693"/>
                    </a:lnTo>
                    <a:lnTo>
                      <a:pt x="734" y="687"/>
                    </a:lnTo>
                    <a:lnTo>
                      <a:pt x="724" y="681"/>
                    </a:lnTo>
                    <a:lnTo>
                      <a:pt x="718" y="673"/>
                    </a:lnTo>
                    <a:lnTo>
                      <a:pt x="712" y="662"/>
                    </a:lnTo>
                    <a:lnTo>
                      <a:pt x="712" y="662"/>
                    </a:lnTo>
                    <a:lnTo>
                      <a:pt x="708" y="650"/>
                    </a:lnTo>
                    <a:lnTo>
                      <a:pt x="708" y="638"/>
                    </a:lnTo>
                    <a:lnTo>
                      <a:pt x="712" y="626"/>
                    </a:lnTo>
                    <a:lnTo>
                      <a:pt x="716" y="614"/>
                    </a:lnTo>
                    <a:lnTo>
                      <a:pt x="726" y="598"/>
                    </a:lnTo>
                    <a:lnTo>
                      <a:pt x="734" y="588"/>
                    </a:lnTo>
                    <a:lnTo>
                      <a:pt x="734" y="588"/>
                    </a:lnTo>
                    <a:lnTo>
                      <a:pt x="750" y="568"/>
                    </a:lnTo>
                    <a:lnTo>
                      <a:pt x="760" y="554"/>
                    </a:lnTo>
                    <a:lnTo>
                      <a:pt x="764" y="546"/>
                    </a:lnTo>
                    <a:lnTo>
                      <a:pt x="764" y="544"/>
                    </a:lnTo>
                    <a:lnTo>
                      <a:pt x="764" y="544"/>
                    </a:lnTo>
                    <a:lnTo>
                      <a:pt x="762" y="540"/>
                    </a:lnTo>
                    <a:lnTo>
                      <a:pt x="758" y="534"/>
                    </a:lnTo>
                    <a:lnTo>
                      <a:pt x="746" y="522"/>
                    </a:lnTo>
                    <a:lnTo>
                      <a:pt x="728" y="506"/>
                    </a:lnTo>
                    <a:lnTo>
                      <a:pt x="728" y="506"/>
                    </a:lnTo>
                    <a:lnTo>
                      <a:pt x="716" y="497"/>
                    </a:lnTo>
                    <a:lnTo>
                      <a:pt x="704" y="487"/>
                    </a:lnTo>
                    <a:lnTo>
                      <a:pt x="694" y="473"/>
                    </a:lnTo>
                    <a:lnTo>
                      <a:pt x="686" y="461"/>
                    </a:lnTo>
                    <a:lnTo>
                      <a:pt x="680" y="445"/>
                    </a:lnTo>
                    <a:lnTo>
                      <a:pt x="674" y="431"/>
                    </a:lnTo>
                    <a:lnTo>
                      <a:pt x="670" y="415"/>
                    </a:lnTo>
                    <a:lnTo>
                      <a:pt x="666" y="397"/>
                    </a:lnTo>
                    <a:lnTo>
                      <a:pt x="666" y="397"/>
                    </a:lnTo>
                    <a:lnTo>
                      <a:pt x="664" y="381"/>
                    </a:lnTo>
                    <a:lnTo>
                      <a:pt x="666" y="365"/>
                    </a:lnTo>
                    <a:lnTo>
                      <a:pt x="666" y="349"/>
                    </a:lnTo>
                    <a:lnTo>
                      <a:pt x="670" y="334"/>
                    </a:lnTo>
                    <a:lnTo>
                      <a:pt x="674" y="320"/>
                    </a:lnTo>
                    <a:lnTo>
                      <a:pt x="680" y="306"/>
                    </a:lnTo>
                    <a:lnTo>
                      <a:pt x="688" y="292"/>
                    </a:lnTo>
                    <a:lnTo>
                      <a:pt x="698" y="280"/>
                    </a:lnTo>
                    <a:lnTo>
                      <a:pt x="698" y="280"/>
                    </a:lnTo>
                    <a:lnTo>
                      <a:pt x="714" y="258"/>
                    </a:lnTo>
                    <a:lnTo>
                      <a:pt x="728" y="242"/>
                    </a:lnTo>
                    <a:lnTo>
                      <a:pt x="728" y="242"/>
                    </a:lnTo>
                    <a:lnTo>
                      <a:pt x="716" y="226"/>
                    </a:lnTo>
                    <a:lnTo>
                      <a:pt x="698" y="206"/>
                    </a:lnTo>
                    <a:lnTo>
                      <a:pt x="696" y="206"/>
                    </a:lnTo>
                    <a:lnTo>
                      <a:pt x="696" y="206"/>
                    </a:lnTo>
                    <a:lnTo>
                      <a:pt x="684" y="190"/>
                    </a:lnTo>
                    <a:lnTo>
                      <a:pt x="680" y="180"/>
                    </a:lnTo>
                    <a:lnTo>
                      <a:pt x="676" y="169"/>
                    </a:lnTo>
                    <a:lnTo>
                      <a:pt x="674" y="159"/>
                    </a:lnTo>
                    <a:lnTo>
                      <a:pt x="672" y="147"/>
                    </a:lnTo>
                    <a:lnTo>
                      <a:pt x="674" y="135"/>
                    </a:lnTo>
                    <a:lnTo>
                      <a:pt x="678" y="125"/>
                    </a:lnTo>
                    <a:lnTo>
                      <a:pt x="678" y="125"/>
                    </a:lnTo>
                    <a:lnTo>
                      <a:pt x="698" y="89"/>
                    </a:lnTo>
                    <a:lnTo>
                      <a:pt x="698" y="89"/>
                    </a:lnTo>
                    <a:lnTo>
                      <a:pt x="678" y="89"/>
                    </a:lnTo>
                    <a:lnTo>
                      <a:pt x="678" y="89"/>
                    </a:lnTo>
                    <a:lnTo>
                      <a:pt x="655" y="89"/>
                    </a:lnTo>
                    <a:lnTo>
                      <a:pt x="635" y="87"/>
                    </a:lnTo>
                    <a:lnTo>
                      <a:pt x="635" y="87"/>
                    </a:lnTo>
                    <a:lnTo>
                      <a:pt x="615" y="83"/>
                    </a:lnTo>
                    <a:lnTo>
                      <a:pt x="597" y="75"/>
                    </a:lnTo>
                    <a:lnTo>
                      <a:pt x="579" y="67"/>
                    </a:lnTo>
                    <a:lnTo>
                      <a:pt x="563" y="57"/>
                    </a:lnTo>
                    <a:lnTo>
                      <a:pt x="531" y="33"/>
                    </a:lnTo>
                    <a:lnTo>
                      <a:pt x="501" y="7"/>
                    </a:lnTo>
                    <a:lnTo>
                      <a:pt x="501" y="7"/>
                    </a:lnTo>
                    <a:lnTo>
                      <a:pt x="492" y="0"/>
                    </a:lnTo>
                    <a:lnTo>
                      <a:pt x="490" y="5"/>
                    </a:lnTo>
                    <a:lnTo>
                      <a:pt x="490" y="5"/>
                    </a:lnTo>
                    <a:lnTo>
                      <a:pt x="484" y="29"/>
                    </a:lnTo>
                    <a:lnTo>
                      <a:pt x="474" y="49"/>
                    </a:lnTo>
                    <a:lnTo>
                      <a:pt x="464" y="67"/>
                    </a:lnTo>
                    <a:lnTo>
                      <a:pt x="450" y="81"/>
                    </a:lnTo>
                    <a:lnTo>
                      <a:pt x="436" y="95"/>
                    </a:lnTo>
                    <a:lnTo>
                      <a:pt x="418" y="105"/>
                    </a:lnTo>
                    <a:lnTo>
                      <a:pt x="398" y="113"/>
                    </a:lnTo>
                    <a:lnTo>
                      <a:pt x="376" y="119"/>
                    </a:lnTo>
                    <a:lnTo>
                      <a:pt x="384" y="125"/>
                    </a:lnTo>
                    <a:lnTo>
                      <a:pt x="430" y="165"/>
                    </a:lnTo>
                    <a:lnTo>
                      <a:pt x="430" y="165"/>
                    </a:lnTo>
                    <a:lnTo>
                      <a:pt x="436" y="170"/>
                    </a:lnTo>
                    <a:lnTo>
                      <a:pt x="440" y="178"/>
                    </a:lnTo>
                    <a:lnTo>
                      <a:pt x="444" y="188"/>
                    </a:lnTo>
                    <a:lnTo>
                      <a:pt x="444" y="196"/>
                    </a:lnTo>
                    <a:lnTo>
                      <a:pt x="444" y="196"/>
                    </a:lnTo>
                    <a:lnTo>
                      <a:pt x="442" y="206"/>
                    </a:lnTo>
                    <a:lnTo>
                      <a:pt x="440" y="214"/>
                    </a:lnTo>
                    <a:lnTo>
                      <a:pt x="434" y="222"/>
                    </a:lnTo>
                    <a:lnTo>
                      <a:pt x="428" y="228"/>
                    </a:lnTo>
                    <a:lnTo>
                      <a:pt x="428" y="228"/>
                    </a:lnTo>
                    <a:lnTo>
                      <a:pt x="396" y="252"/>
                    </a:lnTo>
                    <a:lnTo>
                      <a:pt x="396" y="252"/>
                    </a:lnTo>
                    <a:lnTo>
                      <a:pt x="323" y="310"/>
                    </a:lnTo>
                    <a:lnTo>
                      <a:pt x="323" y="310"/>
                    </a:lnTo>
                    <a:lnTo>
                      <a:pt x="309" y="322"/>
                    </a:lnTo>
                    <a:lnTo>
                      <a:pt x="297" y="337"/>
                    </a:lnTo>
                    <a:lnTo>
                      <a:pt x="297" y="337"/>
                    </a:lnTo>
                    <a:lnTo>
                      <a:pt x="281" y="357"/>
                    </a:lnTo>
                    <a:lnTo>
                      <a:pt x="263" y="375"/>
                    </a:lnTo>
                    <a:lnTo>
                      <a:pt x="245" y="389"/>
                    </a:lnTo>
                    <a:lnTo>
                      <a:pt x="225" y="401"/>
                    </a:lnTo>
                    <a:lnTo>
                      <a:pt x="203" y="413"/>
                    </a:lnTo>
                    <a:lnTo>
                      <a:pt x="183" y="419"/>
                    </a:lnTo>
                    <a:lnTo>
                      <a:pt x="162" y="425"/>
                    </a:lnTo>
                    <a:lnTo>
                      <a:pt x="140" y="425"/>
                    </a:lnTo>
                    <a:lnTo>
                      <a:pt x="140" y="425"/>
                    </a:lnTo>
                    <a:lnTo>
                      <a:pt x="122" y="425"/>
                    </a:lnTo>
                    <a:lnTo>
                      <a:pt x="122" y="425"/>
                    </a:lnTo>
                    <a:lnTo>
                      <a:pt x="116" y="465"/>
                    </a:lnTo>
                    <a:lnTo>
                      <a:pt x="112" y="485"/>
                    </a:lnTo>
                    <a:lnTo>
                      <a:pt x="106" y="504"/>
                    </a:lnTo>
                    <a:lnTo>
                      <a:pt x="96" y="524"/>
                    </a:lnTo>
                    <a:lnTo>
                      <a:pt x="86" y="542"/>
                    </a:lnTo>
                    <a:lnTo>
                      <a:pt x="70" y="562"/>
                    </a:lnTo>
                    <a:lnTo>
                      <a:pt x="54" y="580"/>
                    </a:lnTo>
                    <a:lnTo>
                      <a:pt x="54" y="580"/>
                    </a:lnTo>
                    <a:lnTo>
                      <a:pt x="42" y="592"/>
                    </a:lnTo>
                    <a:lnTo>
                      <a:pt x="32" y="608"/>
                    </a:lnTo>
                    <a:lnTo>
                      <a:pt x="14" y="648"/>
                    </a:lnTo>
                    <a:lnTo>
                      <a:pt x="14" y="648"/>
                    </a:lnTo>
                    <a:lnTo>
                      <a:pt x="0" y="677"/>
                    </a:lnTo>
                    <a:lnTo>
                      <a:pt x="0" y="677"/>
                    </a:lnTo>
                    <a:lnTo>
                      <a:pt x="2" y="681"/>
                    </a:lnTo>
                    <a:lnTo>
                      <a:pt x="2" y="685"/>
                    </a:lnTo>
                    <a:lnTo>
                      <a:pt x="2" y="685"/>
                    </a:lnTo>
                    <a:lnTo>
                      <a:pt x="16" y="759"/>
                    </a:lnTo>
                    <a:lnTo>
                      <a:pt x="16" y="759"/>
                    </a:lnTo>
                    <a:lnTo>
                      <a:pt x="16" y="759"/>
                    </a:lnTo>
                    <a:lnTo>
                      <a:pt x="16" y="759"/>
                    </a:lnTo>
                    <a:lnTo>
                      <a:pt x="20" y="769"/>
                    </a:lnTo>
                    <a:lnTo>
                      <a:pt x="20" y="769"/>
                    </a:lnTo>
                    <a:lnTo>
                      <a:pt x="22" y="775"/>
                    </a:lnTo>
                    <a:lnTo>
                      <a:pt x="22" y="781"/>
                    </a:lnTo>
                    <a:lnTo>
                      <a:pt x="22" y="797"/>
                    </a:lnTo>
                    <a:lnTo>
                      <a:pt x="22" y="797"/>
                    </a:lnTo>
                    <a:lnTo>
                      <a:pt x="28" y="825"/>
                    </a:lnTo>
                    <a:lnTo>
                      <a:pt x="28" y="825"/>
                    </a:lnTo>
                    <a:lnTo>
                      <a:pt x="28" y="834"/>
                    </a:lnTo>
                    <a:lnTo>
                      <a:pt x="28" y="840"/>
                    </a:lnTo>
                    <a:lnTo>
                      <a:pt x="28" y="840"/>
                    </a:lnTo>
                    <a:lnTo>
                      <a:pt x="38" y="862"/>
                    </a:lnTo>
                    <a:lnTo>
                      <a:pt x="46" y="884"/>
                    </a:lnTo>
                    <a:lnTo>
                      <a:pt x="48" y="906"/>
                    </a:lnTo>
                    <a:lnTo>
                      <a:pt x="50" y="928"/>
                    </a:lnTo>
                    <a:lnTo>
                      <a:pt x="50" y="948"/>
                    </a:lnTo>
                    <a:lnTo>
                      <a:pt x="48" y="970"/>
                    </a:lnTo>
                    <a:lnTo>
                      <a:pt x="40" y="1009"/>
                    </a:lnTo>
                    <a:lnTo>
                      <a:pt x="40" y="1009"/>
                    </a:lnTo>
                    <a:lnTo>
                      <a:pt x="38" y="1023"/>
                    </a:lnTo>
                    <a:lnTo>
                      <a:pt x="38" y="1023"/>
                    </a:lnTo>
                    <a:lnTo>
                      <a:pt x="36" y="1041"/>
                    </a:lnTo>
                    <a:lnTo>
                      <a:pt x="36" y="1055"/>
                    </a:lnTo>
                    <a:lnTo>
                      <a:pt x="40" y="1069"/>
                    </a:lnTo>
                    <a:lnTo>
                      <a:pt x="44" y="1079"/>
                    </a:lnTo>
                    <a:lnTo>
                      <a:pt x="48" y="1089"/>
                    </a:lnTo>
                    <a:lnTo>
                      <a:pt x="56" y="1097"/>
                    </a:lnTo>
                    <a:lnTo>
                      <a:pt x="70" y="1109"/>
                    </a:lnTo>
                    <a:lnTo>
                      <a:pt x="70" y="1109"/>
                    </a:lnTo>
                    <a:lnTo>
                      <a:pt x="84" y="1121"/>
                    </a:lnTo>
                    <a:lnTo>
                      <a:pt x="98" y="1133"/>
                    </a:lnTo>
                    <a:lnTo>
                      <a:pt x="110" y="1145"/>
                    </a:lnTo>
                    <a:lnTo>
                      <a:pt x="118" y="1159"/>
                    </a:lnTo>
                    <a:lnTo>
                      <a:pt x="118" y="1159"/>
                    </a:lnTo>
                    <a:lnTo>
                      <a:pt x="136" y="1184"/>
                    </a:lnTo>
                    <a:lnTo>
                      <a:pt x="144" y="1192"/>
                    </a:lnTo>
                    <a:lnTo>
                      <a:pt x="152" y="1200"/>
                    </a:lnTo>
                    <a:lnTo>
                      <a:pt x="160" y="1204"/>
                    </a:lnTo>
                    <a:lnTo>
                      <a:pt x="165" y="1206"/>
                    </a:lnTo>
                    <a:lnTo>
                      <a:pt x="181" y="1208"/>
                    </a:lnTo>
                    <a:lnTo>
                      <a:pt x="181" y="1208"/>
                    </a:lnTo>
                    <a:lnTo>
                      <a:pt x="195" y="1208"/>
                    </a:lnTo>
                    <a:lnTo>
                      <a:pt x="195" y="1208"/>
                    </a:lnTo>
                    <a:lnTo>
                      <a:pt x="203" y="1206"/>
                    </a:lnTo>
                    <a:lnTo>
                      <a:pt x="203" y="1206"/>
                    </a:lnTo>
                    <a:lnTo>
                      <a:pt x="211" y="1208"/>
                    </a:lnTo>
                    <a:lnTo>
                      <a:pt x="219" y="1210"/>
                    </a:lnTo>
                    <a:lnTo>
                      <a:pt x="233" y="1216"/>
                    </a:lnTo>
                    <a:lnTo>
                      <a:pt x="241" y="1224"/>
                    </a:lnTo>
                    <a:lnTo>
                      <a:pt x="247" y="1230"/>
                    </a:lnTo>
                    <a:lnTo>
                      <a:pt x="247" y="1230"/>
                    </a:lnTo>
                    <a:lnTo>
                      <a:pt x="255" y="1240"/>
                    </a:lnTo>
                    <a:lnTo>
                      <a:pt x="265" y="1256"/>
                    </a:lnTo>
                    <a:lnTo>
                      <a:pt x="265" y="1256"/>
                    </a:lnTo>
                    <a:lnTo>
                      <a:pt x="281" y="1284"/>
                    </a:lnTo>
                    <a:lnTo>
                      <a:pt x="281" y="1284"/>
                    </a:lnTo>
                    <a:lnTo>
                      <a:pt x="289" y="1288"/>
                    </a:lnTo>
                    <a:lnTo>
                      <a:pt x="297" y="1296"/>
                    </a:lnTo>
                    <a:lnTo>
                      <a:pt x="297" y="1296"/>
                    </a:lnTo>
                    <a:lnTo>
                      <a:pt x="327" y="1328"/>
                    </a:lnTo>
                    <a:lnTo>
                      <a:pt x="327" y="1328"/>
                    </a:lnTo>
                    <a:lnTo>
                      <a:pt x="362" y="1369"/>
                    </a:lnTo>
                    <a:lnTo>
                      <a:pt x="378" y="1391"/>
                    </a:lnTo>
                    <a:lnTo>
                      <a:pt x="392" y="1415"/>
                    </a:lnTo>
                    <a:lnTo>
                      <a:pt x="392" y="1415"/>
                    </a:lnTo>
                    <a:lnTo>
                      <a:pt x="406" y="1437"/>
                    </a:lnTo>
                    <a:lnTo>
                      <a:pt x="426" y="1457"/>
                    </a:lnTo>
                    <a:lnTo>
                      <a:pt x="448" y="1477"/>
                    </a:lnTo>
                    <a:lnTo>
                      <a:pt x="472" y="1491"/>
                    </a:lnTo>
                    <a:lnTo>
                      <a:pt x="499" y="1504"/>
                    </a:lnTo>
                    <a:lnTo>
                      <a:pt x="527" y="1514"/>
                    </a:lnTo>
                    <a:lnTo>
                      <a:pt x="557" y="1520"/>
                    </a:lnTo>
                    <a:lnTo>
                      <a:pt x="587" y="1522"/>
                    </a:lnTo>
                    <a:lnTo>
                      <a:pt x="587" y="1522"/>
                    </a:lnTo>
                    <a:lnTo>
                      <a:pt x="607" y="1520"/>
                    </a:lnTo>
                    <a:lnTo>
                      <a:pt x="627" y="1518"/>
                    </a:lnTo>
                    <a:lnTo>
                      <a:pt x="645" y="1512"/>
                    </a:lnTo>
                    <a:lnTo>
                      <a:pt x="661" y="1506"/>
                    </a:lnTo>
                    <a:lnTo>
                      <a:pt x="661" y="1506"/>
                    </a:lnTo>
                    <a:lnTo>
                      <a:pt x="694" y="1491"/>
                    </a:lnTo>
                    <a:lnTo>
                      <a:pt x="708" y="1487"/>
                    </a:lnTo>
                    <a:lnTo>
                      <a:pt x="722" y="1485"/>
                    </a:lnTo>
                    <a:lnTo>
                      <a:pt x="722" y="1485"/>
                    </a:lnTo>
                    <a:lnTo>
                      <a:pt x="734" y="1487"/>
                    </a:lnTo>
                    <a:lnTo>
                      <a:pt x="744" y="1489"/>
                    </a:lnTo>
                    <a:lnTo>
                      <a:pt x="754" y="1493"/>
                    </a:lnTo>
                    <a:lnTo>
                      <a:pt x="762" y="1498"/>
                    </a:lnTo>
                    <a:lnTo>
                      <a:pt x="778" y="1514"/>
                    </a:lnTo>
                    <a:lnTo>
                      <a:pt x="796" y="1534"/>
                    </a:lnTo>
                    <a:lnTo>
                      <a:pt x="796" y="1534"/>
                    </a:lnTo>
                    <a:lnTo>
                      <a:pt x="802" y="1544"/>
                    </a:lnTo>
                    <a:lnTo>
                      <a:pt x="804" y="1556"/>
                    </a:lnTo>
                    <a:lnTo>
                      <a:pt x="804" y="1568"/>
                    </a:lnTo>
                    <a:lnTo>
                      <a:pt x="800" y="1578"/>
                    </a:lnTo>
                    <a:lnTo>
                      <a:pt x="800" y="1578"/>
                    </a:lnTo>
                    <a:lnTo>
                      <a:pt x="790" y="1600"/>
                    </a:lnTo>
                    <a:lnTo>
                      <a:pt x="790" y="1600"/>
                    </a:lnTo>
                    <a:lnTo>
                      <a:pt x="810" y="1606"/>
                    </a:lnTo>
                    <a:lnTo>
                      <a:pt x="810" y="1606"/>
                    </a:lnTo>
                    <a:lnTo>
                      <a:pt x="833" y="1612"/>
                    </a:lnTo>
                    <a:lnTo>
                      <a:pt x="847" y="1618"/>
                    </a:lnTo>
                    <a:lnTo>
                      <a:pt x="861" y="1628"/>
                    </a:lnTo>
                    <a:lnTo>
                      <a:pt x="875" y="1640"/>
                    </a:lnTo>
                    <a:lnTo>
                      <a:pt x="881" y="1648"/>
                    </a:lnTo>
                    <a:lnTo>
                      <a:pt x="887" y="1658"/>
                    </a:lnTo>
                    <a:lnTo>
                      <a:pt x="891" y="1667"/>
                    </a:lnTo>
                    <a:lnTo>
                      <a:pt x="895" y="1679"/>
                    </a:lnTo>
                    <a:lnTo>
                      <a:pt x="897" y="1693"/>
                    </a:lnTo>
                    <a:lnTo>
                      <a:pt x="899" y="1707"/>
                    </a:lnTo>
                    <a:lnTo>
                      <a:pt x="899" y="1707"/>
                    </a:lnTo>
                    <a:lnTo>
                      <a:pt x="901" y="1735"/>
                    </a:lnTo>
                    <a:lnTo>
                      <a:pt x="905" y="1761"/>
                    </a:lnTo>
                    <a:lnTo>
                      <a:pt x="905" y="1761"/>
                    </a:lnTo>
                    <a:lnTo>
                      <a:pt x="909" y="1785"/>
                    </a:lnTo>
                    <a:lnTo>
                      <a:pt x="909" y="1785"/>
                    </a:lnTo>
                    <a:lnTo>
                      <a:pt x="909" y="1795"/>
                    </a:lnTo>
                    <a:lnTo>
                      <a:pt x="907" y="1805"/>
                    </a:lnTo>
                    <a:lnTo>
                      <a:pt x="907" y="1805"/>
                    </a:lnTo>
                    <a:lnTo>
                      <a:pt x="907" y="1811"/>
                    </a:lnTo>
                    <a:lnTo>
                      <a:pt x="907" y="1811"/>
                    </a:lnTo>
                    <a:lnTo>
                      <a:pt x="921" y="1823"/>
                    </a:lnTo>
                    <a:lnTo>
                      <a:pt x="931" y="1834"/>
                    </a:lnTo>
                    <a:lnTo>
                      <a:pt x="931" y="1834"/>
                    </a:lnTo>
                    <a:lnTo>
                      <a:pt x="939" y="1836"/>
                    </a:lnTo>
                    <a:lnTo>
                      <a:pt x="953" y="1836"/>
                    </a:lnTo>
                    <a:lnTo>
                      <a:pt x="953" y="1836"/>
                    </a:lnTo>
                    <a:lnTo>
                      <a:pt x="967" y="1836"/>
                    </a:lnTo>
                    <a:lnTo>
                      <a:pt x="979" y="1834"/>
                    </a:lnTo>
                    <a:lnTo>
                      <a:pt x="989" y="1832"/>
                    </a:lnTo>
                    <a:lnTo>
                      <a:pt x="996" y="1831"/>
                    </a:lnTo>
                    <a:lnTo>
                      <a:pt x="996" y="1831"/>
                    </a:lnTo>
                    <a:lnTo>
                      <a:pt x="1018" y="1819"/>
                    </a:lnTo>
                    <a:lnTo>
                      <a:pt x="1040" y="1813"/>
                    </a:lnTo>
                    <a:lnTo>
                      <a:pt x="1040" y="1813"/>
                    </a:lnTo>
                    <a:lnTo>
                      <a:pt x="1024" y="1787"/>
                    </a:lnTo>
                    <a:lnTo>
                      <a:pt x="1012" y="1763"/>
                    </a:lnTo>
                    <a:lnTo>
                      <a:pt x="1012" y="1763"/>
                    </a:lnTo>
                    <a:lnTo>
                      <a:pt x="1006" y="1747"/>
                    </a:lnTo>
                    <a:lnTo>
                      <a:pt x="1004" y="1733"/>
                    </a:lnTo>
                    <a:lnTo>
                      <a:pt x="1004" y="173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7" name="Freeform 7">
                <a:extLst>
                  <a:ext uri="{FF2B5EF4-FFF2-40B4-BE49-F238E27FC236}">
                    <a16:creationId xmlns:a16="http://schemas.microsoft.com/office/drawing/2014/main" id="{5D287367-193C-40D1-A4DB-DCE187190446}"/>
                  </a:ext>
                </a:extLst>
              </p:cNvPr>
              <p:cNvSpPr>
                <a:spLocks/>
              </p:cNvSpPr>
              <p:nvPr/>
            </p:nvSpPr>
            <p:spPr bwMode="auto">
              <a:xfrm>
                <a:off x="6416676" y="3008313"/>
                <a:ext cx="1846263" cy="2328863"/>
              </a:xfrm>
              <a:custGeom>
                <a:avLst/>
                <a:gdLst>
                  <a:gd name="T0" fmla="*/ 117 w 1163"/>
                  <a:gd name="T1" fmla="*/ 1063 h 1467"/>
                  <a:gd name="T2" fmla="*/ 169 w 1163"/>
                  <a:gd name="T3" fmla="*/ 1091 h 1467"/>
                  <a:gd name="T4" fmla="*/ 213 w 1163"/>
                  <a:gd name="T5" fmla="*/ 1077 h 1467"/>
                  <a:gd name="T6" fmla="*/ 231 w 1163"/>
                  <a:gd name="T7" fmla="*/ 1077 h 1467"/>
                  <a:gd name="T8" fmla="*/ 268 w 1163"/>
                  <a:gd name="T9" fmla="*/ 1093 h 1467"/>
                  <a:gd name="T10" fmla="*/ 284 w 1163"/>
                  <a:gd name="T11" fmla="*/ 1121 h 1467"/>
                  <a:gd name="T12" fmla="*/ 296 w 1163"/>
                  <a:gd name="T13" fmla="*/ 1177 h 1467"/>
                  <a:gd name="T14" fmla="*/ 320 w 1163"/>
                  <a:gd name="T15" fmla="*/ 1204 h 1467"/>
                  <a:gd name="T16" fmla="*/ 386 w 1163"/>
                  <a:gd name="T17" fmla="*/ 1226 h 1467"/>
                  <a:gd name="T18" fmla="*/ 445 w 1163"/>
                  <a:gd name="T19" fmla="*/ 1262 h 1467"/>
                  <a:gd name="T20" fmla="*/ 457 w 1163"/>
                  <a:gd name="T21" fmla="*/ 1310 h 1467"/>
                  <a:gd name="T22" fmla="*/ 437 w 1163"/>
                  <a:gd name="T23" fmla="*/ 1342 h 1467"/>
                  <a:gd name="T24" fmla="*/ 386 w 1163"/>
                  <a:gd name="T25" fmla="*/ 1373 h 1467"/>
                  <a:gd name="T26" fmla="*/ 372 w 1163"/>
                  <a:gd name="T27" fmla="*/ 1411 h 1467"/>
                  <a:gd name="T28" fmla="*/ 461 w 1163"/>
                  <a:gd name="T29" fmla="*/ 1433 h 1467"/>
                  <a:gd name="T30" fmla="*/ 612 w 1163"/>
                  <a:gd name="T31" fmla="*/ 1455 h 1467"/>
                  <a:gd name="T32" fmla="*/ 670 w 1163"/>
                  <a:gd name="T33" fmla="*/ 1443 h 1467"/>
                  <a:gd name="T34" fmla="*/ 710 w 1163"/>
                  <a:gd name="T35" fmla="*/ 1407 h 1467"/>
                  <a:gd name="T36" fmla="*/ 791 w 1163"/>
                  <a:gd name="T37" fmla="*/ 1399 h 1467"/>
                  <a:gd name="T38" fmla="*/ 869 w 1163"/>
                  <a:gd name="T39" fmla="*/ 1433 h 1467"/>
                  <a:gd name="T40" fmla="*/ 911 w 1163"/>
                  <a:gd name="T41" fmla="*/ 1467 h 1467"/>
                  <a:gd name="T42" fmla="*/ 944 w 1163"/>
                  <a:gd name="T43" fmla="*/ 1441 h 1467"/>
                  <a:gd name="T44" fmla="*/ 1074 w 1163"/>
                  <a:gd name="T45" fmla="*/ 1338 h 1467"/>
                  <a:gd name="T46" fmla="*/ 1129 w 1163"/>
                  <a:gd name="T47" fmla="*/ 1296 h 1467"/>
                  <a:gd name="T48" fmla="*/ 1161 w 1163"/>
                  <a:gd name="T49" fmla="*/ 1222 h 1467"/>
                  <a:gd name="T50" fmla="*/ 1129 w 1163"/>
                  <a:gd name="T51" fmla="*/ 1113 h 1467"/>
                  <a:gd name="T52" fmla="*/ 1105 w 1163"/>
                  <a:gd name="T53" fmla="*/ 1065 h 1467"/>
                  <a:gd name="T54" fmla="*/ 1127 w 1163"/>
                  <a:gd name="T55" fmla="*/ 1027 h 1467"/>
                  <a:gd name="T56" fmla="*/ 1129 w 1163"/>
                  <a:gd name="T57" fmla="*/ 988 h 1467"/>
                  <a:gd name="T58" fmla="*/ 1068 w 1163"/>
                  <a:gd name="T59" fmla="*/ 898 h 1467"/>
                  <a:gd name="T60" fmla="*/ 934 w 1163"/>
                  <a:gd name="T61" fmla="*/ 681 h 1467"/>
                  <a:gd name="T62" fmla="*/ 918 w 1163"/>
                  <a:gd name="T63" fmla="*/ 606 h 1467"/>
                  <a:gd name="T64" fmla="*/ 895 w 1163"/>
                  <a:gd name="T65" fmla="*/ 513 h 1467"/>
                  <a:gd name="T66" fmla="*/ 863 w 1163"/>
                  <a:gd name="T67" fmla="*/ 483 h 1467"/>
                  <a:gd name="T68" fmla="*/ 869 w 1163"/>
                  <a:gd name="T69" fmla="*/ 389 h 1467"/>
                  <a:gd name="T70" fmla="*/ 887 w 1163"/>
                  <a:gd name="T71" fmla="*/ 292 h 1467"/>
                  <a:gd name="T72" fmla="*/ 879 w 1163"/>
                  <a:gd name="T73" fmla="*/ 155 h 1467"/>
                  <a:gd name="T74" fmla="*/ 861 w 1163"/>
                  <a:gd name="T75" fmla="*/ 85 h 1467"/>
                  <a:gd name="T76" fmla="*/ 789 w 1163"/>
                  <a:gd name="T77" fmla="*/ 47 h 1467"/>
                  <a:gd name="T78" fmla="*/ 680 w 1163"/>
                  <a:gd name="T79" fmla="*/ 2 h 1467"/>
                  <a:gd name="T80" fmla="*/ 636 w 1163"/>
                  <a:gd name="T81" fmla="*/ 10 h 1467"/>
                  <a:gd name="T82" fmla="*/ 588 w 1163"/>
                  <a:gd name="T83" fmla="*/ 69 h 1467"/>
                  <a:gd name="T84" fmla="*/ 533 w 1163"/>
                  <a:gd name="T85" fmla="*/ 129 h 1467"/>
                  <a:gd name="T86" fmla="*/ 485 w 1163"/>
                  <a:gd name="T87" fmla="*/ 129 h 1467"/>
                  <a:gd name="T88" fmla="*/ 435 w 1163"/>
                  <a:gd name="T89" fmla="*/ 117 h 1467"/>
                  <a:gd name="T90" fmla="*/ 410 w 1163"/>
                  <a:gd name="T91" fmla="*/ 155 h 1467"/>
                  <a:gd name="T92" fmla="*/ 266 w 1163"/>
                  <a:gd name="T93" fmla="*/ 182 h 1467"/>
                  <a:gd name="T94" fmla="*/ 107 w 1163"/>
                  <a:gd name="T95" fmla="*/ 322 h 1467"/>
                  <a:gd name="T96" fmla="*/ 99 w 1163"/>
                  <a:gd name="T97" fmla="*/ 359 h 1467"/>
                  <a:gd name="T98" fmla="*/ 80 w 1163"/>
                  <a:gd name="T99" fmla="*/ 457 h 1467"/>
                  <a:gd name="T100" fmla="*/ 34 w 1163"/>
                  <a:gd name="T101" fmla="*/ 489 h 1467"/>
                  <a:gd name="T102" fmla="*/ 0 w 1163"/>
                  <a:gd name="T103" fmla="*/ 509 h 1467"/>
                  <a:gd name="T104" fmla="*/ 58 w 1163"/>
                  <a:gd name="T105" fmla="*/ 578 h 1467"/>
                  <a:gd name="T106" fmla="*/ 93 w 1163"/>
                  <a:gd name="T107" fmla="*/ 721 h 1467"/>
                  <a:gd name="T108" fmla="*/ 85 w 1163"/>
                  <a:gd name="T109" fmla="*/ 785 h 1467"/>
                  <a:gd name="T110" fmla="*/ 76 w 1163"/>
                  <a:gd name="T111" fmla="*/ 938 h 1467"/>
                  <a:gd name="T112" fmla="*/ 101 w 1163"/>
                  <a:gd name="T113" fmla="*/ 1012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3" h="1467">
                    <a:moveTo>
                      <a:pt x="101" y="1012"/>
                    </a:moveTo>
                    <a:lnTo>
                      <a:pt x="101" y="1012"/>
                    </a:lnTo>
                    <a:lnTo>
                      <a:pt x="109" y="1037"/>
                    </a:lnTo>
                    <a:lnTo>
                      <a:pt x="117" y="1063"/>
                    </a:lnTo>
                    <a:lnTo>
                      <a:pt x="117" y="1063"/>
                    </a:lnTo>
                    <a:lnTo>
                      <a:pt x="123" y="1083"/>
                    </a:lnTo>
                    <a:lnTo>
                      <a:pt x="127" y="1103"/>
                    </a:lnTo>
                    <a:lnTo>
                      <a:pt x="127" y="1103"/>
                    </a:lnTo>
                    <a:lnTo>
                      <a:pt x="149" y="1097"/>
                    </a:lnTo>
                    <a:lnTo>
                      <a:pt x="169" y="1091"/>
                    </a:lnTo>
                    <a:lnTo>
                      <a:pt x="169" y="1091"/>
                    </a:lnTo>
                    <a:lnTo>
                      <a:pt x="189" y="1085"/>
                    </a:lnTo>
                    <a:lnTo>
                      <a:pt x="205" y="1079"/>
                    </a:lnTo>
                    <a:lnTo>
                      <a:pt x="205" y="1079"/>
                    </a:lnTo>
                    <a:lnTo>
                      <a:pt x="213" y="1077"/>
                    </a:lnTo>
                    <a:lnTo>
                      <a:pt x="221" y="1077"/>
                    </a:lnTo>
                    <a:lnTo>
                      <a:pt x="221" y="1077"/>
                    </a:lnTo>
                    <a:lnTo>
                      <a:pt x="221" y="1077"/>
                    </a:lnTo>
                    <a:lnTo>
                      <a:pt x="221" y="1077"/>
                    </a:lnTo>
                    <a:lnTo>
                      <a:pt x="231" y="1077"/>
                    </a:lnTo>
                    <a:lnTo>
                      <a:pt x="241" y="1081"/>
                    </a:lnTo>
                    <a:lnTo>
                      <a:pt x="252" y="1087"/>
                    </a:lnTo>
                    <a:lnTo>
                      <a:pt x="260" y="1093"/>
                    </a:lnTo>
                    <a:lnTo>
                      <a:pt x="260" y="1093"/>
                    </a:lnTo>
                    <a:lnTo>
                      <a:pt x="268" y="1093"/>
                    </a:lnTo>
                    <a:lnTo>
                      <a:pt x="268" y="1093"/>
                    </a:lnTo>
                    <a:lnTo>
                      <a:pt x="270" y="1101"/>
                    </a:lnTo>
                    <a:lnTo>
                      <a:pt x="270" y="1101"/>
                    </a:lnTo>
                    <a:lnTo>
                      <a:pt x="278" y="1111"/>
                    </a:lnTo>
                    <a:lnTo>
                      <a:pt x="284" y="1121"/>
                    </a:lnTo>
                    <a:lnTo>
                      <a:pt x="288" y="1131"/>
                    </a:lnTo>
                    <a:lnTo>
                      <a:pt x="290" y="1141"/>
                    </a:lnTo>
                    <a:lnTo>
                      <a:pt x="290" y="1141"/>
                    </a:lnTo>
                    <a:lnTo>
                      <a:pt x="290" y="1141"/>
                    </a:lnTo>
                    <a:lnTo>
                      <a:pt x="296" y="1177"/>
                    </a:lnTo>
                    <a:lnTo>
                      <a:pt x="298" y="1190"/>
                    </a:lnTo>
                    <a:lnTo>
                      <a:pt x="302" y="1198"/>
                    </a:lnTo>
                    <a:lnTo>
                      <a:pt x="302" y="1198"/>
                    </a:lnTo>
                    <a:lnTo>
                      <a:pt x="308" y="1200"/>
                    </a:lnTo>
                    <a:lnTo>
                      <a:pt x="320" y="1204"/>
                    </a:lnTo>
                    <a:lnTo>
                      <a:pt x="350" y="1212"/>
                    </a:lnTo>
                    <a:lnTo>
                      <a:pt x="354" y="1214"/>
                    </a:lnTo>
                    <a:lnTo>
                      <a:pt x="354" y="1214"/>
                    </a:lnTo>
                    <a:lnTo>
                      <a:pt x="370" y="1218"/>
                    </a:lnTo>
                    <a:lnTo>
                      <a:pt x="386" y="1226"/>
                    </a:lnTo>
                    <a:lnTo>
                      <a:pt x="416" y="1242"/>
                    </a:lnTo>
                    <a:lnTo>
                      <a:pt x="416" y="1242"/>
                    </a:lnTo>
                    <a:lnTo>
                      <a:pt x="435" y="1254"/>
                    </a:lnTo>
                    <a:lnTo>
                      <a:pt x="435" y="1254"/>
                    </a:lnTo>
                    <a:lnTo>
                      <a:pt x="445" y="1262"/>
                    </a:lnTo>
                    <a:lnTo>
                      <a:pt x="451" y="1270"/>
                    </a:lnTo>
                    <a:lnTo>
                      <a:pt x="457" y="1282"/>
                    </a:lnTo>
                    <a:lnTo>
                      <a:pt x="457" y="1294"/>
                    </a:lnTo>
                    <a:lnTo>
                      <a:pt x="457" y="1310"/>
                    </a:lnTo>
                    <a:lnTo>
                      <a:pt x="457" y="1310"/>
                    </a:lnTo>
                    <a:lnTo>
                      <a:pt x="455" y="1320"/>
                    </a:lnTo>
                    <a:lnTo>
                      <a:pt x="451" y="1328"/>
                    </a:lnTo>
                    <a:lnTo>
                      <a:pt x="445" y="1336"/>
                    </a:lnTo>
                    <a:lnTo>
                      <a:pt x="437" y="1342"/>
                    </a:lnTo>
                    <a:lnTo>
                      <a:pt x="437" y="1342"/>
                    </a:lnTo>
                    <a:lnTo>
                      <a:pt x="416" y="1355"/>
                    </a:lnTo>
                    <a:lnTo>
                      <a:pt x="416" y="1355"/>
                    </a:lnTo>
                    <a:lnTo>
                      <a:pt x="398" y="1365"/>
                    </a:lnTo>
                    <a:lnTo>
                      <a:pt x="392" y="1369"/>
                    </a:lnTo>
                    <a:lnTo>
                      <a:pt x="386" y="1373"/>
                    </a:lnTo>
                    <a:lnTo>
                      <a:pt x="386" y="1373"/>
                    </a:lnTo>
                    <a:lnTo>
                      <a:pt x="382" y="1383"/>
                    </a:lnTo>
                    <a:lnTo>
                      <a:pt x="376" y="1391"/>
                    </a:lnTo>
                    <a:lnTo>
                      <a:pt x="374" y="1401"/>
                    </a:lnTo>
                    <a:lnTo>
                      <a:pt x="372" y="1411"/>
                    </a:lnTo>
                    <a:lnTo>
                      <a:pt x="372" y="1411"/>
                    </a:lnTo>
                    <a:lnTo>
                      <a:pt x="380" y="1417"/>
                    </a:lnTo>
                    <a:lnTo>
                      <a:pt x="386" y="1419"/>
                    </a:lnTo>
                    <a:lnTo>
                      <a:pt x="386" y="1419"/>
                    </a:lnTo>
                    <a:lnTo>
                      <a:pt x="461" y="1433"/>
                    </a:lnTo>
                    <a:lnTo>
                      <a:pt x="535" y="1445"/>
                    </a:lnTo>
                    <a:lnTo>
                      <a:pt x="535" y="1445"/>
                    </a:lnTo>
                    <a:lnTo>
                      <a:pt x="596" y="1453"/>
                    </a:lnTo>
                    <a:lnTo>
                      <a:pt x="596" y="1453"/>
                    </a:lnTo>
                    <a:lnTo>
                      <a:pt x="612" y="1455"/>
                    </a:lnTo>
                    <a:lnTo>
                      <a:pt x="630" y="1457"/>
                    </a:lnTo>
                    <a:lnTo>
                      <a:pt x="630" y="1457"/>
                    </a:lnTo>
                    <a:lnTo>
                      <a:pt x="644" y="1455"/>
                    </a:lnTo>
                    <a:lnTo>
                      <a:pt x="658" y="1451"/>
                    </a:lnTo>
                    <a:lnTo>
                      <a:pt x="670" y="1443"/>
                    </a:lnTo>
                    <a:lnTo>
                      <a:pt x="682" y="1429"/>
                    </a:lnTo>
                    <a:lnTo>
                      <a:pt x="682" y="1429"/>
                    </a:lnTo>
                    <a:lnTo>
                      <a:pt x="690" y="1419"/>
                    </a:lnTo>
                    <a:lnTo>
                      <a:pt x="700" y="1413"/>
                    </a:lnTo>
                    <a:lnTo>
                      <a:pt x="710" y="1407"/>
                    </a:lnTo>
                    <a:lnTo>
                      <a:pt x="722" y="1403"/>
                    </a:lnTo>
                    <a:lnTo>
                      <a:pt x="744" y="1397"/>
                    </a:lnTo>
                    <a:lnTo>
                      <a:pt x="765" y="1397"/>
                    </a:lnTo>
                    <a:lnTo>
                      <a:pt x="765" y="1397"/>
                    </a:lnTo>
                    <a:lnTo>
                      <a:pt x="791" y="1399"/>
                    </a:lnTo>
                    <a:lnTo>
                      <a:pt x="813" y="1403"/>
                    </a:lnTo>
                    <a:lnTo>
                      <a:pt x="813" y="1403"/>
                    </a:lnTo>
                    <a:lnTo>
                      <a:pt x="833" y="1411"/>
                    </a:lnTo>
                    <a:lnTo>
                      <a:pt x="851" y="1421"/>
                    </a:lnTo>
                    <a:lnTo>
                      <a:pt x="869" y="1433"/>
                    </a:lnTo>
                    <a:lnTo>
                      <a:pt x="885" y="1445"/>
                    </a:lnTo>
                    <a:lnTo>
                      <a:pt x="885" y="1445"/>
                    </a:lnTo>
                    <a:lnTo>
                      <a:pt x="907" y="1463"/>
                    </a:lnTo>
                    <a:lnTo>
                      <a:pt x="907" y="1463"/>
                    </a:lnTo>
                    <a:lnTo>
                      <a:pt x="911" y="1467"/>
                    </a:lnTo>
                    <a:lnTo>
                      <a:pt x="911" y="1467"/>
                    </a:lnTo>
                    <a:lnTo>
                      <a:pt x="918" y="1463"/>
                    </a:lnTo>
                    <a:lnTo>
                      <a:pt x="926" y="1459"/>
                    </a:lnTo>
                    <a:lnTo>
                      <a:pt x="934" y="1451"/>
                    </a:lnTo>
                    <a:lnTo>
                      <a:pt x="944" y="1441"/>
                    </a:lnTo>
                    <a:lnTo>
                      <a:pt x="944" y="1441"/>
                    </a:lnTo>
                    <a:lnTo>
                      <a:pt x="958" y="1427"/>
                    </a:lnTo>
                    <a:lnTo>
                      <a:pt x="974" y="1413"/>
                    </a:lnTo>
                    <a:lnTo>
                      <a:pt x="1006" y="1387"/>
                    </a:lnTo>
                    <a:lnTo>
                      <a:pt x="1074" y="1338"/>
                    </a:lnTo>
                    <a:lnTo>
                      <a:pt x="1074" y="1338"/>
                    </a:lnTo>
                    <a:lnTo>
                      <a:pt x="1089" y="1326"/>
                    </a:lnTo>
                    <a:lnTo>
                      <a:pt x="1107" y="1314"/>
                    </a:lnTo>
                    <a:lnTo>
                      <a:pt x="1121" y="1302"/>
                    </a:lnTo>
                    <a:lnTo>
                      <a:pt x="1129" y="1296"/>
                    </a:lnTo>
                    <a:lnTo>
                      <a:pt x="1133" y="1288"/>
                    </a:lnTo>
                    <a:lnTo>
                      <a:pt x="1133" y="1288"/>
                    </a:lnTo>
                    <a:lnTo>
                      <a:pt x="1147" y="1266"/>
                    </a:lnTo>
                    <a:lnTo>
                      <a:pt x="1155" y="1244"/>
                    </a:lnTo>
                    <a:lnTo>
                      <a:pt x="1161" y="1222"/>
                    </a:lnTo>
                    <a:lnTo>
                      <a:pt x="1163" y="1200"/>
                    </a:lnTo>
                    <a:lnTo>
                      <a:pt x="1161" y="1179"/>
                    </a:lnTo>
                    <a:lnTo>
                      <a:pt x="1155" y="1157"/>
                    </a:lnTo>
                    <a:lnTo>
                      <a:pt x="1145" y="1135"/>
                    </a:lnTo>
                    <a:lnTo>
                      <a:pt x="1129" y="1113"/>
                    </a:lnTo>
                    <a:lnTo>
                      <a:pt x="1129" y="1113"/>
                    </a:lnTo>
                    <a:lnTo>
                      <a:pt x="1115" y="1095"/>
                    </a:lnTo>
                    <a:lnTo>
                      <a:pt x="1111" y="1085"/>
                    </a:lnTo>
                    <a:lnTo>
                      <a:pt x="1107" y="1075"/>
                    </a:lnTo>
                    <a:lnTo>
                      <a:pt x="1105" y="1065"/>
                    </a:lnTo>
                    <a:lnTo>
                      <a:pt x="1107" y="1055"/>
                    </a:lnTo>
                    <a:lnTo>
                      <a:pt x="1111" y="1045"/>
                    </a:lnTo>
                    <a:lnTo>
                      <a:pt x="1119" y="1035"/>
                    </a:lnTo>
                    <a:lnTo>
                      <a:pt x="1119" y="1035"/>
                    </a:lnTo>
                    <a:lnTo>
                      <a:pt x="1127" y="1027"/>
                    </a:lnTo>
                    <a:lnTo>
                      <a:pt x="1131" y="1019"/>
                    </a:lnTo>
                    <a:lnTo>
                      <a:pt x="1133" y="1012"/>
                    </a:lnTo>
                    <a:lnTo>
                      <a:pt x="1133" y="1002"/>
                    </a:lnTo>
                    <a:lnTo>
                      <a:pt x="1131" y="996"/>
                    </a:lnTo>
                    <a:lnTo>
                      <a:pt x="1129" y="988"/>
                    </a:lnTo>
                    <a:lnTo>
                      <a:pt x="1119" y="972"/>
                    </a:lnTo>
                    <a:lnTo>
                      <a:pt x="1119" y="972"/>
                    </a:lnTo>
                    <a:lnTo>
                      <a:pt x="1093" y="934"/>
                    </a:lnTo>
                    <a:lnTo>
                      <a:pt x="1068" y="898"/>
                    </a:lnTo>
                    <a:lnTo>
                      <a:pt x="1068" y="898"/>
                    </a:lnTo>
                    <a:lnTo>
                      <a:pt x="1008" y="807"/>
                    </a:lnTo>
                    <a:lnTo>
                      <a:pt x="950" y="713"/>
                    </a:lnTo>
                    <a:lnTo>
                      <a:pt x="950" y="713"/>
                    </a:lnTo>
                    <a:lnTo>
                      <a:pt x="942" y="697"/>
                    </a:lnTo>
                    <a:lnTo>
                      <a:pt x="934" y="681"/>
                    </a:lnTo>
                    <a:lnTo>
                      <a:pt x="928" y="666"/>
                    </a:lnTo>
                    <a:lnTo>
                      <a:pt x="924" y="650"/>
                    </a:lnTo>
                    <a:lnTo>
                      <a:pt x="924" y="650"/>
                    </a:lnTo>
                    <a:lnTo>
                      <a:pt x="920" y="628"/>
                    </a:lnTo>
                    <a:lnTo>
                      <a:pt x="918" y="606"/>
                    </a:lnTo>
                    <a:lnTo>
                      <a:pt x="916" y="584"/>
                    </a:lnTo>
                    <a:lnTo>
                      <a:pt x="913" y="562"/>
                    </a:lnTo>
                    <a:lnTo>
                      <a:pt x="909" y="542"/>
                    </a:lnTo>
                    <a:lnTo>
                      <a:pt x="901" y="522"/>
                    </a:lnTo>
                    <a:lnTo>
                      <a:pt x="895" y="513"/>
                    </a:lnTo>
                    <a:lnTo>
                      <a:pt x="887" y="505"/>
                    </a:lnTo>
                    <a:lnTo>
                      <a:pt x="879" y="497"/>
                    </a:lnTo>
                    <a:lnTo>
                      <a:pt x="869" y="489"/>
                    </a:lnTo>
                    <a:lnTo>
                      <a:pt x="869" y="489"/>
                    </a:lnTo>
                    <a:lnTo>
                      <a:pt x="863" y="483"/>
                    </a:lnTo>
                    <a:lnTo>
                      <a:pt x="861" y="475"/>
                    </a:lnTo>
                    <a:lnTo>
                      <a:pt x="859" y="465"/>
                    </a:lnTo>
                    <a:lnTo>
                      <a:pt x="859" y="457"/>
                    </a:lnTo>
                    <a:lnTo>
                      <a:pt x="859" y="457"/>
                    </a:lnTo>
                    <a:lnTo>
                      <a:pt x="869" y="389"/>
                    </a:lnTo>
                    <a:lnTo>
                      <a:pt x="879" y="324"/>
                    </a:lnTo>
                    <a:lnTo>
                      <a:pt x="879" y="324"/>
                    </a:lnTo>
                    <a:lnTo>
                      <a:pt x="883" y="308"/>
                    </a:lnTo>
                    <a:lnTo>
                      <a:pt x="885" y="300"/>
                    </a:lnTo>
                    <a:lnTo>
                      <a:pt x="887" y="292"/>
                    </a:lnTo>
                    <a:lnTo>
                      <a:pt x="887" y="292"/>
                    </a:lnTo>
                    <a:lnTo>
                      <a:pt x="881" y="222"/>
                    </a:lnTo>
                    <a:lnTo>
                      <a:pt x="879" y="188"/>
                    </a:lnTo>
                    <a:lnTo>
                      <a:pt x="879" y="155"/>
                    </a:lnTo>
                    <a:lnTo>
                      <a:pt x="879" y="155"/>
                    </a:lnTo>
                    <a:lnTo>
                      <a:pt x="879" y="127"/>
                    </a:lnTo>
                    <a:lnTo>
                      <a:pt x="877" y="115"/>
                    </a:lnTo>
                    <a:lnTo>
                      <a:pt x="875" y="105"/>
                    </a:lnTo>
                    <a:lnTo>
                      <a:pt x="869" y="93"/>
                    </a:lnTo>
                    <a:lnTo>
                      <a:pt x="861" y="85"/>
                    </a:lnTo>
                    <a:lnTo>
                      <a:pt x="851" y="77"/>
                    </a:lnTo>
                    <a:lnTo>
                      <a:pt x="837" y="69"/>
                    </a:lnTo>
                    <a:lnTo>
                      <a:pt x="837" y="69"/>
                    </a:lnTo>
                    <a:lnTo>
                      <a:pt x="813" y="59"/>
                    </a:lnTo>
                    <a:lnTo>
                      <a:pt x="789" y="47"/>
                    </a:lnTo>
                    <a:lnTo>
                      <a:pt x="740" y="23"/>
                    </a:lnTo>
                    <a:lnTo>
                      <a:pt x="740" y="23"/>
                    </a:lnTo>
                    <a:lnTo>
                      <a:pt x="716" y="14"/>
                    </a:lnTo>
                    <a:lnTo>
                      <a:pt x="696" y="6"/>
                    </a:lnTo>
                    <a:lnTo>
                      <a:pt x="680" y="2"/>
                    </a:lnTo>
                    <a:lnTo>
                      <a:pt x="666" y="0"/>
                    </a:lnTo>
                    <a:lnTo>
                      <a:pt x="666" y="0"/>
                    </a:lnTo>
                    <a:lnTo>
                      <a:pt x="656" y="2"/>
                    </a:lnTo>
                    <a:lnTo>
                      <a:pt x="646" y="4"/>
                    </a:lnTo>
                    <a:lnTo>
                      <a:pt x="636" y="10"/>
                    </a:lnTo>
                    <a:lnTo>
                      <a:pt x="628" y="16"/>
                    </a:lnTo>
                    <a:lnTo>
                      <a:pt x="620" y="25"/>
                    </a:lnTo>
                    <a:lnTo>
                      <a:pt x="610" y="37"/>
                    </a:lnTo>
                    <a:lnTo>
                      <a:pt x="588" y="69"/>
                    </a:lnTo>
                    <a:lnTo>
                      <a:pt x="588" y="69"/>
                    </a:lnTo>
                    <a:lnTo>
                      <a:pt x="569" y="97"/>
                    </a:lnTo>
                    <a:lnTo>
                      <a:pt x="561" y="109"/>
                    </a:lnTo>
                    <a:lnTo>
                      <a:pt x="551" y="117"/>
                    </a:lnTo>
                    <a:lnTo>
                      <a:pt x="543" y="125"/>
                    </a:lnTo>
                    <a:lnTo>
                      <a:pt x="533" y="129"/>
                    </a:lnTo>
                    <a:lnTo>
                      <a:pt x="523" y="133"/>
                    </a:lnTo>
                    <a:lnTo>
                      <a:pt x="513" y="133"/>
                    </a:lnTo>
                    <a:lnTo>
                      <a:pt x="513" y="133"/>
                    </a:lnTo>
                    <a:lnTo>
                      <a:pt x="501" y="133"/>
                    </a:lnTo>
                    <a:lnTo>
                      <a:pt x="485" y="129"/>
                    </a:lnTo>
                    <a:lnTo>
                      <a:pt x="449" y="117"/>
                    </a:lnTo>
                    <a:lnTo>
                      <a:pt x="449" y="117"/>
                    </a:lnTo>
                    <a:lnTo>
                      <a:pt x="445" y="117"/>
                    </a:lnTo>
                    <a:lnTo>
                      <a:pt x="445" y="117"/>
                    </a:lnTo>
                    <a:lnTo>
                      <a:pt x="435" y="117"/>
                    </a:lnTo>
                    <a:lnTo>
                      <a:pt x="435" y="117"/>
                    </a:lnTo>
                    <a:lnTo>
                      <a:pt x="423" y="141"/>
                    </a:lnTo>
                    <a:lnTo>
                      <a:pt x="417" y="151"/>
                    </a:lnTo>
                    <a:lnTo>
                      <a:pt x="414" y="153"/>
                    </a:lnTo>
                    <a:lnTo>
                      <a:pt x="410" y="155"/>
                    </a:lnTo>
                    <a:lnTo>
                      <a:pt x="410" y="155"/>
                    </a:lnTo>
                    <a:lnTo>
                      <a:pt x="374" y="163"/>
                    </a:lnTo>
                    <a:lnTo>
                      <a:pt x="338" y="171"/>
                    </a:lnTo>
                    <a:lnTo>
                      <a:pt x="266" y="182"/>
                    </a:lnTo>
                    <a:lnTo>
                      <a:pt x="266" y="182"/>
                    </a:lnTo>
                    <a:lnTo>
                      <a:pt x="111" y="212"/>
                    </a:lnTo>
                    <a:lnTo>
                      <a:pt x="111" y="212"/>
                    </a:lnTo>
                    <a:lnTo>
                      <a:pt x="123" y="226"/>
                    </a:lnTo>
                    <a:lnTo>
                      <a:pt x="123" y="226"/>
                    </a:lnTo>
                    <a:lnTo>
                      <a:pt x="107" y="322"/>
                    </a:lnTo>
                    <a:lnTo>
                      <a:pt x="107" y="322"/>
                    </a:lnTo>
                    <a:lnTo>
                      <a:pt x="101" y="342"/>
                    </a:lnTo>
                    <a:lnTo>
                      <a:pt x="99" y="349"/>
                    </a:lnTo>
                    <a:lnTo>
                      <a:pt x="99" y="359"/>
                    </a:lnTo>
                    <a:lnTo>
                      <a:pt x="99" y="359"/>
                    </a:lnTo>
                    <a:lnTo>
                      <a:pt x="101" y="385"/>
                    </a:lnTo>
                    <a:lnTo>
                      <a:pt x="99" y="409"/>
                    </a:lnTo>
                    <a:lnTo>
                      <a:pt x="93" y="429"/>
                    </a:lnTo>
                    <a:lnTo>
                      <a:pt x="85" y="449"/>
                    </a:lnTo>
                    <a:lnTo>
                      <a:pt x="80" y="457"/>
                    </a:lnTo>
                    <a:lnTo>
                      <a:pt x="72" y="465"/>
                    </a:lnTo>
                    <a:lnTo>
                      <a:pt x="66" y="471"/>
                    </a:lnTo>
                    <a:lnTo>
                      <a:pt x="56" y="477"/>
                    </a:lnTo>
                    <a:lnTo>
                      <a:pt x="46" y="483"/>
                    </a:lnTo>
                    <a:lnTo>
                      <a:pt x="34" y="489"/>
                    </a:lnTo>
                    <a:lnTo>
                      <a:pt x="8" y="495"/>
                    </a:lnTo>
                    <a:lnTo>
                      <a:pt x="8" y="495"/>
                    </a:lnTo>
                    <a:lnTo>
                      <a:pt x="6" y="499"/>
                    </a:lnTo>
                    <a:lnTo>
                      <a:pt x="0" y="509"/>
                    </a:lnTo>
                    <a:lnTo>
                      <a:pt x="0" y="509"/>
                    </a:lnTo>
                    <a:lnTo>
                      <a:pt x="14" y="518"/>
                    </a:lnTo>
                    <a:lnTo>
                      <a:pt x="24" y="528"/>
                    </a:lnTo>
                    <a:lnTo>
                      <a:pt x="34" y="540"/>
                    </a:lnTo>
                    <a:lnTo>
                      <a:pt x="44" y="552"/>
                    </a:lnTo>
                    <a:lnTo>
                      <a:pt x="58" y="578"/>
                    </a:lnTo>
                    <a:lnTo>
                      <a:pt x="68" y="604"/>
                    </a:lnTo>
                    <a:lnTo>
                      <a:pt x="76" y="634"/>
                    </a:lnTo>
                    <a:lnTo>
                      <a:pt x="82" y="662"/>
                    </a:lnTo>
                    <a:lnTo>
                      <a:pt x="93" y="721"/>
                    </a:lnTo>
                    <a:lnTo>
                      <a:pt x="93" y="721"/>
                    </a:lnTo>
                    <a:lnTo>
                      <a:pt x="95" y="743"/>
                    </a:lnTo>
                    <a:lnTo>
                      <a:pt x="93" y="753"/>
                    </a:lnTo>
                    <a:lnTo>
                      <a:pt x="91" y="763"/>
                    </a:lnTo>
                    <a:lnTo>
                      <a:pt x="91" y="763"/>
                    </a:lnTo>
                    <a:lnTo>
                      <a:pt x="85" y="785"/>
                    </a:lnTo>
                    <a:lnTo>
                      <a:pt x="82" y="807"/>
                    </a:lnTo>
                    <a:lnTo>
                      <a:pt x="74" y="850"/>
                    </a:lnTo>
                    <a:lnTo>
                      <a:pt x="72" y="894"/>
                    </a:lnTo>
                    <a:lnTo>
                      <a:pt x="76" y="938"/>
                    </a:lnTo>
                    <a:lnTo>
                      <a:pt x="76" y="938"/>
                    </a:lnTo>
                    <a:lnTo>
                      <a:pt x="84" y="954"/>
                    </a:lnTo>
                    <a:lnTo>
                      <a:pt x="89" y="974"/>
                    </a:lnTo>
                    <a:lnTo>
                      <a:pt x="89" y="974"/>
                    </a:lnTo>
                    <a:lnTo>
                      <a:pt x="101" y="1012"/>
                    </a:lnTo>
                    <a:lnTo>
                      <a:pt x="101" y="1012"/>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8" name="Freeform 8">
                <a:extLst>
                  <a:ext uri="{FF2B5EF4-FFF2-40B4-BE49-F238E27FC236}">
                    <a16:creationId xmlns:a16="http://schemas.microsoft.com/office/drawing/2014/main" id="{2CEBCD4D-199B-44FB-BA63-908C24CE6997}"/>
                  </a:ext>
                </a:extLst>
              </p:cNvPr>
              <p:cNvSpPr>
                <a:spLocks/>
              </p:cNvSpPr>
              <p:nvPr/>
            </p:nvSpPr>
            <p:spPr bwMode="auto">
              <a:xfrm>
                <a:off x="4500563" y="460375"/>
                <a:ext cx="2509838" cy="1517650"/>
              </a:xfrm>
              <a:custGeom>
                <a:avLst/>
                <a:gdLst>
                  <a:gd name="T0" fmla="*/ 70 w 1581"/>
                  <a:gd name="T1" fmla="*/ 710 h 956"/>
                  <a:gd name="T2" fmla="*/ 106 w 1581"/>
                  <a:gd name="T3" fmla="*/ 744 h 956"/>
                  <a:gd name="T4" fmla="*/ 175 w 1581"/>
                  <a:gd name="T5" fmla="*/ 780 h 956"/>
                  <a:gd name="T6" fmla="*/ 237 w 1581"/>
                  <a:gd name="T7" fmla="*/ 811 h 956"/>
                  <a:gd name="T8" fmla="*/ 279 w 1581"/>
                  <a:gd name="T9" fmla="*/ 867 h 956"/>
                  <a:gd name="T10" fmla="*/ 283 w 1581"/>
                  <a:gd name="T11" fmla="*/ 905 h 956"/>
                  <a:gd name="T12" fmla="*/ 298 w 1581"/>
                  <a:gd name="T13" fmla="*/ 923 h 956"/>
                  <a:gd name="T14" fmla="*/ 340 w 1581"/>
                  <a:gd name="T15" fmla="*/ 939 h 956"/>
                  <a:gd name="T16" fmla="*/ 499 w 1581"/>
                  <a:gd name="T17" fmla="*/ 956 h 956"/>
                  <a:gd name="T18" fmla="*/ 527 w 1581"/>
                  <a:gd name="T19" fmla="*/ 951 h 956"/>
                  <a:gd name="T20" fmla="*/ 547 w 1581"/>
                  <a:gd name="T21" fmla="*/ 923 h 956"/>
                  <a:gd name="T22" fmla="*/ 571 w 1581"/>
                  <a:gd name="T23" fmla="*/ 885 h 956"/>
                  <a:gd name="T24" fmla="*/ 623 w 1581"/>
                  <a:gd name="T25" fmla="*/ 865 h 956"/>
                  <a:gd name="T26" fmla="*/ 640 w 1581"/>
                  <a:gd name="T27" fmla="*/ 863 h 956"/>
                  <a:gd name="T28" fmla="*/ 680 w 1581"/>
                  <a:gd name="T29" fmla="*/ 861 h 956"/>
                  <a:gd name="T30" fmla="*/ 706 w 1581"/>
                  <a:gd name="T31" fmla="*/ 833 h 956"/>
                  <a:gd name="T32" fmla="*/ 788 w 1581"/>
                  <a:gd name="T33" fmla="*/ 797 h 956"/>
                  <a:gd name="T34" fmla="*/ 953 w 1581"/>
                  <a:gd name="T35" fmla="*/ 742 h 956"/>
                  <a:gd name="T36" fmla="*/ 1112 w 1581"/>
                  <a:gd name="T37" fmla="*/ 696 h 956"/>
                  <a:gd name="T38" fmla="*/ 1141 w 1581"/>
                  <a:gd name="T39" fmla="*/ 670 h 956"/>
                  <a:gd name="T40" fmla="*/ 1279 w 1581"/>
                  <a:gd name="T41" fmla="*/ 632 h 956"/>
                  <a:gd name="T42" fmla="*/ 1332 w 1581"/>
                  <a:gd name="T43" fmla="*/ 619 h 956"/>
                  <a:gd name="T44" fmla="*/ 1473 w 1581"/>
                  <a:gd name="T45" fmla="*/ 487 h 956"/>
                  <a:gd name="T46" fmla="*/ 1575 w 1581"/>
                  <a:gd name="T47" fmla="*/ 382 h 956"/>
                  <a:gd name="T48" fmla="*/ 1581 w 1581"/>
                  <a:gd name="T49" fmla="*/ 340 h 956"/>
                  <a:gd name="T50" fmla="*/ 1549 w 1581"/>
                  <a:gd name="T51" fmla="*/ 306 h 956"/>
                  <a:gd name="T52" fmla="*/ 1525 w 1581"/>
                  <a:gd name="T53" fmla="*/ 245 h 956"/>
                  <a:gd name="T54" fmla="*/ 1509 w 1581"/>
                  <a:gd name="T55" fmla="*/ 207 h 956"/>
                  <a:gd name="T56" fmla="*/ 1473 w 1581"/>
                  <a:gd name="T57" fmla="*/ 141 h 956"/>
                  <a:gd name="T58" fmla="*/ 1479 w 1581"/>
                  <a:gd name="T59" fmla="*/ 94 h 956"/>
                  <a:gd name="T60" fmla="*/ 1549 w 1581"/>
                  <a:gd name="T61" fmla="*/ 20 h 956"/>
                  <a:gd name="T62" fmla="*/ 1364 w 1581"/>
                  <a:gd name="T63" fmla="*/ 38 h 956"/>
                  <a:gd name="T64" fmla="*/ 799 w 1581"/>
                  <a:gd name="T65" fmla="*/ 56 h 956"/>
                  <a:gd name="T66" fmla="*/ 766 w 1581"/>
                  <a:gd name="T67" fmla="*/ 56 h 956"/>
                  <a:gd name="T68" fmla="*/ 567 w 1581"/>
                  <a:gd name="T69" fmla="*/ 32 h 956"/>
                  <a:gd name="T70" fmla="*/ 277 w 1581"/>
                  <a:gd name="T71" fmla="*/ 0 h 956"/>
                  <a:gd name="T72" fmla="*/ 253 w 1581"/>
                  <a:gd name="T73" fmla="*/ 4 h 956"/>
                  <a:gd name="T74" fmla="*/ 229 w 1581"/>
                  <a:gd name="T75" fmla="*/ 30 h 956"/>
                  <a:gd name="T76" fmla="*/ 177 w 1581"/>
                  <a:gd name="T77" fmla="*/ 66 h 956"/>
                  <a:gd name="T78" fmla="*/ 110 w 1581"/>
                  <a:gd name="T79" fmla="*/ 80 h 956"/>
                  <a:gd name="T80" fmla="*/ 108 w 1581"/>
                  <a:gd name="T81" fmla="*/ 125 h 956"/>
                  <a:gd name="T82" fmla="*/ 90 w 1581"/>
                  <a:gd name="T83" fmla="*/ 171 h 956"/>
                  <a:gd name="T84" fmla="*/ 78 w 1581"/>
                  <a:gd name="T85" fmla="*/ 217 h 956"/>
                  <a:gd name="T86" fmla="*/ 114 w 1581"/>
                  <a:gd name="T87" fmla="*/ 281 h 956"/>
                  <a:gd name="T88" fmla="*/ 159 w 1581"/>
                  <a:gd name="T89" fmla="*/ 316 h 956"/>
                  <a:gd name="T90" fmla="*/ 193 w 1581"/>
                  <a:gd name="T91" fmla="*/ 320 h 956"/>
                  <a:gd name="T92" fmla="*/ 207 w 1581"/>
                  <a:gd name="T93" fmla="*/ 322 h 956"/>
                  <a:gd name="T94" fmla="*/ 241 w 1581"/>
                  <a:gd name="T95" fmla="*/ 366 h 956"/>
                  <a:gd name="T96" fmla="*/ 247 w 1581"/>
                  <a:gd name="T97" fmla="*/ 386 h 956"/>
                  <a:gd name="T98" fmla="*/ 237 w 1581"/>
                  <a:gd name="T99" fmla="*/ 414 h 956"/>
                  <a:gd name="T100" fmla="*/ 209 w 1581"/>
                  <a:gd name="T101" fmla="*/ 434 h 956"/>
                  <a:gd name="T102" fmla="*/ 165 w 1581"/>
                  <a:gd name="T103" fmla="*/ 456 h 956"/>
                  <a:gd name="T104" fmla="*/ 102 w 1581"/>
                  <a:gd name="T105" fmla="*/ 499 h 956"/>
                  <a:gd name="T106" fmla="*/ 34 w 1581"/>
                  <a:gd name="T107" fmla="*/ 569 h 956"/>
                  <a:gd name="T108" fmla="*/ 4 w 1581"/>
                  <a:gd name="T109" fmla="*/ 601 h 956"/>
                  <a:gd name="T110" fmla="*/ 18 w 1581"/>
                  <a:gd name="T111" fmla="*/ 617 h 956"/>
                  <a:gd name="T112" fmla="*/ 46 w 1581"/>
                  <a:gd name="T113" fmla="*/ 632 h 956"/>
                  <a:gd name="T114" fmla="*/ 66 w 1581"/>
                  <a:gd name="T115" fmla="*/ 67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1" h="956">
                    <a:moveTo>
                      <a:pt x="68" y="688"/>
                    </a:moveTo>
                    <a:lnTo>
                      <a:pt x="68" y="688"/>
                    </a:lnTo>
                    <a:lnTo>
                      <a:pt x="68" y="702"/>
                    </a:lnTo>
                    <a:lnTo>
                      <a:pt x="70" y="710"/>
                    </a:lnTo>
                    <a:lnTo>
                      <a:pt x="74" y="716"/>
                    </a:lnTo>
                    <a:lnTo>
                      <a:pt x="78" y="722"/>
                    </a:lnTo>
                    <a:lnTo>
                      <a:pt x="86" y="730"/>
                    </a:lnTo>
                    <a:lnTo>
                      <a:pt x="106" y="744"/>
                    </a:lnTo>
                    <a:lnTo>
                      <a:pt x="106" y="744"/>
                    </a:lnTo>
                    <a:lnTo>
                      <a:pt x="143" y="764"/>
                    </a:lnTo>
                    <a:lnTo>
                      <a:pt x="175" y="780"/>
                    </a:lnTo>
                    <a:lnTo>
                      <a:pt x="175" y="780"/>
                    </a:lnTo>
                    <a:lnTo>
                      <a:pt x="189" y="786"/>
                    </a:lnTo>
                    <a:lnTo>
                      <a:pt x="189" y="786"/>
                    </a:lnTo>
                    <a:lnTo>
                      <a:pt x="221" y="801"/>
                    </a:lnTo>
                    <a:lnTo>
                      <a:pt x="237" y="811"/>
                    </a:lnTo>
                    <a:lnTo>
                      <a:pt x="251" y="823"/>
                    </a:lnTo>
                    <a:lnTo>
                      <a:pt x="263" y="839"/>
                    </a:lnTo>
                    <a:lnTo>
                      <a:pt x="275" y="857"/>
                    </a:lnTo>
                    <a:lnTo>
                      <a:pt x="279" y="867"/>
                    </a:lnTo>
                    <a:lnTo>
                      <a:pt x="281" y="879"/>
                    </a:lnTo>
                    <a:lnTo>
                      <a:pt x="283" y="891"/>
                    </a:lnTo>
                    <a:lnTo>
                      <a:pt x="283" y="905"/>
                    </a:lnTo>
                    <a:lnTo>
                      <a:pt x="283" y="905"/>
                    </a:lnTo>
                    <a:lnTo>
                      <a:pt x="287" y="907"/>
                    </a:lnTo>
                    <a:lnTo>
                      <a:pt x="287" y="907"/>
                    </a:lnTo>
                    <a:lnTo>
                      <a:pt x="298" y="923"/>
                    </a:lnTo>
                    <a:lnTo>
                      <a:pt x="298" y="923"/>
                    </a:lnTo>
                    <a:lnTo>
                      <a:pt x="302" y="929"/>
                    </a:lnTo>
                    <a:lnTo>
                      <a:pt x="302" y="929"/>
                    </a:lnTo>
                    <a:lnTo>
                      <a:pt x="320" y="935"/>
                    </a:lnTo>
                    <a:lnTo>
                      <a:pt x="340" y="939"/>
                    </a:lnTo>
                    <a:lnTo>
                      <a:pt x="340" y="939"/>
                    </a:lnTo>
                    <a:lnTo>
                      <a:pt x="481" y="956"/>
                    </a:lnTo>
                    <a:lnTo>
                      <a:pt x="481" y="956"/>
                    </a:lnTo>
                    <a:lnTo>
                      <a:pt x="499" y="956"/>
                    </a:lnTo>
                    <a:lnTo>
                      <a:pt x="499" y="956"/>
                    </a:lnTo>
                    <a:lnTo>
                      <a:pt x="513" y="956"/>
                    </a:lnTo>
                    <a:lnTo>
                      <a:pt x="521" y="953"/>
                    </a:lnTo>
                    <a:lnTo>
                      <a:pt x="527" y="951"/>
                    </a:lnTo>
                    <a:lnTo>
                      <a:pt x="533" y="945"/>
                    </a:lnTo>
                    <a:lnTo>
                      <a:pt x="537" y="939"/>
                    </a:lnTo>
                    <a:lnTo>
                      <a:pt x="543" y="933"/>
                    </a:lnTo>
                    <a:lnTo>
                      <a:pt x="547" y="923"/>
                    </a:lnTo>
                    <a:lnTo>
                      <a:pt x="547" y="923"/>
                    </a:lnTo>
                    <a:lnTo>
                      <a:pt x="553" y="907"/>
                    </a:lnTo>
                    <a:lnTo>
                      <a:pt x="561" y="895"/>
                    </a:lnTo>
                    <a:lnTo>
                      <a:pt x="571" y="885"/>
                    </a:lnTo>
                    <a:lnTo>
                      <a:pt x="581" y="877"/>
                    </a:lnTo>
                    <a:lnTo>
                      <a:pt x="595" y="871"/>
                    </a:lnTo>
                    <a:lnTo>
                      <a:pt x="609" y="867"/>
                    </a:lnTo>
                    <a:lnTo>
                      <a:pt x="623" y="865"/>
                    </a:lnTo>
                    <a:lnTo>
                      <a:pt x="638" y="863"/>
                    </a:lnTo>
                    <a:lnTo>
                      <a:pt x="638" y="863"/>
                    </a:lnTo>
                    <a:lnTo>
                      <a:pt x="640" y="863"/>
                    </a:lnTo>
                    <a:lnTo>
                      <a:pt x="640" y="863"/>
                    </a:lnTo>
                    <a:lnTo>
                      <a:pt x="652" y="863"/>
                    </a:lnTo>
                    <a:lnTo>
                      <a:pt x="652" y="863"/>
                    </a:lnTo>
                    <a:lnTo>
                      <a:pt x="672" y="863"/>
                    </a:lnTo>
                    <a:lnTo>
                      <a:pt x="680" y="861"/>
                    </a:lnTo>
                    <a:lnTo>
                      <a:pt x="684" y="857"/>
                    </a:lnTo>
                    <a:lnTo>
                      <a:pt x="684" y="857"/>
                    </a:lnTo>
                    <a:lnTo>
                      <a:pt x="694" y="843"/>
                    </a:lnTo>
                    <a:lnTo>
                      <a:pt x="706" y="833"/>
                    </a:lnTo>
                    <a:lnTo>
                      <a:pt x="718" y="823"/>
                    </a:lnTo>
                    <a:lnTo>
                      <a:pt x="730" y="817"/>
                    </a:lnTo>
                    <a:lnTo>
                      <a:pt x="758" y="807"/>
                    </a:lnTo>
                    <a:lnTo>
                      <a:pt x="788" y="797"/>
                    </a:lnTo>
                    <a:lnTo>
                      <a:pt x="788" y="797"/>
                    </a:lnTo>
                    <a:lnTo>
                      <a:pt x="843" y="780"/>
                    </a:lnTo>
                    <a:lnTo>
                      <a:pt x="899" y="762"/>
                    </a:lnTo>
                    <a:lnTo>
                      <a:pt x="953" y="742"/>
                    </a:lnTo>
                    <a:lnTo>
                      <a:pt x="1008" y="724"/>
                    </a:lnTo>
                    <a:lnTo>
                      <a:pt x="1008" y="724"/>
                    </a:lnTo>
                    <a:lnTo>
                      <a:pt x="1060" y="708"/>
                    </a:lnTo>
                    <a:lnTo>
                      <a:pt x="1112" y="696"/>
                    </a:lnTo>
                    <a:lnTo>
                      <a:pt x="1112" y="696"/>
                    </a:lnTo>
                    <a:lnTo>
                      <a:pt x="1122" y="684"/>
                    </a:lnTo>
                    <a:lnTo>
                      <a:pt x="1131" y="676"/>
                    </a:lnTo>
                    <a:lnTo>
                      <a:pt x="1141" y="670"/>
                    </a:lnTo>
                    <a:lnTo>
                      <a:pt x="1153" y="664"/>
                    </a:lnTo>
                    <a:lnTo>
                      <a:pt x="1153" y="664"/>
                    </a:lnTo>
                    <a:lnTo>
                      <a:pt x="1215" y="648"/>
                    </a:lnTo>
                    <a:lnTo>
                      <a:pt x="1279" y="632"/>
                    </a:lnTo>
                    <a:lnTo>
                      <a:pt x="1279" y="632"/>
                    </a:lnTo>
                    <a:lnTo>
                      <a:pt x="1330" y="621"/>
                    </a:lnTo>
                    <a:lnTo>
                      <a:pt x="1330" y="621"/>
                    </a:lnTo>
                    <a:lnTo>
                      <a:pt x="1332" y="619"/>
                    </a:lnTo>
                    <a:lnTo>
                      <a:pt x="1332" y="619"/>
                    </a:lnTo>
                    <a:lnTo>
                      <a:pt x="1376" y="577"/>
                    </a:lnTo>
                    <a:lnTo>
                      <a:pt x="1376" y="577"/>
                    </a:lnTo>
                    <a:lnTo>
                      <a:pt x="1473" y="487"/>
                    </a:lnTo>
                    <a:lnTo>
                      <a:pt x="1569" y="394"/>
                    </a:lnTo>
                    <a:lnTo>
                      <a:pt x="1569" y="394"/>
                    </a:lnTo>
                    <a:lnTo>
                      <a:pt x="1571" y="390"/>
                    </a:lnTo>
                    <a:lnTo>
                      <a:pt x="1575" y="382"/>
                    </a:lnTo>
                    <a:lnTo>
                      <a:pt x="1577" y="370"/>
                    </a:lnTo>
                    <a:lnTo>
                      <a:pt x="1581" y="350"/>
                    </a:lnTo>
                    <a:lnTo>
                      <a:pt x="1581" y="350"/>
                    </a:lnTo>
                    <a:lnTo>
                      <a:pt x="1581" y="340"/>
                    </a:lnTo>
                    <a:lnTo>
                      <a:pt x="1581" y="340"/>
                    </a:lnTo>
                    <a:lnTo>
                      <a:pt x="1569" y="330"/>
                    </a:lnTo>
                    <a:lnTo>
                      <a:pt x="1557" y="318"/>
                    </a:lnTo>
                    <a:lnTo>
                      <a:pt x="1549" y="306"/>
                    </a:lnTo>
                    <a:lnTo>
                      <a:pt x="1543" y="294"/>
                    </a:lnTo>
                    <a:lnTo>
                      <a:pt x="1533" y="271"/>
                    </a:lnTo>
                    <a:lnTo>
                      <a:pt x="1525" y="245"/>
                    </a:lnTo>
                    <a:lnTo>
                      <a:pt x="1525" y="245"/>
                    </a:lnTo>
                    <a:lnTo>
                      <a:pt x="1523" y="237"/>
                    </a:lnTo>
                    <a:lnTo>
                      <a:pt x="1523" y="237"/>
                    </a:lnTo>
                    <a:lnTo>
                      <a:pt x="1517" y="223"/>
                    </a:lnTo>
                    <a:lnTo>
                      <a:pt x="1509" y="207"/>
                    </a:lnTo>
                    <a:lnTo>
                      <a:pt x="1491" y="175"/>
                    </a:lnTo>
                    <a:lnTo>
                      <a:pt x="1491" y="175"/>
                    </a:lnTo>
                    <a:lnTo>
                      <a:pt x="1473" y="141"/>
                    </a:lnTo>
                    <a:lnTo>
                      <a:pt x="1473" y="141"/>
                    </a:lnTo>
                    <a:lnTo>
                      <a:pt x="1469" y="129"/>
                    </a:lnTo>
                    <a:lnTo>
                      <a:pt x="1469" y="118"/>
                    </a:lnTo>
                    <a:lnTo>
                      <a:pt x="1473" y="106"/>
                    </a:lnTo>
                    <a:lnTo>
                      <a:pt x="1479" y="94"/>
                    </a:lnTo>
                    <a:lnTo>
                      <a:pt x="1479" y="94"/>
                    </a:lnTo>
                    <a:lnTo>
                      <a:pt x="1507" y="64"/>
                    </a:lnTo>
                    <a:lnTo>
                      <a:pt x="1507" y="64"/>
                    </a:lnTo>
                    <a:lnTo>
                      <a:pt x="1549" y="20"/>
                    </a:lnTo>
                    <a:lnTo>
                      <a:pt x="1549" y="20"/>
                    </a:lnTo>
                    <a:lnTo>
                      <a:pt x="1456" y="30"/>
                    </a:lnTo>
                    <a:lnTo>
                      <a:pt x="1410" y="34"/>
                    </a:lnTo>
                    <a:lnTo>
                      <a:pt x="1364" y="38"/>
                    </a:lnTo>
                    <a:lnTo>
                      <a:pt x="1364" y="38"/>
                    </a:lnTo>
                    <a:lnTo>
                      <a:pt x="1082" y="50"/>
                    </a:lnTo>
                    <a:lnTo>
                      <a:pt x="941" y="54"/>
                    </a:lnTo>
                    <a:lnTo>
                      <a:pt x="799" y="56"/>
                    </a:lnTo>
                    <a:lnTo>
                      <a:pt x="799" y="56"/>
                    </a:lnTo>
                    <a:lnTo>
                      <a:pt x="793" y="56"/>
                    </a:lnTo>
                    <a:lnTo>
                      <a:pt x="793" y="56"/>
                    </a:lnTo>
                    <a:lnTo>
                      <a:pt x="766" y="56"/>
                    </a:lnTo>
                    <a:lnTo>
                      <a:pt x="736" y="54"/>
                    </a:lnTo>
                    <a:lnTo>
                      <a:pt x="680" y="48"/>
                    </a:lnTo>
                    <a:lnTo>
                      <a:pt x="623" y="40"/>
                    </a:lnTo>
                    <a:lnTo>
                      <a:pt x="567" y="32"/>
                    </a:lnTo>
                    <a:lnTo>
                      <a:pt x="567" y="32"/>
                    </a:lnTo>
                    <a:lnTo>
                      <a:pt x="422" y="16"/>
                    </a:lnTo>
                    <a:lnTo>
                      <a:pt x="277" y="0"/>
                    </a:lnTo>
                    <a:lnTo>
                      <a:pt x="277" y="0"/>
                    </a:lnTo>
                    <a:lnTo>
                      <a:pt x="275" y="0"/>
                    </a:lnTo>
                    <a:lnTo>
                      <a:pt x="275" y="0"/>
                    </a:lnTo>
                    <a:lnTo>
                      <a:pt x="265" y="2"/>
                    </a:lnTo>
                    <a:lnTo>
                      <a:pt x="253" y="4"/>
                    </a:lnTo>
                    <a:lnTo>
                      <a:pt x="245" y="10"/>
                    </a:lnTo>
                    <a:lnTo>
                      <a:pt x="239" y="16"/>
                    </a:lnTo>
                    <a:lnTo>
                      <a:pt x="239" y="16"/>
                    </a:lnTo>
                    <a:lnTo>
                      <a:pt x="229" y="30"/>
                    </a:lnTo>
                    <a:lnTo>
                      <a:pt x="217" y="42"/>
                    </a:lnTo>
                    <a:lnTo>
                      <a:pt x="205" y="52"/>
                    </a:lnTo>
                    <a:lnTo>
                      <a:pt x="191" y="60"/>
                    </a:lnTo>
                    <a:lnTo>
                      <a:pt x="177" y="66"/>
                    </a:lnTo>
                    <a:lnTo>
                      <a:pt x="163" y="70"/>
                    </a:lnTo>
                    <a:lnTo>
                      <a:pt x="131" y="78"/>
                    </a:lnTo>
                    <a:lnTo>
                      <a:pt x="131" y="78"/>
                    </a:lnTo>
                    <a:lnTo>
                      <a:pt x="110" y="80"/>
                    </a:lnTo>
                    <a:lnTo>
                      <a:pt x="110" y="80"/>
                    </a:lnTo>
                    <a:lnTo>
                      <a:pt x="112" y="96"/>
                    </a:lnTo>
                    <a:lnTo>
                      <a:pt x="112" y="110"/>
                    </a:lnTo>
                    <a:lnTo>
                      <a:pt x="108" y="125"/>
                    </a:lnTo>
                    <a:lnTo>
                      <a:pt x="104" y="141"/>
                    </a:lnTo>
                    <a:lnTo>
                      <a:pt x="104" y="141"/>
                    </a:lnTo>
                    <a:lnTo>
                      <a:pt x="90" y="171"/>
                    </a:lnTo>
                    <a:lnTo>
                      <a:pt x="90" y="171"/>
                    </a:lnTo>
                    <a:lnTo>
                      <a:pt x="80" y="193"/>
                    </a:lnTo>
                    <a:lnTo>
                      <a:pt x="80" y="193"/>
                    </a:lnTo>
                    <a:lnTo>
                      <a:pt x="78" y="205"/>
                    </a:lnTo>
                    <a:lnTo>
                      <a:pt x="78" y="217"/>
                    </a:lnTo>
                    <a:lnTo>
                      <a:pt x="82" y="229"/>
                    </a:lnTo>
                    <a:lnTo>
                      <a:pt x="90" y="247"/>
                    </a:lnTo>
                    <a:lnTo>
                      <a:pt x="90" y="247"/>
                    </a:lnTo>
                    <a:lnTo>
                      <a:pt x="114" y="281"/>
                    </a:lnTo>
                    <a:lnTo>
                      <a:pt x="124" y="292"/>
                    </a:lnTo>
                    <a:lnTo>
                      <a:pt x="135" y="302"/>
                    </a:lnTo>
                    <a:lnTo>
                      <a:pt x="147" y="310"/>
                    </a:lnTo>
                    <a:lnTo>
                      <a:pt x="159" y="316"/>
                    </a:lnTo>
                    <a:lnTo>
                      <a:pt x="173" y="320"/>
                    </a:lnTo>
                    <a:lnTo>
                      <a:pt x="189" y="320"/>
                    </a:lnTo>
                    <a:lnTo>
                      <a:pt x="189" y="320"/>
                    </a:lnTo>
                    <a:lnTo>
                      <a:pt x="193" y="320"/>
                    </a:lnTo>
                    <a:lnTo>
                      <a:pt x="193" y="320"/>
                    </a:lnTo>
                    <a:lnTo>
                      <a:pt x="195" y="320"/>
                    </a:lnTo>
                    <a:lnTo>
                      <a:pt x="195" y="320"/>
                    </a:lnTo>
                    <a:lnTo>
                      <a:pt x="207" y="322"/>
                    </a:lnTo>
                    <a:lnTo>
                      <a:pt x="217" y="328"/>
                    </a:lnTo>
                    <a:lnTo>
                      <a:pt x="225" y="336"/>
                    </a:lnTo>
                    <a:lnTo>
                      <a:pt x="233" y="346"/>
                    </a:lnTo>
                    <a:lnTo>
                      <a:pt x="241" y="366"/>
                    </a:lnTo>
                    <a:lnTo>
                      <a:pt x="243" y="372"/>
                    </a:lnTo>
                    <a:lnTo>
                      <a:pt x="243" y="372"/>
                    </a:lnTo>
                    <a:lnTo>
                      <a:pt x="245" y="380"/>
                    </a:lnTo>
                    <a:lnTo>
                      <a:pt x="247" y="386"/>
                    </a:lnTo>
                    <a:lnTo>
                      <a:pt x="245" y="394"/>
                    </a:lnTo>
                    <a:lnTo>
                      <a:pt x="243" y="402"/>
                    </a:lnTo>
                    <a:lnTo>
                      <a:pt x="241" y="408"/>
                    </a:lnTo>
                    <a:lnTo>
                      <a:pt x="237" y="414"/>
                    </a:lnTo>
                    <a:lnTo>
                      <a:pt x="231" y="420"/>
                    </a:lnTo>
                    <a:lnTo>
                      <a:pt x="225" y="424"/>
                    </a:lnTo>
                    <a:lnTo>
                      <a:pt x="225" y="424"/>
                    </a:lnTo>
                    <a:lnTo>
                      <a:pt x="209" y="434"/>
                    </a:lnTo>
                    <a:lnTo>
                      <a:pt x="209" y="434"/>
                    </a:lnTo>
                    <a:lnTo>
                      <a:pt x="187" y="446"/>
                    </a:lnTo>
                    <a:lnTo>
                      <a:pt x="165" y="456"/>
                    </a:lnTo>
                    <a:lnTo>
                      <a:pt x="165" y="456"/>
                    </a:lnTo>
                    <a:lnTo>
                      <a:pt x="153" y="461"/>
                    </a:lnTo>
                    <a:lnTo>
                      <a:pt x="141" y="467"/>
                    </a:lnTo>
                    <a:lnTo>
                      <a:pt x="122" y="481"/>
                    </a:lnTo>
                    <a:lnTo>
                      <a:pt x="102" y="499"/>
                    </a:lnTo>
                    <a:lnTo>
                      <a:pt x="84" y="519"/>
                    </a:lnTo>
                    <a:lnTo>
                      <a:pt x="84" y="519"/>
                    </a:lnTo>
                    <a:lnTo>
                      <a:pt x="52" y="553"/>
                    </a:lnTo>
                    <a:lnTo>
                      <a:pt x="34" y="569"/>
                    </a:lnTo>
                    <a:lnTo>
                      <a:pt x="14" y="583"/>
                    </a:lnTo>
                    <a:lnTo>
                      <a:pt x="14" y="583"/>
                    </a:lnTo>
                    <a:lnTo>
                      <a:pt x="8" y="589"/>
                    </a:lnTo>
                    <a:lnTo>
                      <a:pt x="4" y="601"/>
                    </a:lnTo>
                    <a:lnTo>
                      <a:pt x="4" y="601"/>
                    </a:lnTo>
                    <a:lnTo>
                      <a:pt x="0" y="613"/>
                    </a:lnTo>
                    <a:lnTo>
                      <a:pt x="0" y="613"/>
                    </a:lnTo>
                    <a:lnTo>
                      <a:pt x="18" y="617"/>
                    </a:lnTo>
                    <a:lnTo>
                      <a:pt x="26" y="621"/>
                    </a:lnTo>
                    <a:lnTo>
                      <a:pt x="36" y="624"/>
                    </a:lnTo>
                    <a:lnTo>
                      <a:pt x="36" y="624"/>
                    </a:lnTo>
                    <a:lnTo>
                      <a:pt x="46" y="632"/>
                    </a:lnTo>
                    <a:lnTo>
                      <a:pt x="56" y="644"/>
                    </a:lnTo>
                    <a:lnTo>
                      <a:pt x="62" y="654"/>
                    </a:lnTo>
                    <a:lnTo>
                      <a:pt x="64" y="664"/>
                    </a:lnTo>
                    <a:lnTo>
                      <a:pt x="66" y="676"/>
                    </a:lnTo>
                    <a:lnTo>
                      <a:pt x="68" y="688"/>
                    </a:lnTo>
                    <a:lnTo>
                      <a:pt x="68" y="68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9" name="Freeform 9">
                <a:extLst>
                  <a:ext uri="{FF2B5EF4-FFF2-40B4-BE49-F238E27FC236}">
                    <a16:creationId xmlns:a16="http://schemas.microsoft.com/office/drawing/2014/main" id="{E75BBACC-91C7-4A30-9BA9-187F96A9F2E8}"/>
                  </a:ext>
                </a:extLst>
              </p:cNvPr>
              <p:cNvSpPr>
                <a:spLocks/>
              </p:cNvSpPr>
              <p:nvPr/>
            </p:nvSpPr>
            <p:spPr bwMode="auto">
              <a:xfrm>
                <a:off x="881063" y="306388"/>
                <a:ext cx="1993900" cy="2146300"/>
              </a:xfrm>
              <a:custGeom>
                <a:avLst/>
                <a:gdLst>
                  <a:gd name="T0" fmla="*/ 1048 w 1256"/>
                  <a:gd name="T1" fmla="*/ 996 h 1352"/>
                  <a:gd name="T2" fmla="*/ 1153 w 1256"/>
                  <a:gd name="T3" fmla="*/ 914 h 1352"/>
                  <a:gd name="T4" fmla="*/ 1056 w 1256"/>
                  <a:gd name="T5" fmla="*/ 807 h 1352"/>
                  <a:gd name="T6" fmla="*/ 1125 w 1256"/>
                  <a:gd name="T7" fmla="*/ 795 h 1352"/>
                  <a:gd name="T8" fmla="*/ 1179 w 1256"/>
                  <a:gd name="T9" fmla="*/ 763 h 1352"/>
                  <a:gd name="T10" fmla="*/ 1201 w 1256"/>
                  <a:gd name="T11" fmla="*/ 714 h 1352"/>
                  <a:gd name="T12" fmla="*/ 1215 w 1256"/>
                  <a:gd name="T13" fmla="*/ 616 h 1352"/>
                  <a:gd name="T14" fmla="*/ 1233 w 1256"/>
                  <a:gd name="T15" fmla="*/ 539 h 1352"/>
                  <a:gd name="T16" fmla="*/ 1252 w 1256"/>
                  <a:gd name="T17" fmla="*/ 507 h 1352"/>
                  <a:gd name="T18" fmla="*/ 1256 w 1256"/>
                  <a:gd name="T19" fmla="*/ 475 h 1352"/>
                  <a:gd name="T20" fmla="*/ 1245 w 1256"/>
                  <a:gd name="T21" fmla="*/ 453 h 1352"/>
                  <a:gd name="T22" fmla="*/ 1213 w 1256"/>
                  <a:gd name="T23" fmla="*/ 401 h 1352"/>
                  <a:gd name="T24" fmla="*/ 1211 w 1256"/>
                  <a:gd name="T25" fmla="*/ 372 h 1352"/>
                  <a:gd name="T26" fmla="*/ 1209 w 1256"/>
                  <a:gd name="T27" fmla="*/ 326 h 1352"/>
                  <a:gd name="T28" fmla="*/ 1181 w 1256"/>
                  <a:gd name="T29" fmla="*/ 286 h 1352"/>
                  <a:gd name="T30" fmla="*/ 1177 w 1256"/>
                  <a:gd name="T31" fmla="*/ 240 h 1352"/>
                  <a:gd name="T32" fmla="*/ 1181 w 1256"/>
                  <a:gd name="T33" fmla="*/ 232 h 1352"/>
                  <a:gd name="T34" fmla="*/ 1207 w 1256"/>
                  <a:gd name="T35" fmla="*/ 209 h 1352"/>
                  <a:gd name="T36" fmla="*/ 1227 w 1256"/>
                  <a:gd name="T37" fmla="*/ 191 h 1352"/>
                  <a:gd name="T38" fmla="*/ 1225 w 1256"/>
                  <a:gd name="T39" fmla="*/ 139 h 1352"/>
                  <a:gd name="T40" fmla="*/ 1199 w 1256"/>
                  <a:gd name="T41" fmla="*/ 2 h 1352"/>
                  <a:gd name="T42" fmla="*/ 1189 w 1256"/>
                  <a:gd name="T43" fmla="*/ 0 h 1352"/>
                  <a:gd name="T44" fmla="*/ 1139 w 1256"/>
                  <a:gd name="T45" fmla="*/ 26 h 1352"/>
                  <a:gd name="T46" fmla="*/ 1078 w 1256"/>
                  <a:gd name="T47" fmla="*/ 81 h 1352"/>
                  <a:gd name="T48" fmla="*/ 1012 w 1256"/>
                  <a:gd name="T49" fmla="*/ 151 h 1352"/>
                  <a:gd name="T50" fmla="*/ 901 w 1256"/>
                  <a:gd name="T51" fmla="*/ 205 h 1352"/>
                  <a:gd name="T52" fmla="*/ 793 w 1256"/>
                  <a:gd name="T53" fmla="*/ 224 h 1352"/>
                  <a:gd name="T54" fmla="*/ 714 w 1256"/>
                  <a:gd name="T55" fmla="*/ 250 h 1352"/>
                  <a:gd name="T56" fmla="*/ 602 w 1256"/>
                  <a:gd name="T57" fmla="*/ 286 h 1352"/>
                  <a:gd name="T58" fmla="*/ 423 w 1256"/>
                  <a:gd name="T59" fmla="*/ 334 h 1352"/>
                  <a:gd name="T60" fmla="*/ 127 w 1256"/>
                  <a:gd name="T61" fmla="*/ 433 h 1352"/>
                  <a:gd name="T62" fmla="*/ 87 w 1256"/>
                  <a:gd name="T63" fmla="*/ 471 h 1352"/>
                  <a:gd name="T64" fmla="*/ 83 w 1256"/>
                  <a:gd name="T65" fmla="*/ 533 h 1352"/>
                  <a:gd name="T66" fmla="*/ 153 w 1256"/>
                  <a:gd name="T67" fmla="*/ 863 h 1352"/>
                  <a:gd name="T68" fmla="*/ 153 w 1256"/>
                  <a:gd name="T69" fmla="*/ 916 h 1352"/>
                  <a:gd name="T70" fmla="*/ 101 w 1256"/>
                  <a:gd name="T71" fmla="*/ 1032 h 1352"/>
                  <a:gd name="T72" fmla="*/ 32 w 1256"/>
                  <a:gd name="T73" fmla="*/ 1121 h 1352"/>
                  <a:gd name="T74" fmla="*/ 8 w 1256"/>
                  <a:gd name="T75" fmla="*/ 1147 h 1352"/>
                  <a:gd name="T76" fmla="*/ 0 w 1256"/>
                  <a:gd name="T77" fmla="*/ 1183 h 1352"/>
                  <a:gd name="T78" fmla="*/ 6 w 1256"/>
                  <a:gd name="T79" fmla="*/ 1203 h 1352"/>
                  <a:gd name="T80" fmla="*/ 183 w 1256"/>
                  <a:gd name="T81" fmla="*/ 1352 h 1352"/>
                  <a:gd name="T82" fmla="*/ 221 w 1256"/>
                  <a:gd name="T83" fmla="*/ 1336 h 1352"/>
                  <a:gd name="T84" fmla="*/ 249 w 1256"/>
                  <a:gd name="T85" fmla="*/ 1324 h 1352"/>
                  <a:gd name="T86" fmla="*/ 270 w 1256"/>
                  <a:gd name="T87" fmla="*/ 1280 h 1352"/>
                  <a:gd name="T88" fmla="*/ 318 w 1256"/>
                  <a:gd name="T89" fmla="*/ 1211 h 1352"/>
                  <a:gd name="T90" fmla="*/ 340 w 1256"/>
                  <a:gd name="T91" fmla="*/ 1187 h 1352"/>
                  <a:gd name="T92" fmla="*/ 382 w 1256"/>
                  <a:gd name="T93" fmla="*/ 1173 h 1352"/>
                  <a:gd name="T94" fmla="*/ 421 w 1256"/>
                  <a:gd name="T95" fmla="*/ 1187 h 1352"/>
                  <a:gd name="T96" fmla="*/ 451 w 1256"/>
                  <a:gd name="T97" fmla="*/ 1187 h 1352"/>
                  <a:gd name="T98" fmla="*/ 507 w 1256"/>
                  <a:gd name="T99" fmla="*/ 1153 h 1352"/>
                  <a:gd name="T100" fmla="*/ 584 w 1256"/>
                  <a:gd name="T101" fmla="*/ 1105 h 1352"/>
                  <a:gd name="T102" fmla="*/ 716 w 1256"/>
                  <a:gd name="T103" fmla="*/ 1061 h 1352"/>
                  <a:gd name="T104" fmla="*/ 763 w 1256"/>
                  <a:gd name="T105" fmla="*/ 1057 h 1352"/>
                  <a:gd name="T106" fmla="*/ 777 w 1256"/>
                  <a:gd name="T107" fmla="*/ 1022 h 1352"/>
                  <a:gd name="T108" fmla="*/ 795 w 1256"/>
                  <a:gd name="T109" fmla="*/ 1002 h 1352"/>
                  <a:gd name="T110" fmla="*/ 817 w 1256"/>
                  <a:gd name="T111" fmla="*/ 988 h 1352"/>
                  <a:gd name="T112" fmla="*/ 829 w 1256"/>
                  <a:gd name="T113" fmla="*/ 988 h 1352"/>
                  <a:gd name="T114" fmla="*/ 861 w 1256"/>
                  <a:gd name="T115" fmla="*/ 1008 h 1352"/>
                  <a:gd name="T116" fmla="*/ 871 w 1256"/>
                  <a:gd name="T117" fmla="*/ 1020 h 1352"/>
                  <a:gd name="T118" fmla="*/ 883 w 1256"/>
                  <a:gd name="T119" fmla="*/ 1061 h 1352"/>
                  <a:gd name="T120" fmla="*/ 891 w 1256"/>
                  <a:gd name="T121" fmla="*/ 1103 h 1352"/>
                  <a:gd name="T122" fmla="*/ 940 w 1256"/>
                  <a:gd name="T123" fmla="*/ 1091 h 1352"/>
                  <a:gd name="T124" fmla="*/ 1002 w 1256"/>
                  <a:gd name="T125" fmla="*/ 1048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1352">
                    <a:moveTo>
                      <a:pt x="1014" y="1034"/>
                    </a:moveTo>
                    <a:lnTo>
                      <a:pt x="1014" y="1034"/>
                    </a:lnTo>
                    <a:lnTo>
                      <a:pt x="1030" y="1012"/>
                    </a:lnTo>
                    <a:lnTo>
                      <a:pt x="1048" y="996"/>
                    </a:lnTo>
                    <a:lnTo>
                      <a:pt x="1048" y="996"/>
                    </a:lnTo>
                    <a:lnTo>
                      <a:pt x="1099" y="954"/>
                    </a:lnTo>
                    <a:lnTo>
                      <a:pt x="1153" y="914"/>
                    </a:lnTo>
                    <a:lnTo>
                      <a:pt x="1153" y="914"/>
                    </a:lnTo>
                    <a:lnTo>
                      <a:pt x="1050" y="825"/>
                    </a:lnTo>
                    <a:lnTo>
                      <a:pt x="1050" y="825"/>
                    </a:lnTo>
                    <a:lnTo>
                      <a:pt x="1056" y="807"/>
                    </a:lnTo>
                    <a:lnTo>
                      <a:pt x="1056" y="807"/>
                    </a:lnTo>
                    <a:lnTo>
                      <a:pt x="1081" y="801"/>
                    </a:lnTo>
                    <a:lnTo>
                      <a:pt x="1105" y="797"/>
                    </a:lnTo>
                    <a:lnTo>
                      <a:pt x="1105" y="797"/>
                    </a:lnTo>
                    <a:lnTo>
                      <a:pt x="1125" y="795"/>
                    </a:lnTo>
                    <a:lnTo>
                      <a:pt x="1141" y="789"/>
                    </a:lnTo>
                    <a:lnTo>
                      <a:pt x="1157" y="783"/>
                    </a:lnTo>
                    <a:lnTo>
                      <a:pt x="1169" y="773"/>
                    </a:lnTo>
                    <a:lnTo>
                      <a:pt x="1179" y="763"/>
                    </a:lnTo>
                    <a:lnTo>
                      <a:pt x="1189" y="749"/>
                    </a:lnTo>
                    <a:lnTo>
                      <a:pt x="1195" y="733"/>
                    </a:lnTo>
                    <a:lnTo>
                      <a:pt x="1201" y="714"/>
                    </a:lnTo>
                    <a:lnTo>
                      <a:pt x="1201" y="714"/>
                    </a:lnTo>
                    <a:lnTo>
                      <a:pt x="1217" y="656"/>
                    </a:lnTo>
                    <a:lnTo>
                      <a:pt x="1217" y="656"/>
                    </a:lnTo>
                    <a:lnTo>
                      <a:pt x="1215" y="636"/>
                    </a:lnTo>
                    <a:lnTo>
                      <a:pt x="1215" y="616"/>
                    </a:lnTo>
                    <a:lnTo>
                      <a:pt x="1217" y="594"/>
                    </a:lnTo>
                    <a:lnTo>
                      <a:pt x="1221" y="574"/>
                    </a:lnTo>
                    <a:lnTo>
                      <a:pt x="1227" y="555"/>
                    </a:lnTo>
                    <a:lnTo>
                      <a:pt x="1233" y="539"/>
                    </a:lnTo>
                    <a:lnTo>
                      <a:pt x="1241" y="523"/>
                    </a:lnTo>
                    <a:lnTo>
                      <a:pt x="1248" y="513"/>
                    </a:lnTo>
                    <a:lnTo>
                      <a:pt x="1248" y="513"/>
                    </a:lnTo>
                    <a:lnTo>
                      <a:pt x="1252" y="507"/>
                    </a:lnTo>
                    <a:lnTo>
                      <a:pt x="1256" y="499"/>
                    </a:lnTo>
                    <a:lnTo>
                      <a:pt x="1256" y="491"/>
                    </a:lnTo>
                    <a:lnTo>
                      <a:pt x="1256" y="483"/>
                    </a:lnTo>
                    <a:lnTo>
                      <a:pt x="1256" y="475"/>
                    </a:lnTo>
                    <a:lnTo>
                      <a:pt x="1254" y="467"/>
                    </a:lnTo>
                    <a:lnTo>
                      <a:pt x="1250" y="461"/>
                    </a:lnTo>
                    <a:lnTo>
                      <a:pt x="1245" y="453"/>
                    </a:lnTo>
                    <a:lnTo>
                      <a:pt x="1245" y="453"/>
                    </a:lnTo>
                    <a:lnTo>
                      <a:pt x="1233" y="439"/>
                    </a:lnTo>
                    <a:lnTo>
                      <a:pt x="1221" y="421"/>
                    </a:lnTo>
                    <a:lnTo>
                      <a:pt x="1217" y="411"/>
                    </a:lnTo>
                    <a:lnTo>
                      <a:pt x="1213" y="401"/>
                    </a:lnTo>
                    <a:lnTo>
                      <a:pt x="1211" y="389"/>
                    </a:lnTo>
                    <a:lnTo>
                      <a:pt x="1211" y="378"/>
                    </a:lnTo>
                    <a:lnTo>
                      <a:pt x="1211" y="372"/>
                    </a:lnTo>
                    <a:lnTo>
                      <a:pt x="1211" y="372"/>
                    </a:lnTo>
                    <a:lnTo>
                      <a:pt x="1211" y="342"/>
                    </a:lnTo>
                    <a:lnTo>
                      <a:pt x="1211" y="332"/>
                    </a:lnTo>
                    <a:lnTo>
                      <a:pt x="1209" y="326"/>
                    </a:lnTo>
                    <a:lnTo>
                      <a:pt x="1209" y="326"/>
                    </a:lnTo>
                    <a:lnTo>
                      <a:pt x="1205" y="320"/>
                    </a:lnTo>
                    <a:lnTo>
                      <a:pt x="1199" y="310"/>
                    </a:lnTo>
                    <a:lnTo>
                      <a:pt x="1181" y="286"/>
                    </a:lnTo>
                    <a:lnTo>
                      <a:pt x="1181" y="286"/>
                    </a:lnTo>
                    <a:lnTo>
                      <a:pt x="1173" y="276"/>
                    </a:lnTo>
                    <a:lnTo>
                      <a:pt x="1171" y="264"/>
                    </a:lnTo>
                    <a:lnTo>
                      <a:pt x="1171" y="252"/>
                    </a:lnTo>
                    <a:lnTo>
                      <a:pt x="1177" y="240"/>
                    </a:lnTo>
                    <a:lnTo>
                      <a:pt x="1177" y="240"/>
                    </a:lnTo>
                    <a:lnTo>
                      <a:pt x="1177" y="238"/>
                    </a:lnTo>
                    <a:lnTo>
                      <a:pt x="1177" y="238"/>
                    </a:lnTo>
                    <a:lnTo>
                      <a:pt x="1181" y="232"/>
                    </a:lnTo>
                    <a:lnTo>
                      <a:pt x="1185" y="222"/>
                    </a:lnTo>
                    <a:lnTo>
                      <a:pt x="1195" y="215"/>
                    </a:lnTo>
                    <a:lnTo>
                      <a:pt x="1207" y="209"/>
                    </a:lnTo>
                    <a:lnTo>
                      <a:pt x="1207" y="209"/>
                    </a:lnTo>
                    <a:lnTo>
                      <a:pt x="1215" y="205"/>
                    </a:lnTo>
                    <a:lnTo>
                      <a:pt x="1221" y="201"/>
                    </a:lnTo>
                    <a:lnTo>
                      <a:pt x="1225" y="197"/>
                    </a:lnTo>
                    <a:lnTo>
                      <a:pt x="1227" y="191"/>
                    </a:lnTo>
                    <a:lnTo>
                      <a:pt x="1229" y="181"/>
                    </a:lnTo>
                    <a:lnTo>
                      <a:pt x="1229" y="171"/>
                    </a:lnTo>
                    <a:lnTo>
                      <a:pt x="1225" y="139"/>
                    </a:lnTo>
                    <a:lnTo>
                      <a:pt x="1225" y="139"/>
                    </a:lnTo>
                    <a:lnTo>
                      <a:pt x="1205" y="38"/>
                    </a:lnTo>
                    <a:lnTo>
                      <a:pt x="1205" y="38"/>
                    </a:lnTo>
                    <a:lnTo>
                      <a:pt x="1199" y="2"/>
                    </a:lnTo>
                    <a:lnTo>
                      <a:pt x="1199" y="2"/>
                    </a:lnTo>
                    <a:lnTo>
                      <a:pt x="1199" y="2"/>
                    </a:lnTo>
                    <a:lnTo>
                      <a:pt x="1199" y="2"/>
                    </a:lnTo>
                    <a:lnTo>
                      <a:pt x="1189" y="0"/>
                    </a:lnTo>
                    <a:lnTo>
                      <a:pt x="1189" y="0"/>
                    </a:lnTo>
                    <a:lnTo>
                      <a:pt x="1177" y="2"/>
                    </a:lnTo>
                    <a:lnTo>
                      <a:pt x="1163" y="10"/>
                    </a:lnTo>
                    <a:lnTo>
                      <a:pt x="1163" y="10"/>
                    </a:lnTo>
                    <a:lnTo>
                      <a:pt x="1139" y="26"/>
                    </a:lnTo>
                    <a:lnTo>
                      <a:pt x="1117" y="42"/>
                    </a:lnTo>
                    <a:lnTo>
                      <a:pt x="1095" y="59"/>
                    </a:lnTo>
                    <a:lnTo>
                      <a:pt x="1085" y="69"/>
                    </a:lnTo>
                    <a:lnTo>
                      <a:pt x="1078" y="81"/>
                    </a:lnTo>
                    <a:lnTo>
                      <a:pt x="1078" y="81"/>
                    </a:lnTo>
                    <a:lnTo>
                      <a:pt x="1058" y="107"/>
                    </a:lnTo>
                    <a:lnTo>
                      <a:pt x="1036" y="131"/>
                    </a:lnTo>
                    <a:lnTo>
                      <a:pt x="1012" y="151"/>
                    </a:lnTo>
                    <a:lnTo>
                      <a:pt x="986" y="169"/>
                    </a:lnTo>
                    <a:lnTo>
                      <a:pt x="960" y="183"/>
                    </a:lnTo>
                    <a:lnTo>
                      <a:pt x="932" y="195"/>
                    </a:lnTo>
                    <a:lnTo>
                      <a:pt x="901" y="205"/>
                    </a:lnTo>
                    <a:lnTo>
                      <a:pt x="869" y="213"/>
                    </a:lnTo>
                    <a:lnTo>
                      <a:pt x="869" y="213"/>
                    </a:lnTo>
                    <a:lnTo>
                      <a:pt x="819" y="221"/>
                    </a:lnTo>
                    <a:lnTo>
                      <a:pt x="793" y="224"/>
                    </a:lnTo>
                    <a:lnTo>
                      <a:pt x="767" y="230"/>
                    </a:lnTo>
                    <a:lnTo>
                      <a:pt x="767" y="230"/>
                    </a:lnTo>
                    <a:lnTo>
                      <a:pt x="742" y="240"/>
                    </a:lnTo>
                    <a:lnTo>
                      <a:pt x="714" y="250"/>
                    </a:lnTo>
                    <a:lnTo>
                      <a:pt x="688" y="260"/>
                    </a:lnTo>
                    <a:lnTo>
                      <a:pt x="662" y="270"/>
                    </a:lnTo>
                    <a:lnTo>
                      <a:pt x="662" y="270"/>
                    </a:lnTo>
                    <a:lnTo>
                      <a:pt x="602" y="286"/>
                    </a:lnTo>
                    <a:lnTo>
                      <a:pt x="543" y="302"/>
                    </a:lnTo>
                    <a:lnTo>
                      <a:pt x="483" y="318"/>
                    </a:lnTo>
                    <a:lnTo>
                      <a:pt x="423" y="334"/>
                    </a:lnTo>
                    <a:lnTo>
                      <a:pt x="423" y="334"/>
                    </a:lnTo>
                    <a:lnTo>
                      <a:pt x="348" y="358"/>
                    </a:lnTo>
                    <a:lnTo>
                      <a:pt x="274" y="382"/>
                    </a:lnTo>
                    <a:lnTo>
                      <a:pt x="127" y="433"/>
                    </a:lnTo>
                    <a:lnTo>
                      <a:pt x="127" y="433"/>
                    </a:lnTo>
                    <a:lnTo>
                      <a:pt x="115" y="441"/>
                    </a:lnTo>
                    <a:lnTo>
                      <a:pt x="103" y="449"/>
                    </a:lnTo>
                    <a:lnTo>
                      <a:pt x="93" y="459"/>
                    </a:lnTo>
                    <a:lnTo>
                      <a:pt x="87" y="471"/>
                    </a:lnTo>
                    <a:lnTo>
                      <a:pt x="87" y="471"/>
                    </a:lnTo>
                    <a:lnTo>
                      <a:pt x="85" y="491"/>
                    </a:lnTo>
                    <a:lnTo>
                      <a:pt x="83" y="511"/>
                    </a:lnTo>
                    <a:lnTo>
                      <a:pt x="83" y="533"/>
                    </a:lnTo>
                    <a:lnTo>
                      <a:pt x="87" y="553"/>
                    </a:lnTo>
                    <a:lnTo>
                      <a:pt x="87" y="553"/>
                    </a:lnTo>
                    <a:lnTo>
                      <a:pt x="119" y="708"/>
                    </a:lnTo>
                    <a:lnTo>
                      <a:pt x="153" y="863"/>
                    </a:lnTo>
                    <a:lnTo>
                      <a:pt x="153" y="863"/>
                    </a:lnTo>
                    <a:lnTo>
                      <a:pt x="155" y="881"/>
                    </a:lnTo>
                    <a:lnTo>
                      <a:pt x="155" y="898"/>
                    </a:lnTo>
                    <a:lnTo>
                      <a:pt x="153" y="916"/>
                    </a:lnTo>
                    <a:lnTo>
                      <a:pt x="149" y="932"/>
                    </a:lnTo>
                    <a:lnTo>
                      <a:pt x="149" y="932"/>
                    </a:lnTo>
                    <a:lnTo>
                      <a:pt x="125" y="982"/>
                    </a:lnTo>
                    <a:lnTo>
                      <a:pt x="101" y="1032"/>
                    </a:lnTo>
                    <a:lnTo>
                      <a:pt x="87" y="1055"/>
                    </a:lnTo>
                    <a:lnTo>
                      <a:pt x="72" y="1079"/>
                    </a:lnTo>
                    <a:lnTo>
                      <a:pt x="54" y="1101"/>
                    </a:lnTo>
                    <a:lnTo>
                      <a:pt x="32" y="1121"/>
                    </a:lnTo>
                    <a:lnTo>
                      <a:pt x="32" y="1121"/>
                    </a:lnTo>
                    <a:lnTo>
                      <a:pt x="24" y="1129"/>
                    </a:lnTo>
                    <a:lnTo>
                      <a:pt x="16" y="1137"/>
                    </a:lnTo>
                    <a:lnTo>
                      <a:pt x="8" y="1147"/>
                    </a:lnTo>
                    <a:lnTo>
                      <a:pt x="4" y="1157"/>
                    </a:lnTo>
                    <a:lnTo>
                      <a:pt x="4" y="1157"/>
                    </a:lnTo>
                    <a:lnTo>
                      <a:pt x="2" y="1169"/>
                    </a:lnTo>
                    <a:lnTo>
                      <a:pt x="0" y="1183"/>
                    </a:lnTo>
                    <a:lnTo>
                      <a:pt x="2" y="1195"/>
                    </a:lnTo>
                    <a:lnTo>
                      <a:pt x="4" y="1199"/>
                    </a:lnTo>
                    <a:lnTo>
                      <a:pt x="6" y="1203"/>
                    </a:lnTo>
                    <a:lnTo>
                      <a:pt x="6" y="1203"/>
                    </a:lnTo>
                    <a:lnTo>
                      <a:pt x="91" y="1274"/>
                    </a:lnTo>
                    <a:lnTo>
                      <a:pt x="183" y="1352"/>
                    </a:lnTo>
                    <a:lnTo>
                      <a:pt x="183" y="1352"/>
                    </a:lnTo>
                    <a:lnTo>
                      <a:pt x="183" y="1352"/>
                    </a:lnTo>
                    <a:lnTo>
                      <a:pt x="183" y="1352"/>
                    </a:lnTo>
                    <a:lnTo>
                      <a:pt x="201" y="1342"/>
                    </a:lnTo>
                    <a:lnTo>
                      <a:pt x="209" y="1340"/>
                    </a:lnTo>
                    <a:lnTo>
                      <a:pt x="221" y="1336"/>
                    </a:lnTo>
                    <a:lnTo>
                      <a:pt x="221" y="1336"/>
                    </a:lnTo>
                    <a:lnTo>
                      <a:pt x="237" y="1332"/>
                    </a:lnTo>
                    <a:lnTo>
                      <a:pt x="243" y="1328"/>
                    </a:lnTo>
                    <a:lnTo>
                      <a:pt x="249" y="1324"/>
                    </a:lnTo>
                    <a:lnTo>
                      <a:pt x="254" y="1316"/>
                    </a:lnTo>
                    <a:lnTo>
                      <a:pt x="260" y="1306"/>
                    </a:lnTo>
                    <a:lnTo>
                      <a:pt x="270" y="1280"/>
                    </a:lnTo>
                    <a:lnTo>
                      <a:pt x="270" y="1280"/>
                    </a:lnTo>
                    <a:lnTo>
                      <a:pt x="280" y="1260"/>
                    </a:lnTo>
                    <a:lnTo>
                      <a:pt x="292" y="1242"/>
                    </a:lnTo>
                    <a:lnTo>
                      <a:pt x="304" y="1224"/>
                    </a:lnTo>
                    <a:lnTo>
                      <a:pt x="318" y="1211"/>
                    </a:lnTo>
                    <a:lnTo>
                      <a:pt x="318" y="1211"/>
                    </a:lnTo>
                    <a:lnTo>
                      <a:pt x="328" y="1197"/>
                    </a:lnTo>
                    <a:lnTo>
                      <a:pt x="328" y="1197"/>
                    </a:lnTo>
                    <a:lnTo>
                      <a:pt x="340" y="1187"/>
                    </a:lnTo>
                    <a:lnTo>
                      <a:pt x="354" y="1179"/>
                    </a:lnTo>
                    <a:lnTo>
                      <a:pt x="368" y="1175"/>
                    </a:lnTo>
                    <a:lnTo>
                      <a:pt x="382" y="1173"/>
                    </a:lnTo>
                    <a:lnTo>
                      <a:pt x="382" y="1173"/>
                    </a:lnTo>
                    <a:lnTo>
                      <a:pt x="396" y="1175"/>
                    </a:lnTo>
                    <a:lnTo>
                      <a:pt x="408" y="1181"/>
                    </a:lnTo>
                    <a:lnTo>
                      <a:pt x="408" y="1181"/>
                    </a:lnTo>
                    <a:lnTo>
                      <a:pt x="421" y="1187"/>
                    </a:lnTo>
                    <a:lnTo>
                      <a:pt x="435" y="1189"/>
                    </a:lnTo>
                    <a:lnTo>
                      <a:pt x="435" y="1189"/>
                    </a:lnTo>
                    <a:lnTo>
                      <a:pt x="443" y="1189"/>
                    </a:lnTo>
                    <a:lnTo>
                      <a:pt x="451" y="1187"/>
                    </a:lnTo>
                    <a:lnTo>
                      <a:pt x="467" y="1179"/>
                    </a:lnTo>
                    <a:lnTo>
                      <a:pt x="485" y="1169"/>
                    </a:lnTo>
                    <a:lnTo>
                      <a:pt x="503" y="1157"/>
                    </a:lnTo>
                    <a:lnTo>
                      <a:pt x="507" y="1153"/>
                    </a:lnTo>
                    <a:lnTo>
                      <a:pt x="507" y="1153"/>
                    </a:lnTo>
                    <a:lnTo>
                      <a:pt x="531" y="1137"/>
                    </a:lnTo>
                    <a:lnTo>
                      <a:pt x="557" y="1121"/>
                    </a:lnTo>
                    <a:lnTo>
                      <a:pt x="584" y="1105"/>
                    </a:lnTo>
                    <a:lnTo>
                      <a:pt x="614" y="1091"/>
                    </a:lnTo>
                    <a:lnTo>
                      <a:pt x="646" y="1079"/>
                    </a:lnTo>
                    <a:lnTo>
                      <a:pt x="680" y="1069"/>
                    </a:lnTo>
                    <a:lnTo>
                      <a:pt x="716" y="1061"/>
                    </a:lnTo>
                    <a:lnTo>
                      <a:pt x="753" y="1057"/>
                    </a:lnTo>
                    <a:lnTo>
                      <a:pt x="753" y="1057"/>
                    </a:lnTo>
                    <a:lnTo>
                      <a:pt x="763" y="1057"/>
                    </a:lnTo>
                    <a:lnTo>
                      <a:pt x="763" y="1057"/>
                    </a:lnTo>
                    <a:lnTo>
                      <a:pt x="767" y="1046"/>
                    </a:lnTo>
                    <a:lnTo>
                      <a:pt x="767" y="1046"/>
                    </a:lnTo>
                    <a:lnTo>
                      <a:pt x="771" y="1034"/>
                    </a:lnTo>
                    <a:lnTo>
                      <a:pt x="777" y="1022"/>
                    </a:lnTo>
                    <a:lnTo>
                      <a:pt x="785" y="1014"/>
                    </a:lnTo>
                    <a:lnTo>
                      <a:pt x="791" y="1008"/>
                    </a:lnTo>
                    <a:lnTo>
                      <a:pt x="791" y="1008"/>
                    </a:lnTo>
                    <a:lnTo>
                      <a:pt x="795" y="1002"/>
                    </a:lnTo>
                    <a:lnTo>
                      <a:pt x="795" y="1002"/>
                    </a:lnTo>
                    <a:lnTo>
                      <a:pt x="801" y="996"/>
                    </a:lnTo>
                    <a:lnTo>
                      <a:pt x="809" y="992"/>
                    </a:lnTo>
                    <a:lnTo>
                      <a:pt x="817" y="988"/>
                    </a:lnTo>
                    <a:lnTo>
                      <a:pt x="827" y="988"/>
                    </a:lnTo>
                    <a:lnTo>
                      <a:pt x="827" y="988"/>
                    </a:lnTo>
                    <a:lnTo>
                      <a:pt x="829" y="988"/>
                    </a:lnTo>
                    <a:lnTo>
                      <a:pt x="829" y="988"/>
                    </a:lnTo>
                    <a:lnTo>
                      <a:pt x="839" y="990"/>
                    </a:lnTo>
                    <a:lnTo>
                      <a:pt x="847" y="994"/>
                    </a:lnTo>
                    <a:lnTo>
                      <a:pt x="855" y="1000"/>
                    </a:lnTo>
                    <a:lnTo>
                      <a:pt x="861" y="1008"/>
                    </a:lnTo>
                    <a:lnTo>
                      <a:pt x="861" y="1008"/>
                    </a:lnTo>
                    <a:lnTo>
                      <a:pt x="865" y="1012"/>
                    </a:lnTo>
                    <a:lnTo>
                      <a:pt x="865" y="1012"/>
                    </a:lnTo>
                    <a:lnTo>
                      <a:pt x="871" y="1020"/>
                    </a:lnTo>
                    <a:lnTo>
                      <a:pt x="879" y="1032"/>
                    </a:lnTo>
                    <a:lnTo>
                      <a:pt x="883" y="1046"/>
                    </a:lnTo>
                    <a:lnTo>
                      <a:pt x="883" y="1053"/>
                    </a:lnTo>
                    <a:lnTo>
                      <a:pt x="883" y="1061"/>
                    </a:lnTo>
                    <a:lnTo>
                      <a:pt x="883" y="1061"/>
                    </a:lnTo>
                    <a:lnTo>
                      <a:pt x="877" y="1103"/>
                    </a:lnTo>
                    <a:lnTo>
                      <a:pt x="877" y="1103"/>
                    </a:lnTo>
                    <a:lnTo>
                      <a:pt x="891" y="1103"/>
                    </a:lnTo>
                    <a:lnTo>
                      <a:pt x="891" y="1103"/>
                    </a:lnTo>
                    <a:lnTo>
                      <a:pt x="907" y="1101"/>
                    </a:lnTo>
                    <a:lnTo>
                      <a:pt x="924" y="1097"/>
                    </a:lnTo>
                    <a:lnTo>
                      <a:pt x="940" y="1091"/>
                    </a:lnTo>
                    <a:lnTo>
                      <a:pt x="956" y="1083"/>
                    </a:lnTo>
                    <a:lnTo>
                      <a:pt x="972" y="1073"/>
                    </a:lnTo>
                    <a:lnTo>
                      <a:pt x="988" y="1061"/>
                    </a:lnTo>
                    <a:lnTo>
                      <a:pt x="1002" y="1048"/>
                    </a:lnTo>
                    <a:lnTo>
                      <a:pt x="1014" y="1034"/>
                    </a:lnTo>
                    <a:lnTo>
                      <a:pt x="1014" y="103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0" name="Freeform 10">
                <a:extLst>
                  <a:ext uri="{FF2B5EF4-FFF2-40B4-BE49-F238E27FC236}">
                    <a16:creationId xmlns:a16="http://schemas.microsoft.com/office/drawing/2014/main" id="{3376B2B2-E62F-414D-A189-7693A9D67B8C}"/>
                  </a:ext>
                </a:extLst>
              </p:cNvPr>
              <p:cNvSpPr>
                <a:spLocks/>
              </p:cNvSpPr>
              <p:nvPr/>
            </p:nvSpPr>
            <p:spPr bwMode="auto">
              <a:xfrm>
                <a:off x="6299201" y="454025"/>
                <a:ext cx="1670050" cy="2446338"/>
              </a:xfrm>
              <a:custGeom>
                <a:avLst/>
                <a:gdLst>
                  <a:gd name="T0" fmla="*/ 420 w 1052"/>
                  <a:gd name="T1" fmla="*/ 203 h 1541"/>
                  <a:gd name="T2" fmla="*/ 444 w 1052"/>
                  <a:gd name="T3" fmla="*/ 277 h 1541"/>
                  <a:gd name="T4" fmla="*/ 476 w 1052"/>
                  <a:gd name="T5" fmla="*/ 314 h 1541"/>
                  <a:gd name="T6" fmla="*/ 488 w 1052"/>
                  <a:gd name="T7" fmla="*/ 334 h 1541"/>
                  <a:gd name="T8" fmla="*/ 486 w 1052"/>
                  <a:gd name="T9" fmla="*/ 380 h 1541"/>
                  <a:gd name="T10" fmla="*/ 464 w 1052"/>
                  <a:gd name="T11" fmla="*/ 428 h 1541"/>
                  <a:gd name="T12" fmla="*/ 223 w 1052"/>
                  <a:gd name="T13" fmla="*/ 656 h 1541"/>
                  <a:gd name="T14" fmla="*/ 207 w 1052"/>
                  <a:gd name="T15" fmla="*/ 664 h 1541"/>
                  <a:gd name="T16" fmla="*/ 32 w 1052"/>
                  <a:gd name="T17" fmla="*/ 708 h 1541"/>
                  <a:gd name="T18" fmla="*/ 2 w 1052"/>
                  <a:gd name="T19" fmla="*/ 740 h 1541"/>
                  <a:gd name="T20" fmla="*/ 4 w 1052"/>
                  <a:gd name="T21" fmla="*/ 823 h 1541"/>
                  <a:gd name="T22" fmla="*/ 14 w 1052"/>
                  <a:gd name="T23" fmla="*/ 909 h 1541"/>
                  <a:gd name="T24" fmla="*/ 46 w 1052"/>
                  <a:gd name="T25" fmla="*/ 949 h 1541"/>
                  <a:gd name="T26" fmla="*/ 116 w 1052"/>
                  <a:gd name="T27" fmla="*/ 1034 h 1541"/>
                  <a:gd name="T28" fmla="*/ 144 w 1052"/>
                  <a:gd name="T29" fmla="*/ 1092 h 1541"/>
                  <a:gd name="T30" fmla="*/ 207 w 1052"/>
                  <a:gd name="T31" fmla="*/ 1153 h 1541"/>
                  <a:gd name="T32" fmla="*/ 285 w 1052"/>
                  <a:gd name="T33" fmla="*/ 1169 h 1541"/>
                  <a:gd name="T34" fmla="*/ 307 w 1052"/>
                  <a:gd name="T35" fmla="*/ 1177 h 1541"/>
                  <a:gd name="T36" fmla="*/ 346 w 1052"/>
                  <a:gd name="T37" fmla="*/ 1211 h 1541"/>
                  <a:gd name="T38" fmla="*/ 394 w 1052"/>
                  <a:gd name="T39" fmla="*/ 1217 h 1541"/>
                  <a:gd name="T40" fmla="*/ 442 w 1052"/>
                  <a:gd name="T41" fmla="*/ 1312 h 1541"/>
                  <a:gd name="T42" fmla="*/ 436 w 1052"/>
                  <a:gd name="T43" fmla="*/ 1354 h 1541"/>
                  <a:gd name="T44" fmla="*/ 414 w 1052"/>
                  <a:gd name="T45" fmla="*/ 1394 h 1541"/>
                  <a:gd name="T46" fmla="*/ 430 w 1052"/>
                  <a:gd name="T47" fmla="*/ 1434 h 1541"/>
                  <a:gd name="T48" fmla="*/ 499 w 1052"/>
                  <a:gd name="T49" fmla="*/ 1483 h 1541"/>
                  <a:gd name="T50" fmla="*/ 605 w 1052"/>
                  <a:gd name="T51" fmla="*/ 1521 h 1541"/>
                  <a:gd name="T52" fmla="*/ 641 w 1052"/>
                  <a:gd name="T53" fmla="*/ 1523 h 1541"/>
                  <a:gd name="T54" fmla="*/ 674 w 1052"/>
                  <a:gd name="T55" fmla="*/ 1531 h 1541"/>
                  <a:gd name="T56" fmla="*/ 726 w 1052"/>
                  <a:gd name="T57" fmla="*/ 1541 h 1541"/>
                  <a:gd name="T58" fmla="*/ 752 w 1052"/>
                  <a:gd name="T59" fmla="*/ 1535 h 1541"/>
                  <a:gd name="T60" fmla="*/ 794 w 1052"/>
                  <a:gd name="T61" fmla="*/ 1481 h 1541"/>
                  <a:gd name="T62" fmla="*/ 816 w 1052"/>
                  <a:gd name="T63" fmla="*/ 1432 h 1541"/>
                  <a:gd name="T64" fmla="*/ 889 w 1052"/>
                  <a:gd name="T65" fmla="*/ 1340 h 1541"/>
                  <a:gd name="T66" fmla="*/ 969 w 1052"/>
                  <a:gd name="T67" fmla="*/ 1296 h 1541"/>
                  <a:gd name="T68" fmla="*/ 1040 w 1052"/>
                  <a:gd name="T69" fmla="*/ 1235 h 1541"/>
                  <a:gd name="T70" fmla="*/ 1052 w 1052"/>
                  <a:gd name="T71" fmla="*/ 1145 h 1541"/>
                  <a:gd name="T72" fmla="*/ 1036 w 1052"/>
                  <a:gd name="T73" fmla="*/ 1032 h 1541"/>
                  <a:gd name="T74" fmla="*/ 967 w 1052"/>
                  <a:gd name="T75" fmla="*/ 811 h 1541"/>
                  <a:gd name="T76" fmla="*/ 867 w 1052"/>
                  <a:gd name="T77" fmla="*/ 563 h 1541"/>
                  <a:gd name="T78" fmla="*/ 833 w 1052"/>
                  <a:gd name="T79" fmla="*/ 410 h 1541"/>
                  <a:gd name="T80" fmla="*/ 820 w 1052"/>
                  <a:gd name="T81" fmla="*/ 330 h 1541"/>
                  <a:gd name="T82" fmla="*/ 786 w 1052"/>
                  <a:gd name="T83" fmla="*/ 193 h 1541"/>
                  <a:gd name="T84" fmla="*/ 772 w 1052"/>
                  <a:gd name="T85" fmla="*/ 155 h 1541"/>
                  <a:gd name="T86" fmla="*/ 724 w 1052"/>
                  <a:gd name="T87" fmla="*/ 102 h 1541"/>
                  <a:gd name="T88" fmla="*/ 561 w 1052"/>
                  <a:gd name="T89" fmla="*/ 8 h 1541"/>
                  <a:gd name="T90" fmla="*/ 521 w 1052"/>
                  <a:gd name="T91" fmla="*/ 0 h 1541"/>
                  <a:gd name="T92" fmla="*/ 493 w 1052"/>
                  <a:gd name="T93" fmla="*/ 6 h 1541"/>
                  <a:gd name="T94" fmla="*/ 376 w 1052"/>
                  <a:gd name="T95" fmla="*/ 128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2" h="1541">
                    <a:moveTo>
                      <a:pt x="376" y="128"/>
                    </a:moveTo>
                    <a:lnTo>
                      <a:pt x="376" y="128"/>
                    </a:lnTo>
                    <a:lnTo>
                      <a:pt x="406" y="179"/>
                    </a:lnTo>
                    <a:lnTo>
                      <a:pt x="420" y="203"/>
                    </a:lnTo>
                    <a:lnTo>
                      <a:pt x="430" y="231"/>
                    </a:lnTo>
                    <a:lnTo>
                      <a:pt x="430" y="231"/>
                    </a:lnTo>
                    <a:lnTo>
                      <a:pt x="436" y="255"/>
                    </a:lnTo>
                    <a:lnTo>
                      <a:pt x="444" y="277"/>
                    </a:lnTo>
                    <a:lnTo>
                      <a:pt x="450" y="287"/>
                    </a:lnTo>
                    <a:lnTo>
                      <a:pt x="458" y="296"/>
                    </a:lnTo>
                    <a:lnTo>
                      <a:pt x="466" y="306"/>
                    </a:lnTo>
                    <a:lnTo>
                      <a:pt x="476" y="314"/>
                    </a:lnTo>
                    <a:lnTo>
                      <a:pt x="476" y="314"/>
                    </a:lnTo>
                    <a:lnTo>
                      <a:pt x="480" y="318"/>
                    </a:lnTo>
                    <a:lnTo>
                      <a:pt x="484" y="322"/>
                    </a:lnTo>
                    <a:lnTo>
                      <a:pt x="488" y="334"/>
                    </a:lnTo>
                    <a:lnTo>
                      <a:pt x="490" y="348"/>
                    </a:lnTo>
                    <a:lnTo>
                      <a:pt x="490" y="362"/>
                    </a:lnTo>
                    <a:lnTo>
                      <a:pt x="490" y="362"/>
                    </a:lnTo>
                    <a:lnTo>
                      <a:pt x="486" y="380"/>
                    </a:lnTo>
                    <a:lnTo>
                      <a:pt x="482" y="398"/>
                    </a:lnTo>
                    <a:lnTo>
                      <a:pt x="474" y="414"/>
                    </a:lnTo>
                    <a:lnTo>
                      <a:pt x="470" y="420"/>
                    </a:lnTo>
                    <a:lnTo>
                      <a:pt x="464" y="428"/>
                    </a:lnTo>
                    <a:lnTo>
                      <a:pt x="464" y="428"/>
                    </a:lnTo>
                    <a:lnTo>
                      <a:pt x="404" y="485"/>
                    </a:lnTo>
                    <a:lnTo>
                      <a:pt x="344" y="543"/>
                    </a:lnTo>
                    <a:lnTo>
                      <a:pt x="223" y="656"/>
                    </a:lnTo>
                    <a:lnTo>
                      <a:pt x="223" y="656"/>
                    </a:lnTo>
                    <a:lnTo>
                      <a:pt x="215" y="660"/>
                    </a:lnTo>
                    <a:lnTo>
                      <a:pt x="207" y="664"/>
                    </a:lnTo>
                    <a:lnTo>
                      <a:pt x="207" y="664"/>
                    </a:lnTo>
                    <a:lnTo>
                      <a:pt x="120" y="684"/>
                    </a:lnTo>
                    <a:lnTo>
                      <a:pt x="76" y="696"/>
                    </a:lnTo>
                    <a:lnTo>
                      <a:pt x="32" y="708"/>
                    </a:lnTo>
                    <a:lnTo>
                      <a:pt x="32" y="708"/>
                    </a:lnTo>
                    <a:lnTo>
                      <a:pt x="22" y="714"/>
                    </a:lnTo>
                    <a:lnTo>
                      <a:pt x="12" y="724"/>
                    </a:lnTo>
                    <a:lnTo>
                      <a:pt x="4" y="734"/>
                    </a:lnTo>
                    <a:lnTo>
                      <a:pt x="2" y="740"/>
                    </a:lnTo>
                    <a:lnTo>
                      <a:pt x="0" y="744"/>
                    </a:lnTo>
                    <a:lnTo>
                      <a:pt x="0" y="744"/>
                    </a:lnTo>
                    <a:lnTo>
                      <a:pt x="2" y="784"/>
                    </a:lnTo>
                    <a:lnTo>
                      <a:pt x="4" y="823"/>
                    </a:lnTo>
                    <a:lnTo>
                      <a:pt x="8" y="863"/>
                    </a:lnTo>
                    <a:lnTo>
                      <a:pt x="12" y="901"/>
                    </a:lnTo>
                    <a:lnTo>
                      <a:pt x="12" y="901"/>
                    </a:lnTo>
                    <a:lnTo>
                      <a:pt x="14" y="909"/>
                    </a:lnTo>
                    <a:lnTo>
                      <a:pt x="16" y="915"/>
                    </a:lnTo>
                    <a:lnTo>
                      <a:pt x="26" y="927"/>
                    </a:lnTo>
                    <a:lnTo>
                      <a:pt x="46" y="949"/>
                    </a:lnTo>
                    <a:lnTo>
                      <a:pt x="46" y="949"/>
                    </a:lnTo>
                    <a:lnTo>
                      <a:pt x="68" y="972"/>
                    </a:lnTo>
                    <a:lnTo>
                      <a:pt x="90" y="996"/>
                    </a:lnTo>
                    <a:lnTo>
                      <a:pt x="108" y="1022"/>
                    </a:lnTo>
                    <a:lnTo>
                      <a:pt x="116" y="1034"/>
                    </a:lnTo>
                    <a:lnTo>
                      <a:pt x="122" y="1048"/>
                    </a:lnTo>
                    <a:lnTo>
                      <a:pt x="122" y="1048"/>
                    </a:lnTo>
                    <a:lnTo>
                      <a:pt x="132" y="1070"/>
                    </a:lnTo>
                    <a:lnTo>
                      <a:pt x="144" y="1092"/>
                    </a:lnTo>
                    <a:lnTo>
                      <a:pt x="156" y="1110"/>
                    </a:lnTo>
                    <a:lnTo>
                      <a:pt x="171" y="1127"/>
                    </a:lnTo>
                    <a:lnTo>
                      <a:pt x="189" y="1141"/>
                    </a:lnTo>
                    <a:lnTo>
                      <a:pt x="207" y="1153"/>
                    </a:lnTo>
                    <a:lnTo>
                      <a:pt x="229" y="1161"/>
                    </a:lnTo>
                    <a:lnTo>
                      <a:pt x="253" y="1167"/>
                    </a:lnTo>
                    <a:lnTo>
                      <a:pt x="253" y="1167"/>
                    </a:lnTo>
                    <a:lnTo>
                      <a:pt x="285" y="1169"/>
                    </a:lnTo>
                    <a:lnTo>
                      <a:pt x="299" y="1171"/>
                    </a:lnTo>
                    <a:lnTo>
                      <a:pt x="305" y="1173"/>
                    </a:lnTo>
                    <a:lnTo>
                      <a:pt x="307" y="1177"/>
                    </a:lnTo>
                    <a:lnTo>
                      <a:pt x="307" y="1177"/>
                    </a:lnTo>
                    <a:lnTo>
                      <a:pt x="315" y="1191"/>
                    </a:lnTo>
                    <a:lnTo>
                      <a:pt x="324" y="1201"/>
                    </a:lnTo>
                    <a:lnTo>
                      <a:pt x="334" y="1209"/>
                    </a:lnTo>
                    <a:lnTo>
                      <a:pt x="346" y="1211"/>
                    </a:lnTo>
                    <a:lnTo>
                      <a:pt x="358" y="1213"/>
                    </a:lnTo>
                    <a:lnTo>
                      <a:pt x="370" y="1215"/>
                    </a:lnTo>
                    <a:lnTo>
                      <a:pt x="394" y="1217"/>
                    </a:lnTo>
                    <a:lnTo>
                      <a:pt x="394" y="1217"/>
                    </a:lnTo>
                    <a:lnTo>
                      <a:pt x="420" y="1265"/>
                    </a:lnTo>
                    <a:lnTo>
                      <a:pt x="432" y="1289"/>
                    </a:lnTo>
                    <a:lnTo>
                      <a:pt x="442" y="1312"/>
                    </a:lnTo>
                    <a:lnTo>
                      <a:pt x="442" y="1312"/>
                    </a:lnTo>
                    <a:lnTo>
                      <a:pt x="444" y="1322"/>
                    </a:lnTo>
                    <a:lnTo>
                      <a:pt x="444" y="1334"/>
                    </a:lnTo>
                    <a:lnTo>
                      <a:pt x="440" y="1344"/>
                    </a:lnTo>
                    <a:lnTo>
                      <a:pt x="436" y="1354"/>
                    </a:lnTo>
                    <a:lnTo>
                      <a:pt x="436" y="1354"/>
                    </a:lnTo>
                    <a:lnTo>
                      <a:pt x="422" y="1374"/>
                    </a:lnTo>
                    <a:lnTo>
                      <a:pt x="418" y="1384"/>
                    </a:lnTo>
                    <a:lnTo>
                      <a:pt x="414" y="1394"/>
                    </a:lnTo>
                    <a:lnTo>
                      <a:pt x="414" y="1404"/>
                    </a:lnTo>
                    <a:lnTo>
                      <a:pt x="416" y="1414"/>
                    </a:lnTo>
                    <a:lnTo>
                      <a:pt x="420" y="1424"/>
                    </a:lnTo>
                    <a:lnTo>
                      <a:pt x="430" y="1434"/>
                    </a:lnTo>
                    <a:lnTo>
                      <a:pt x="430" y="1434"/>
                    </a:lnTo>
                    <a:lnTo>
                      <a:pt x="454" y="1452"/>
                    </a:lnTo>
                    <a:lnTo>
                      <a:pt x="476" y="1467"/>
                    </a:lnTo>
                    <a:lnTo>
                      <a:pt x="499" y="1483"/>
                    </a:lnTo>
                    <a:lnTo>
                      <a:pt x="523" y="1497"/>
                    </a:lnTo>
                    <a:lnTo>
                      <a:pt x="549" y="1507"/>
                    </a:lnTo>
                    <a:lnTo>
                      <a:pt x="577" y="1515"/>
                    </a:lnTo>
                    <a:lnTo>
                      <a:pt x="605" y="1521"/>
                    </a:lnTo>
                    <a:lnTo>
                      <a:pt x="635" y="1523"/>
                    </a:lnTo>
                    <a:lnTo>
                      <a:pt x="635" y="1523"/>
                    </a:lnTo>
                    <a:lnTo>
                      <a:pt x="641" y="1523"/>
                    </a:lnTo>
                    <a:lnTo>
                      <a:pt x="641" y="1523"/>
                    </a:lnTo>
                    <a:lnTo>
                      <a:pt x="643" y="1523"/>
                    </a:lnTo>
                    <a:lnTo>
                      <a:pt x="643" y="1523"/>
                    </a:lnTo>
                    <a:lnTo>
                      <a:pt x="658" y="1525"/>
                    </a:lnTo>
                    <a:lnTo>
                      <a:pt x="674" y="1531"/>
                    </a:lnTo>
                    <a:lnTo>
                      <a:pt x="692" y="1537"/>
                    </a:lnTo>
                    <a:lnTo>
                      <a:pt x="708" y="1541"/>
                    </a:lnTo>
                    <a:lnTo>
                      <a:pt x="708" y="1541"/>
                    </a:lnTo>
                    <a:lnTo>
                      <a:pt x="726" y="1541"/>
                    </a:lnTo>
                    <a:lnTo>
                      <a:pt x="726" y="1541"/>
                    </a:lnTo>
                    <a:lnTo>
                      <a:pt x="740" y="1541"/>
                    </a:lnTo>
                    <a:lnTo>
                      <a:pt x="746" y="1539"/>
                    </a:lnTo>
                    <a:lnTo>
                      <a:pt x="752" y="1535"/>
                    </a:lnTo>
                    <a:lnTo>
                      <a:pt x="752" y="1535"/>
                    </a:lnTo>
                    <a:lnTo>
                      <a:pt x="768" y="1519"/>
                    </a:lnTo>
                    <a:lnTo>
                      <a:pt x="782" y="1501"/>
                    </a:lnTo>
                    <a:lnTo>
                      <a:pt x="794" y="1481"/>
                    </a:lnTo>
                    <a:lnTo>
                      <a:pt x="800" y="1473"/>
                    </a:lnTo>
                    <a:lnTo>
                      <a:pt x="804" y="1463"/>
                    </a:lnTo>
                    <a:lnTo>
                      <a:pt x="804" y="1463"/>
                    </a:lnTo>
                    <a:lnTo>
                      <a:pt x="816" y="1432"/>
                    </a:lnTo>
                    <a:lnTo>
                      <a:pt x="829" y="1404"/>
                    </a:lnTo>
                    <a:lnTo>
                      <a:pt x="847" y="1380"/>
                    </a:lnTo>
                    <a:lnTo>
                      <a:pt x="867" y="1358"/>
                    </a:lnTo>
                    <a:lnTo>
                      <a:pt x="889" y="1340"/>
                    </a:lnTo>
                    <a:lnTo>
                      <a:pt x="915" y="1324"/>
                    </a:lnTo>
                    <a:lnTo>
                      <a:pt x="941" y="1308"/>
                    </a:lnTo>
                    <a:lnTo>
                      <a:pt x="969" y="1296"/>
                    </a:lnTo>
                    <a:lnTo>
                      <a:pt x="969" y="1296"/>
                    </a:lnTo>
                    <a:lnTo>
                      <a:pt x="994" y="1285"/>
                    </a:lnTo>
                    <a:lnTo>
                      <a:pt x="1014" y="1269"/>
                    </a:lnTo>
                    <a:lnTo>
                      <a:pt x="1028" y="1253"/>
                    </a:lnTo>
                    <a:lnTo>
                      <a:pt x="1040" y="1235"/>
                    </a:lnTo>
                    <a:lnTo>
                      <a:pt x="1048" y="1215"/>
                    </a:lnTo>
                    <a:lnTo>
                      <a:pt x="1052" y="1193"/>
                    </a:lnTo>
                    <a:lnTo>
                      <a:pt x="1052" y="1171"/>
                    </a:lnTo>
                    <a:lnTo>
                      <a:pt x="1052" y="1145"/>
                    </a:lnTo>
                    <a:lnTo>
                      <a:pt x="1052" y="1145"/>
                    </a:lnTo>
                    <a:lnTo>
                      <a:pt x="1050" y="1118"/>
                    </a:lnTo>
                    <a:lnTo>
                      <a:pt x="1046" y="1088"/>
                    </a:lnTo>
                    <a:lnTo>
                      <a:pt x="1036" y="1032"/>
                    </a:lnTo>
                    <a:lnTo>
                      <a:pt x="1022" y="976"/>
                    </a:lnTo>
                    <a:lnTo>
                      <a:pt x="1006" y="921"/>
                    </a:lnTo>
                    <a:lnTo>
                      <a:pt x="987" y="865"/>
                    </a:lnTo>
                    <a:lnTo>
                      <a:pt x="967" y="811"/>
                    </a:lnTo>
                    <a:lnTo>
                      <a:pt x="925" y="704"/>
                    </a:lnTo>
                    <a:lnTo>
                      <a:pt x="925" y="704"/>
                    </a:lnTo>
                    <a:lnTo>
                      <a:pt x="895" y="632"/>
                    </a:lnTo>
                    <a:lnTo>
                      <a:pt x="867" y="563"/>
                    </a:lnTo>
                    <a:lnTo>
                      <a:pt x="853" y="525"/>
                    </a:lnTo>
                    <a:lnTo>
                      <a:pt x="843" y="489"/>
                    </a:lnTo>
                    <a:lnTo>
                      <a:pt x="837" y="450"/>
                    </a:lnTo>
                    <a:lnTo>
                      <a:pt x="833" y="410"/>
                    </a:lnTo>
                    <a:lnTo>
                      <a:pt x="833" y="410"/>
                    </a:lnTo>
                    <a:lnTo>
                      <a:pt x="831" y="384"/>
                    </a:lnTo>
                    <a:lnTo>
                      <a:pt x="827" y="356"/>
                    </a:lnTo>
                    <a:lnTo>
                      <a:pt x="820" y="330"/>
                    </a:lnTo>
                    <a:lnTo>
                      <a:pt x="814" y="302"/>
                    </a:lnTo>
                    <a:lnTo>
                      <a:pt x="798" y="249"/>
                    </a:lnTo>
                    <a:lnTo>
                      <a:pt x="790" y="221"/>
                    </a:lnTo>
                    <a:lnTo>
                      <a:pt x="786" y="193"/>
                    </a:lnTo>
                    <a:lnTo>
                      <a:pt x="786" y="193"/>
                    </a:lnTo>
                    <a:lnTo>
                      <a:pt x="784" y="181"/>
                    </a:lnTo>
                    <a:lnTo>
                      <a:pt x="778" y="169"/>
                    </a:lnTo>
                    <a:lnTo>
                      <a:pt x="772" y="155"/>
                    </a:lnTo>
                    <a:lnTo>
                      <a:pt x="764" y="143"/>
                    </a:lnTo>
                    <a:lnTo>
                      <a:pt x="746" y="122"/>
                    </a:lnTo>
                    <a:lnTo>
                      <a:pt x="724" y="102"/>
                    </a:lnTo>
                    <a:lnTo>
                      <a:pt x="724" y="102"/>
                    </a:lnTo>
                    <a:lnTo>
                      <a:pt x="686" y="76"/>
                    </a:lnTo>
                    <a:lnTo>
                      <a:pt x="645" y="52"/>
                    </a:lnTo>
                    <a:lnTo>
                      <a:pt x="603" y="28"/>
                    </a:lnTo>
                    <a:lnTo>
                      <a:pt x="561" y="8"/>
                    </a:lnTo>
                    <a:lnTo>
                      <a:pt x="561" y="8"/>
                    </a:lnTo>
                    <a:lnTo>
                      <a:pt x="543" y="2"/>
                    </a:lnTo>
                    <a:lnTo>
                      <a:pt x="521" y="0"/>
                    </a:lnTo>
                    <a:lnTo>
                      <a:pt x="521" y="0"/>
                    </a:lnTo>
                    <a:lnTo>
                      <a:pt x="505" y="2"/>
                    </a:lnTo>
                    <a:lnTo>
                      <a:pt x="497" y="4"/>
                    </a:lnTo>
                    <a:lnTo>
                      <a:pt x="493" y="6"/>
                    </a:lnTo>
                    <a:lnTo>
                      <a:pt x="493" y="6"/>
                    </a:lnTo>
                    <a:lnTo>
                      <a:pt x="462" y="36"/>
                    </a:lnTo>
                    <a:lnTo>
                      <a:pt x="430" y="68"/>
                    </a:lnTo>
                    <a:lnTo>
                      <a:pt x="376" y="128"/>
                    </a:lnTo>
                    <a:lnTo>
                      <a:pt x="376" y="12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1" name="Freeform 11">
                <a:extLst>
                  <a:ext uri="{FF2B5EF4-FFF2-40B4-BE49-F238E27FC236}">
                    <a16:creationId xmlns:a16="http://schemas.microsoft.com/office/drawing/2014/main" id="{23E913F2-935A-400B-A7A0-398219480B38}"/>
                  </a:ext>
                </a:extLst>
              </p:cNvPr>
              <p:cNvSpPr>
                <a:spLocks/>
              </p:cNvSpPr>
              <p:nvPr/>
            </p:nvSpPr>
            <p:spPr bwMode="auto">
              <a:xfrm>
                <a:off x="1254126" y="3548063"/>
                <a:ext cx="2195513" cy="2047875"/>
              </a:xfrm>
              <a:custGeom>
                <a:avLst/>
                <a:gdLst>
                  <a:gd name="T0" fmla="*/ 1359 w 1383"/>
                  <a:gd name="T1" fmla="*/ 341 h 1290"/>
                  <a:gd name="T2" fmla="*/ 1296 w 1383"/>
                  <a:gd name="T3" fmla="*/ 316 h 1290"/>
                  <a:gd name="T4" fmla="*/ 1270 w 1383"/>
                  <a:gd name="T5" fmla="*/ 256 h 1290"/>
                  <a:gd name="T6" fmla="*/ 1238 w 1383"/>
                  <a:gd name="T7" fmla="*/ 202 h 1290"/>
                  <a:gd name="T8" fmla="*/ 1173 w 1383"/>
                  <a:gd name="T9" fmla="*/ 228 h 1290"/>
                  <a:gd name="T10" fmla="*/ 1033 w 1383"/>
                  <a:gd name="T11" fmla="*/ 230 h 1290"/>
                  <a:gd name="T12" fmla="*/ 890 w 1383"/>
                  <a:gd name="T13" fmla="*/ 139 h 1290"/>
                  <a:gd name="T14" fmla="*/ 833 w 1383"/>
                  <a:gd name="T15" fmla="*/ 53 h 1290"/>
                  <a:gd name="T16" fmla="*/ 751 w 1383"/>
                  <a:gd name="T17" fmla="*/ 79 h 1290"/>
                  <a:gd name="T18" fmla="*/ 715 w 1383"/>
                  <a:gd name="T19" fmla="*/ 103 h 1290"/>
                  <a:gd name="T20" fmla="*/ 709 w 1383"/>
                  <a:gd name="T21" fmla="*/ 105 h 1290"/>
                  <a:gd name="T22" fmla="*/ 678 w 1383"/>
                  <a:gd name="T23" fmla="*/ 85 h 1290"/>
                  <a:gd name="T24" fmla="*/ 656 w 1383"/>
                  <a:gd name="T25" fmla="*/ 47 h 1290"/>
                  <a:gd name="T26" fmla="*/ 580 w 1383"/>
                  <a:gd name="T27" fmla="*/ 41 h 1290"/>
                  <a:gd name="T28" fmla="*/ 516 w 1383"/>
                  <a:gd name="T29" fmla="*/ 117 h 1290"/>
                  <a:gd name="T30" fmla="*/ 463 w 1383"/>
                  <a:gd name="T31" fmla="*/ 204 h 1290"/>
                  <a:gd name="T32" fmla="*/ 405 w 1383"/>
                  <a:gd name="T33" fmla="*/ 262 h 1290"/>
                  <a:gd name="T34" fmla="*/ 330 w 1383"/>
                  <a:gd name="T35" fmla="*/ 250 h 1290"/>
                  <a:gd name="T36" fmla="*/ 302 w 1383"/>
                  <a:gd name="T37" fmla="*/ 234 h 1290"/>
                  <a:gd name="T38" fmla="*/ 254 w 1383"/>
                  <a:gd name="T39" fmla="*/ 302 h 1290"/>
                  <a:gd name="T40" fmla="*/ 182 w 1383"/>
                  <a:gd name="T41" fmla="*/ 306 h 1290"/>
                  <a:gd name="T42" fmla="*/ 119 w 1383"/>
                  <a:gd name="T43" fmla="*/ 306 h 1290"/>
                  <a:gd name="T44" fmla="*/ 121 w 1383"/>
                  <a:gd name="T45" fmla="*/ 355 h 1290"/>
                  <a:gd name="T46" fmla="*/ 103 w 1383"/>
                  <a:gd name="T47" fmla="*/ 447 h 1290"/>
                  <a:gd name="T48" fmla="*/ 23 w 1383"/>
                  <a:gd name="T49" fmla="*/ 681 h 1290"/>
                  <a:gd name="T50" fmla="*/ 53 w 1383"/>
                  <a:gd name="T51" fmla="*/ 660 h 1290"/>
                  <a:gd name="T52" fmla="*/ 69 w 1383"/>
                  <a:gd name="T53" fmla="*/ 602 h 1290"/>
                  <a:gd name="T54" fmla="*/ 107 w 1383"/>
                  <a:gd name="T55" fmla="*/ 582 h 1290"/>
                  <a:gd name="T56" fmla="*/ 188 w 1383"/>
                  <a:gd name="T57" fmla="*/ 604 h 1290"/>
                  <a:gd name="T58" fmla="*/ 204 w 1383"/>
                  <a:gd name="T59" fmla="*/ 606 h 1290"/>
                  <a:gd name="T60" fmla="*/ 236 w 1383"/>
                  <a:gd name="T61" fmla="*/ 660 h 1290"/>
                  <a:gd name="T62" fmla="*/ 298 w 1383"/>
                  <a:gd name="T63" fmla="*/ 739 h 1290"/>
                  <a:gd name="T64" fmla="*/ 427 w 1383"/>
                  <a:gd name="T65" fmla="*/ 787 h 1290"/>
                  <a:gd name="T66" fmla="*/ 487 w 1383"/>
                  <a:gd name="T67" fmla="*/ 829 h 1290"/>
                  <a:gd name="T68" fmla="*/ 570 w 1383"/>
                  <a:gd name="T69" fmla="*/ 864 h 1290"/>
                  <a:gd name="T70" fmla="*/ 630 w 1383"/>
                  <a:gd name="T71" fmla="*/ 856 h 1290"/>
                  <a:gd name="T72" fmla="*/ 676 w 1383"/>
                  <a:gd name="T73" fmla="*/ 852 h 1290"/>
                  <a:gd name="T74" fmla="*/ 721 w 1383"/>
                  <a:gd name="T75" fmla="*/ 890 h 1290"/>
                  <a:gd name="T76" fmla="*/ 727 w 1383"/>
                  <a:gd name="T77" fmla="*/ 962 h 1290"/>
                  <a:gd name="T78" fmla="*/ 672 w 1383"/>
                  <a:gd name="T79" fmla="*/ 1013 h 1290"/>
                  <a:gd name="T80" fmla="*/ 691 w 1383"/>
                  <a:gd name="T81" fmla="*/ 1081 h 1290"/>
                  <a:gd name="T82" fmla="*/ 785 w 1383"/>
                  <a:gd name="T83" fmla="*/ 1196 h 1290"/>
                  <a:gd name="T84" fmla="*/ 819 w 1383"/>
                  <a:gd name="T85" fmla="*/ 1270 h 1290"/>
                  <a:gd name="T86" fmla="*/ 980 w 1383"/>
                  <a:gd name="T87" fmla="*/ 1149 h 1290"/>
                  <a:gd name="T88" fmla="*/ 936 w 1383"/>
                  <a:gd name="T89" fmla="*/ 1069 h 1290"/>
                  <a:gd name="T90" fmla="*/ 970 w 1383"/>
                  <a:gd name="T91" fmla="*/ 1002 h 1290"/>
                  <a:gd name="T92" fmla="*/ 1109 w 1383"/>
                  <a:gd name="T93" fmla="*/ 840 h 1290"/>
                  <a:gd name="T94" fmla="*/ 1151 w 1383"/>
                  <a:gd name="T95" fmla="*/ 735 h 1290"/>
                  <a:gd name="T96" fmla="*/ 1224 w 1383"/>
                  <a:gd name="T97" fmla="*/ 644 h 1290"/>
                  <a:gd name="T98" fmla="*/ 1286 w 1383"/>
                  <a:gd name="T99" fmla="*/ 554 h 1290"/>
                  <a:gd name="T100" fmla="*/ 1284 w 1383"/>
                  <a:gd name="T101" fmla="*/ 516 h 1290"/>
                  <a:gd name="T102" fmla="*/ 1322 w 1383"/>
                  <a:gd name="T103" fmla="*/ 483 h 1290"/>
                  <a:gd name="T104" fmla="*/ 1381 w 1383"/>
                  <a:gd name="T105" fmla="*/ 467 h 1290"/>
                  <a:gd name="T106" fmla="*/ 1375 w 1383"/>
                  <a:gd name="T107" fmla="*/ 385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3" h="1290">
                    <a:moveTo>
                      <a:pt x="1375" y="385"/>
                    </a:moveTo>
                    <a:lnTo>
                      <a:pt x="1375" y="385"/>
                    </a:lnTo>
                    <a:lnTo>
                      <a:pt x="1373" y="371"/>
                    </a:lnTo>
                    <a:lnTo>
                      <a:pt x="1369" y="359"/>
                    </a:lnTo>
                    <a:lnTo>
                      <a:pt x="1365" y="349"/>
                    </a:lnTo>
                    <a:lnTo>
                      <a:pt x="1359" y="341"/>
                    </a:lnTo>
                    <a:lnTo>
                      <a:pt x="1351" y="336"/>
                    </a:lnTo>
                    <a:lnTo>
                      <a:pt x="1342" y="330"/>
                    </a:lnTo>
                    <a:lnTo>
                      <a:pt x="1330" y="326"/>
                    </a:lnTo>
                    <a:lnTo>
                      <a:pt x="1318" y="322"/>
                    </a:lnTo>
                    <a:lnTo>
                      <a:pt x="1318" y="322"/>
                    </a:lnTo>
                    <a:lnTo>
                      <a:pt x="1296" y="316"/>
                    </a:lnTo>
                    <a:lnTo>
                      <a:pt x="1282" y="310"/>
                    </a:lnTo>
                    <a:lnTo>
                      <a:pt x="1270" y="304"/>
                    </a:lnTo>
                    <a:lnTo>
                      <a:pt x="1264" y="296"/>
                    </a:lnTo>
                    <a:lnTo>
                      <a:pt x="1262" y="284"/>
                    </a:lnTo>
                    <a:lnTo>
                      <a:pt x="1264" y="272"/>
                    </a:lnTo>
                    <a:lnTo>
                      <a:pt x="1270" y="256"/>
                    </a:lnTo>
                    <a:lnTo>
                      <a:pt x="1280" y="236"/>
                    </a:lnTo>
                    <a:lnTo>
                      <a:pt x="1280" y="236"/>
                    </a:lnTo>
                    <a:lnTo>
                      <a:pt x="1266" y="220"/>
                    </a:lnTo>
                    <a:lnTo>
                      <a:pt x="1256" y="210"/>
                    </a:lnTo>
                    <a:lnTo>
                      <a:pt x="1248" y="204"/>
                    </a:lnTo>
                    <a:lnTo>
                      <a:pt x="1238" y="202"/>
                    </a:lnTo>
                    <a:lnTo>
                      <a:pt x="1238" y="202"/>
                    </a:lnTo>
                    <a:lnTo>
                      <a:pt x="1230" y="202"/>
                    </a:lnTo>
                    <a:lnTo>
                      <a:pt x="1222" y="206"/>
                    </a:lnTo>
                    <a:lnTo>
                      <a:pt x="1194" y="218"/>
                    </a:lnTo>
                    <a:lnTo>
                      <a:pt x="1194" y="218"/>
                    </a:lnTo>
                    <a:lnTo>
                      <a:pt x="1173" y="228"/>
                    </a:lnTo>
                    <a:lnTo>
                      <a:pt x="1151" y="234"/>
                    </a:lnTo>
                    <a:lnTo>
                      <a:pt x="1127" y="238"/>
                    </a:lnTo>
                    <a:lnTo>
                      <a:pt x="1103" y="238"/>
                    </a:lnTo>
                    <a:lnTo>
                      <a:pt x="1103" y="238"/>
                    </a:lnTo>
                    <a:lnTo>
                      <a:pt x="1067" y="236"/>
                    </a:lnTo>
                    <a:lnTo>
                      <a:pt x="1033" y="230"/>
                    </a:lnTo>
                    <a:lnTo>
                      <a:pt x="1000" y="218"/>
                    </a:lnTo>
                    <a:lnTo>
                      <a:pt x="970" y="204"/>
                    </a:lnTo>
                    <a:lnTo>
                      <a:pt x="940" y="184"/>
                    </a:lnTo>
                    <a:lnTo>
                      <a:pt x="912" y="163"/>
                    </a:lnTo>
                    <a:lnTo>
                      <a:pt x="902" y="151"/>
                    </a:lnTo>
                    <a:lnTo>
                      <a:pt x="890" y="139"/>
                    </a:lnTo>
                    <a:lnTo>
                      <a:pt x="880" y="125"/>
                    </a:lnTo>
                    <a:lnTo>
                      <a:pt x="872" y="111"/>
                    </a:lnTo>
                    <a:lnTo>
                      <a:pt x="872" y="111"/>
                    </a:lnTo>
                    <a:lnTo>
                      <a:pt x="862" y="95"/>
                    </a:lnTo>
                    <a:lnTo>
                      <a:pt x="854" y="81"/>
                    </a:lnTo>
                    <a:lnTo>
                      <a:pt x="833" y="53"/>
                    </a:lnTo>
                    <a:lnTo>
                      <a:pt x="785" y="0"/>
                    </a:lnTo>
                    <a:lnTo>
                      <a:pt x="785" y="0"/>
                    </a:lnTo>
                    <a:lnTo>
                      <a:pt x="775" y="23"/>
                    </a:lnTo>
                    <a:lnTo>
                      <a:pt x="765" y="47"/>
                    </a:lnTo>
                    <a:lnTo>
                      <a:pt x="765" y="47"/>
                    </a:lnTo>
                    <a:lnTo>
                      <a:pt x="751" y="79"/>
                    </a:lnTo>
                    <a:lnTo>
                      <a:pt x="751" y="79"/>
                    </a:lnTo>
                    <a:lnTo>
                      <a:pt x="745" y="89"/>
                    </a:lnTo>
                    <a:lnTo>
                      <a:pt x="737" y="95"/>
                    </a:lnTo>
                    <a:lnTo>
                      <a:pt x="727" y="101"/>
                    </a:lnTo>
                    <a:lnTo>
                      <a:pt x="715" y="103"/>
                    </a:lnTo>
                    <a:lnTo>
                      <a:pt x="715" y="103"/>
                    </a:lnTo>
                    <a:lnTo>
                      <a:pt x="713" y="103"/>
                    </a:lnTo>
                    <a:lnTo>
                      <a:pt x="713" y="103"/>
                    </a:lnTo>
                    <a:lnTo>
                      <a:pt x="711" y="103"/>
                    </a:lnTo>
                    <a:lnTo>
                      <a:pt x="711" y="103"/>
                    </a:lnTo>
                    <a:lnTo>
                      <a:pt x="709" y="105"/>
                    </a:lnTo>
                    <a:lnTo>
                      <a:pt x="709" y="105"/>
                    </a:lnTo>
                    <a:lnTo>
                      <a:pt x="693" y="101"/>
                    </a:lnTo>
                    <a:lnTo>
                      <a:pt x="693" y="101"/>
                    </a:lnTo>
                    <a:lnTo>
                      <a:pt x="693" y="99"/>
                    </a:lnTo>
                    <a:lnTo>
                      <a:pt x="693" y="99"/>
                    </a:lnTo>
                    <a:lnTo>
                      <a:pt x="685" y="93"/>
                    </a:lnTo>
                    <a:lnTo>
                      <a:pt x="678" y="85"/>
                    </a:lnTo>
                    <a:lnTo>
                      <a:pt x="678" y="85"/>
                    </a:lnTo>
                    <a:lnTo>
                      <a:pt x="668" y="69"/>
                    </a:lnTo>
                    <a:lnTo>
                      <a:pt x="668" y="69"/>
                    </a:lnTo>
                    <a:lnTo>
                      <a:pt x="662" y="57"/>
                    </a:lnTo>
                    <a:lnTo>
                      <a:pt x="656" y="47"/>
                    </a:lnTo>
                    <a:lnTo>
                      <a:pt x="656" y="47"/>
                    </a:lnTo>
                    <a:lnTo>
                      <a:pt x="646" y="17"/>
                    </a:lnTo>
                    <a:lnTo>
                      <a:pt x="646" y="17"/>
                    </a:lnTo>
                    <a:lnTo>
                      <a:pt x="620" y="27"/>
                    </a:lnTo>
                    <a:lnTo>
                      <a:pt x="620" y="27"/>
                    </a:lnTo>
                    <a:lnTo>
                      <a:pt x="598" y="33"/>
                    </a:lnTo>
                    <a:lnTo>
                      <a:pt x="580" y="41"/>
                    </a:lnTo>
                    <a:lnTo>
                      <a:pt x="564" y="51"/>
                    </a:lnTo>
                    <a:lnTo>
                      <a:pt x="552" y="59"/>
                    </a:lnTo>
                    <a:lnTo>
                      <a:pt x="540" y="71"/>
                    </a:lnTo>
                    <a:lnTo>
                      <a:pt x="530" y="83"/>
                    </a:lnTo>
                    <a:lnTo>
                      <a:pt x="522" y="99"/>
                    </a:lnTo>
                    <a:lnTo>
                      <a:pt x="516" y="117"/>
                    </a:lnTo>
                    <a:lnTo>
                      <a:pt x="516" y="117"/>
                    </a:lnTo>
                    <a:lnTo>
                      <a:pt x="511" y="133"/>
                    </a:lnTo>
                    <a:lnTo>
                      <a:pt x="505" y="149"/>
                    </a:lnTo>
                    <a:lnTo>
                      <a:pt x="495" y="165"/>
                    </a:lnTo>
                    <a:lnTo>
                      <a:pt x="485" y="178"/>
                    </a:lnTo>
                    <a:lnTo>
                      <a:pt x="463" y="204"/>
                    </a:lnTo>
                    <a:lnTo>
                      <a:pt x="441" y="228"/>
                    </a:lnTo>
                    <a:lnTo>
                      <a:pt x="441" y="228"/>
                    </a:lnTo>
                    <a:lnTo>
                      <a:pt x="419" y="252"/>
                    </a:lnTo>
                    <a:lnTo>
                      <a:pt x="419" y="252"/>
                    </a:lnTo>
                    <a:lnTo>
                      <a:pt x="413" y="256"/>
                    </a:lnTo>
                    <a:lnTo>
                      <a:pt x="405" y="262"/>
                    </a:lnTo>
                    <a:lnTo>
                      <a:pt x="395" y="266"/>
                    </a:lnTo>
                    <a:lnTo>
                      <a:pt x="383" y="266"/>
                    </a:lnTo>
                    <a:lnTo>
                      <a:pt x="383" y="266"/>
                    </a:lnTo>
                    <a:lnTo>
                      <a:pt x="367" y="266"/>
                    </a:lnTo>
                    <a:lnTo>
                      <a:pt x="347" y="260"/>
                    </a:lnTo>
                    <a:lnTo>
                      <a:pt x="330" y="250"/>
                    </a:lnTo>
                    <a:lnTo>
                      <a:pt x="320" y="244"/>
                    </a:lnTo>
                    <a:lnTo>
                      <a:pt x="312" y="238"/>
                    </a:lnTo>
                    <a:lnTo>
                      <a:pt x="312" y="238"/>
                    </a:lnTo>
                    <a:lnTo>
                      <a:pt x="306" y="230"/>
                    </a:lnTo>
                    <a:lnTo>
                      <a:pt x="306" y="230"/>
                    </a:lnTo>
                    <a:lnTo>
                      <a:pt x="302" y="234"/>
                    </a:lnTo>
                    <a:lnTo>
                      <a:pt x="302" y="234"/>
                    </a:lnTo>
                    <a:lnTo>
                      <a:pt x="292" y="260"/>
                    </a:lnTo>
                    <a:lnTo>
                      <a:pt x="286" y="272"/>
                    </a:lnTo>
                    <a:lnTo>
                      <a:pt x="276" y="284"/>
                    </a:lnTo>
                    <a:lnTo>
                      <a:pt x="266" y="294"/>
                    </a:lnTo>
                    <a:lnTo>
                      <a:pt x="254" y="302"/>
                    </a:lnTo>
                    <a:lnTo>
                      <a:pt x="238" y="306"/>
                    </a:lnTo>
                    <a:lnTo>
                      <a:pt x="220" y="308"/>
                    </a:lnTo>
                    <a:lnTo>
                      <a:pt x="220" y="308"/>
                    </a:lnTo>
                    <a:lnTo>
                      <a:pt x="202" y="308"/>
                    </a:lnTo>
                    <a:lnTo>
                      <a:pt x="182" y="306"/>
                    </a:lnTo>
                    <a:lnTo>
                      <a:pt x="182" y="306"/>
                    </a:lnTo>
                    <a:lnTo>
                      <a:pt x="173" y="304"/>
                    </a:lnTo>
                    <a:lnTo>
                      <a:pt x="173" y="304"/>
                    </a:lnTo>
                    <a:lnTo>
                      <a:pt x="149" y="300"/>
                    </a:lnTo>
                    <a:lnTo>
                      <a:pt x="125" y="294"/>
                    </a:lnTo>
                    <a:lnTo>
                      <a:pt x="125" y="294"/>
                    </a:lnTo>
                    <a:lnTo>
                      <a:pt x="119" y="306"/>
                    </a:lnTo>
                    <a:lnTo>
                      <a:pt x="113" y="320"/>
                    </a:lnTo>
                    <a:lnTo>
                      <a:pt x="111" y="332"/>
                    </a:lnTo>
                    <a:lnTo>
                      <a:pt x="111" y="336"/>
                    </a:lnTo>
                    <a:lnTo>
                      <a:pt x="111" y="340"/>
                    </a:lnTo>
                    <a:lnTo>
                      <a:pt x="111" y="340"/>
                    </a:lnTo>
                    <a:lnTo>
                      <a:pt x="121" y="355"/>
                    </a:lnTo>
                    <a:lnTo>
                      <a:pt x="125" y="369"/>
                    </a:lnTo>
                    <a:lnTo>
                      <a:pt x="125" y="383"/>
                    </a:lnTo>
                    <a:lnTo>
                      <a:pt x="125" y="395"/>
                    </a:lnTo>
                    <a:lnTo>
                      <a:pt x="121" y="409"/>
                    </a:lnTo>
                    <a:lnTo>
                      <a:pt x="115" y="421"/>
                    </a:lnTo>
                    <a:lnTo>
                      <a:pt x="103" y="447"/>
                    </a:lnTo>
                    <a:lnTo>
                      <a:pt x="103" y="447"/>
                    </a:lnTo>
                    <a:lnTo>
                      <a:pt x="0" y="677"/>
                    </a:lnTo>
                    <a:lnTo>
                      <a:pt x="0" y="677"/>
                    </a:lnTo>
                    <a:lnTo>
                      <a:pt x="12" y="681"/>
                    </a:lnTo>
                    <a:lnTo>
                      <a:pt x="23" y="681"/>
                    </a:lnTo>
                    <a:lnTo>
                      <a:pt x="23" y="681"/>
                    </a:lnTo>
                    <a:lnTo>
                      <a:pt x="31" y="681"/>
                    </a:lnTo>
                    <a:lnTo>
                      <a:pt x="37" y="679"/>
                    </a:lnTo>
                    <a:lnTo>
                      <a:pt x="41" y="677"/>
                    </a:lnTo>
                    <a:lnTo>
                      <a:pt x="47" y="673"/>
                    </a:lnTo>
                    <a:lnTo>
                      <a:pt x="49" y="668"/>
                    </a:lnTo>
                    <a:lnTo>
                      <a:pt x="53" y="660"/>
                    </a:lnTo>
                    <a:lnTo>
                      <a:pt x="57" y="642"/>
                    </a:lnTo>
                    <a:lnTo>
                      <a:pt x="57" y="642"/>
                    </a:lnTo>
                    <a:lnTo>
                      <a:pt x="57" y="632"/>
                    </a:lnTo>
                    <a:lnTo>
                      <a:pt x="61" y="620"/>
                    </a:lnTo>
                    <a:lnTo>
                      <a:pt x="63" y="610"/>
                    </a:lnTo>
                    <a:lnTo>
                      <a:pt x="69" y="602"/>
                    </a:lnTo>
                    <a:lnTo>
                      <a:pt x="69" y="602"/>
                    </a:lnTo>
                    <a:lnTo>
                      <a:pt x="79" y="592"/>
                    </a:lnTo>
                    <a:lnTo>
                      <a:pt x="89" y="586"/>
                    </a:lnTo>
                    <a:lnTo>
                      <a:pt x="97" y="582"/>
                    </a:lnTo>
                    <a:lnTo>
                      <a:pt x="107" y="582"/>
                    </a:lnTo>
                    <a:lnTo>
                      <a:pt x="107" y="582"/>
                    </a:lnTo>
                    <a:lnTo>
                      <a:pt x="117" y="582"/>
                    </a:lnTo>
                    <a:lnTo>
                      <a:pt x="127" y="586"/>
                    </a:lnTo>
                    <a:lnTo>
                      <a:pt x="149" y="594"/>
                    </a:lnTo>
                    <a:lnTo>
                      <a:pt x="169" y="600"/>
                    </a:lnTo>
                    <a:lnTo>
                      <a:pt x="179" y="604"/>
                    </a:lnTo>
                    <a:lnTo>
                      <a:pt x="188" y="604"/>
                    </a:lnTo>
                    <a:lnTo>
                      <a:pt x="188" y="604"/>
                    </a:lnTo>
                    <a:lnTo>
                      <a:pt x="194" y="604"/>
                    </a:lnTo>
                    <a:lnTo>
                      <a:pt x="194" y="604"/>
                    </a:lnTo>
                    <a:lnTo>
                      <a:pt x="194" y="604"/>
                    </a:lnTo>
                    <a:lnTo>
                      <a:pt x="194" y="604"/>
                    </a:lnTo>
                    <a:lnTo>
                      <a:pt x="204" y="606"/>
                    </a:lnTo>
                    <a:lnTo>
                      <a:pt x="212" y="610"/>
                    </a:lnTo>
                    <a:lnTo>
                      <a:pt x="220" y="616"/>
                    </a:lnTo>
                    <a:lnTo>
                      <a:pt x="224" y="624"/>
                    </a:lnTo>
                    <a:lnTo>
                      <a:pt x="224" y="624"/>
                    </a:lnTo>
                    <a:lnTo>
                      <a:pt x="230" y="642"/>
                    </a:lnTo>
                    <a:lnTo>
                      <a:pt x="236" y="660"/>
                    </a:lnTo>
                    <a:lnTo>
                      <a:pt x="244" y="675"/>
                    </a:lnTo>
                    <a:lnTo>
                      <a:pt x="254" y="691"/>
                    </a:lnTo>
                    <a:lnTo>
                      <a:pt x="264" y="705"/>
                    </a:lnTo>
                    <a:lnTo>
                      <a:pt x="274" y="717"/>
                    </a:lnTo>
                    <a:lnTo>
                      <a:pt x="286" y="729"/>
                    </a:lnTo>
                    <a:lnTo>
                      <a:pt x="298" y="739"/>
                    </a:lnTo>
                    <a:lnTo>
                      <a:pt x="312" y="747"/>
                    </a:lnTo>
                    <a:lnTo>
                      <a:pt x="326" y="755"/>
                    </a:lnTo>
                    <a:lnTo>
                      <a:pt x="357" y="769"/>
                    </a:lnTo>
                    <a:lnTo>
                      <a:pt x="391" y="779"/>
                    </a:lnTo>
                    <a:lnTo>
                      <a:pt x="427" y="787"/>
                    </a:lnTo>
                    <a:lnTo>
                      <a:pt x="427" y="787"/>
                    </a:lnTo>
                    <a:lnTo>
                      <a:pt x="441" y="793"/>
                    </a:lnTo>
                    <a:lnTo>
                      <a:pt x="455" y="799"/>
                    </a:lnTo>
                    <a:lnTo>
                      <a:pt x="467" y="809"/>
                    </a:lnTo>
                    <a:lnTo>
                      <a:pt x="479" y="819"/>
                    </a:lnTo>
                    <a:lnTo>
                      <a:pt x="479" y="819"/>
                    </a:lnTo>
                    <a:lnTo>
                      <a:pt x="487" y="829"/>
                    </a:lnTo>
                    <a:lnTo>
                      <a:pt x="499" y="839"/>
                    </a:lnTo>
                    <a:lnTo>
                      <a:pt x="512" y="846"/>
                    </a:lnTo>
                    <a:lnTo>
                      <a:pt x="526" y="852"/>
                    </a:lnTo>
                    <a:lnTo>
                      <a:pt x="540" y="858"/>
                    </a:lnTo>
                    <a:lnTo>
                      <a:pt x="554" y="862"/>
                    </a:lnTo>
                    <a:lnTo>
                      <a:pt x="570" y="864"/>
                    </a:lnTo>
                    <a:lnTo>
                      <a:pt x="586" y="866"/>
                    </a:lnTo>
                    <a:lnTo>
                      <a:pt x="586" y="866"/>
                    </a:lnTo>
                    <a:lnTo>
                      <a:pt x="596" y="864"/>
                    </a:lnTo>
                    <a:lnTo>
                      <a:pt x="608" y="862"/>
                    </a:lnTo>
                    <a:lnTo>
                      <a:pt x="620" y="860"/>
                    </a:lnTo>
                    <a:lnTo>
                      <a:pt x="630" y="856"/>
                    </a:lnTo>
                    <a:lnTo>
                      <a:pt x="630" y="856"/>
                    </a:lnTo>
                    <a:lnTo>
                      <a:pt x="642" y="850"/>
                    </a:lnTo>
                    <a:lnTo>
                      <a:pt x="658" y="850"/>
                    </a:lnTo>
                    <a:lnTo>
                      <a:pt x="658" y="850"/>
                    </a:lnTo>
                    <a:lnTo>
                      <a:pt x="666" y="850"/>
                    </a:lnTo>
                    <a:lnTo>
                      <a:pt x="676" y="852"/>
                    </a:lnTo>
                    <a:lnTo>
                      <a:pt x="683" y="856"/>
                    </a:lnTo>
                    <a:lnTo>
                      <a:pt x="693" y="860"/>
                    </a:lnTo>
                    <a:lnTo>
                      <a:pt x="701" y="866"/>
                    </a:lnTo>
                    <a:lnTo>
                      <a:pt x="709" y="874"/>
                    </a:lnTo>
                    <a:lnTo>
                      <a:pt x="715" y="882"/>
                    </a:lnTo>
                    <a:lnTo>
                      <a:pt x="721" y="890"/>
                    </a:lnTo>
                    <a:lnTo>
                      <a:pt x="721" y="890"/>
                    </a:lnTo>
                    <a:lnTo>
                      <a:pt x="727" y="906"/>
                    </a:lnTo>
                    <a:lnTo>
                      <a:pt x="731" y="920"/>
                    </a:lnTo>
                    <a:lnTo>
                      <a:pt x="733" y="936"/>
                    </a:lnTo>
                    <a:lnTo>
                      <a:pt x="731" y="950"/>
                    </a:lnTo>
                    <a:lnTo>
                      <a:pt x="727" y="962"/>
                    </a:lnTo>
                    <a:lnTo>
                      <a:pt x="721" y="976"/>
                    </a:lnTo>
                    <a:lnTo>
                      <a:pt x="713" y="986"/>
                    </a:lnTo>
                    <a:lnTo>
                      <a:pt x="703" y="994"/>
                    </a:lnTo>
                    <a:lnTo>
                      <a:pt x="703" y="994"/>
                    </a:lnTo>
                    <a:lnTo>
                      <a:pt x="685" y="1005"/>
                    </a:lnTo>
                    <a:lnTo>
                      <a:pt x="672" y="1013"/>
                    </a:lnTo>
                    <a:lnTo>
                      <a:pt x="664" y="1023"/>
                    </a:lnTo>
                    <a:lnTo>
                      <a:pt x="660" y="1031"/>
                    </a:lnTo>
                    <a:lnTo>
                      <a:pt x="662" y="1041"/>
                    </a:lnTo>
                    <a:lnTo>
                      <a:pt x="666" y="1051"/>
                    </a:lnTo>
                    <a:lnTo>
                      <a:pt x="676" y="1065"/>
                    </a:lnTo>
                    <a:lnTo>
                      <a:pt x="691" y="1081"/>
                    </a:lnTo>
                    <a:lnTo>
                      <a:pt x="691" y="1081"/>
                    </a:lnTo>
                    <a:lnTo>
                      <a:pt x="725" y="1117"/>
                    </a:lnTo>
                    <a:lnTo>
                      <a:pt x="741" y="1135"/>
                    </a:lnTo>
                    <a:lnTo>
                      <a:pt x="757" y="1155"/>
                    </a:lnTo>
                    <a:lnTo>
                      <a:pt x="771" y="1174"/>
                    </a:lnTo>
                    <a:lnTo>
                      <a:pt x="785" y="1196"/>
                    </a:lnTo>
                    <a:lnTo>
                      <a:pt x="795" y="1220"/>
                    </a:lnTo>
                    <a:lnTo>
                      <a:pt x="803" y="1244"/>
                    </a:lnTo>
                    <a:lnTo>
                      <a:pt x="803" y="1244"/>
                    </a:lnTo>
                    <a:lnTo>
                      <a:pt x="805" y="1252"/>
                    </a:lnTo>
                    <a:lnTo>
                      <a:pt x="809" y="1258"/>
                    </a:lnTo>
                    <a:lnTo>
                      <a:pt x="819" y="1270"/>
                    </a:lnTo>
                    <a:lnTo>
                      <a:pt x="837" y="1290"/>
                    </a:lnTo>
                    <a:lnTo>
                      <a:pt x="837" y="1290"/>
                    </a:lnTo>
                    <a:lnTo>
                      <a:pt x="1013" y="1188"/>
                    </a:lnTo>
                    <a:lnTo>
                      <a:pt x="1013" y="1188"/>
                    </a:lnTo>
                    <a:lnTo>
                      <a:pt x="998" y="1169"/>
                    </a:lnTo>
                    <a:lnTo>
                      <a:pt x="980" y="1149"/>
                    </a:lnTo>
                    <a:lnTo>
                      <a:pt x="980" y="1149"/>
                    </a:lnTo>
                    <a:lnTo>
                      <a:pt x="964" y="1133"/>
                    </a:lnTo>
                    <a:lnTo>
                      <a:pt x="952" y="1117"/>
                    </a:lnTo>
                    <a:lnTo>
                      <a:pt x="942" y="1101"/>
                    </a:lnTo>
                    <a:lnTo>
                      <a:pt x="938" y="1085"/>
                    </a:lnTo>
                    <a:lnTo>
                      <a:pt x="936" y="1069"/>
                    </a:lnTo>
                    <a:lnTo>
                      <a:pt x="940" y="1055"/>
                    </a:lnTo>
                    <a:lnTo>
                      <a:pt x="946" y="1039"/>
                    </a:lnTo>
                    <a:lnTo>
                      <a:pt x="956" y="1025"/>
                    </a:lnTo>
                    <a:lnTo>
                      <a:pt x="956" y="1025"/>
                    </a:lnTo>
                    <a:lnTo>
                      <a:pt x="960" y="1011"/>
                    </a:lnTo>
                    <a:lnTo>
                      <a:pt x="970" y="1002"/>
                    </a:lnTo>
                    <a:lnTo>
                      <a:pt x="970" y="1002"/>
                    </a:lnTo>
                    <a:lnTo>
                      <a:pt x="1023" y="950"/>
                    </a:lnTo>
                    <a:lnTo>
                      <a:pt x="1049" y="924"/>
                    </a:lnTo>
                    <a:lnTo>
                      <a:pt x="1071" y="898"/>
                    </a:lnTo>
                    <a:lnTo>
                      <a:pt x="1091" y="870"/>
                    </a:lnTo>
                    <a:lnTo>
                      <a:pt x="1109" y="840"/>
                    </a:lnTo>
                    <a:lnTo>
                      <a:pt x="1123" y="809"/>
                    </a:lnTo>
                    <a:lnTo>
                      <a:pt x="1133" y="773"/>
                    </a:lnTo>
                    <a:lnTo>
                      <a:pt x="1133" y="773"/>
                    </a:lnTo>
                    <a:lnTo>
                      <a:pt x="1135" y="763"/>
                    </a:lnTo>
                    <a:lnTo>
                      <a:pt x="1139" y="753"/>
                    </a:lnTo>
                    <a:lnTo>
                      <a:pt x="1151" y="735"/>
                    </a:lnTo>
                    <a:lnTo>
                      <a:pt x="1163" y="719"/>
                    </a:lnTo>
                    <a:lnTo>
                      <a:pt x="1177" y="703"/>
                    </a:lnTo>
                    <a:lnTo>
                      <a:pt x="1177" y="703"/>
                    </a:lnTo>
                    <a:lnTo>
                      <a:pt x="1192" y="685"/>
                    </a:lnTo>
                    <a:lnTo>
                      <a:pt x="1192" y="685"/>
                    </a:lnTo>
                    <a:lnTo>
                      <a:pt x="1224" y="644"/>
                    </a:lnTo>
                    <a:lnTo>
                      <a:pt x="1224" y="644"/>
                    </a:lnTo>
                    <a:lnTo>
                      <a:pt x="1262" y="594"/>
                    </a:lnTo>
                    <a:lnTo>
                      <a:pt x="1262" y="594"/>
                    </a:lnTo>
                    <a:lnTo>
                      <a:pt x="1288" y="558"/>
                    </a:lnTo>
                    <a:lnTo>
                      <a:pt x="1288" y="558"/>
                    </a:lnTo>
                    <a:lnTo>
                      <a:pt x="1286" y="554"/>
                    </a:lnTo>
                    <a:lnTo>
                      <a:pt x="1286" y="554"/>
                    </a:lnTo>
                    <a:lnTo>
                      <a:pt x="1284" y="540"/>
                    </a:lnTo>
                    <a:lnTo>
                      <a:pt x="1284" y="540"/>
                    </a:lnTo>
                    <a:lnTo>
                      <a:pt x="1282" y="530"/>
                    </a:lnTo>
                    <a:lnTo>
                      <a:pt x="1282" y="530"/>
                    </a:lnTo>
                    <a:lnTo>
                      <a:pt x="1284" y="516"/>
                    </a:lnTo>
                    <a:lnTo>
                      <a:pt x="1288" y="505"/>
                    </a:lnTo>
                    <a:lnTo>
                      <a:pt x="1296" y="495"/>
                    </a:lnTo>
                    <a:lnTo>
                      <a:pt x="1308" y="489"/>
                    </a:lnTo>
                    <a:lnTo>
                      <a:pt x="1308" y="489"/>
                    </a:lnTo>
                    <a:lnTo>
                      <a:pt x="1322" y="483"/>
                    </a:lnTo>
                    <a:lnTo>
                      <a:pt x="1322" y="483"/>
                    </a:lnTo>
                    <a:lnTo>
                      <a:pt x="1343" y="473"/>
                    </a:lnTo>
                    <a:lnTo>
                      <a:pt x="1357" y="469"/>
                    </a:lnTo>
                    <a:lnTo>
                      <a:pt x="1373" y="467"/>
                    </a:lnTo>
                    <a:lnTo>
                      <a:pt x="1373" y="467"/>
                    </a:lnTo>
                    <a:lnTo>
                      <a:pt x="1381" y="467"/>
                    </a:lnTo>
                    <a:lnTo>
                      <a:pt x="1381" y="467"/>
                    </a:lnTo>
                    <a:lnTo>
                      <a:pt x="1383" y="467"/>
                    </a:lnTo>
                    <a:lnTo>
                      <a:pt x="1383" y="467"/>
                    </a:lnTo>
                    <a:lnTo>
                      <a:pt x="1379" y="427"/>
                    </a:lnTo>
                    <a:lnTo>
                      <a:pt x="1375" y="405"/>
                    </a:lnTo>
                    <a:lnTo>
                      <a:pt x="1375" y="385"/>
                    </a:lnTo>
                    <a:lnTo>
                      <a:pt x="1375" y="38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2" name="Freeform 12">
                <a:extLst>
                  <a:ext uri="{FF2B5EF4-FFF2-40B4-BE49-F238E27FC236}">
                    <a16:creationId xmlns:a16="http://schemas.microsoft.com/office/drawing/2014/main" id="{839930F1-6F73-4B12-A150-8CFB37FAF392}"/>
                  </a:ext>
                </a:extLst>
              </p:cNvPr>
              <p:cNvSpPr>
                <a:spLocks/>
              </p:cNvSpPr>
              <p:nvPr/>
            </p:nvSpPr>
            <p:spPr bwMode="auto">
              <a:xfrm>
                <a:off x="2803526" y="0"/>
                <a:ext cx="2022475" cy="1524000"/>
              </a:xfrm>
              <a:custGeom>
                <a:avLst/>
                <a:gdLst>
                  <a:gd name="T0" fmla="*/ 302 w 1274"/>
                  <a:gd name="T1" fmla="*/ 891 h 960"/>
                  <a:gd name="T2" fmla="*/ 346 w 1274"/>
                  <a:gd name="T3" fmla="*/ 863 h 960"/>
                  <a:gd name="T4" fmla="*/ 387 w 1274"/>
                  <a:gd name="T5" fmla="*/ 863 h 960"/>
                  <a:gd name="T6" fmla="*/ 423 w 1274"/>
                  <a:gd name="T7" fmla="*/ 873 h 960"/>
                  <a:gd name="T8" fmla="*/ 437 w 1274"/>
                  <a:gd name="T9" fmla="*/ 863 h 960"/>
                  <a:gd name="T10" fmla="*/ 459 w 1274"/>
                  <a:gd name="T11" fmla="*/ 833 h 960"/>
                  <a:gd name="T12" fmla="*/ 558 w 1274"/>
                  <a:gd name="T13" fmla="*/ 779 h 960"/>
                  <a:gd name="T14" fmla="*/ 628 w 1274"/>
                  <a:gd name="T15" fmla="*/ 763 h 960"/>
                  <a:gd name="T16" fmla="*/ 660 w 1274"/>
                  <a:gd name="T17" fmla="*/ 769 h 960"/>
                  <a:gd name="T18" fmla="*/ 698 w 1274"/>
                  <a:gd name="T19" fmla="*/ 791 h 960"/>
                  <a:gd name="T20" fmla="*/ 793 w 1274"/>
                  <a:gd name="T21" fmla="*/ 815 h 960"/>
                  <a:gd name="T22" fmla="*/ 865 w 1274"/>
                  <a:gd name="T23" fmla="*/ 827 h 960"/>
                  <a:gd name="T24" fmla="*/ 908 w 1274"/>
                  <a:gd name="T25" fmla="*/ 853 h 960"/>
                  <a:gd name="T26" fmla="*/ 962 w 1274"/>
                  <a:gd name="T27" fmla="*/ 887 h 960"/>
                  <a:gd name="T28" fmla="*/ 1026 w 1274"/>
                  <a:gd name="T29" fmla="*/ 899 h 960"/>
                  <a:gd name="T30" fmla="*/ 1037 w 1274"/>
                  <a:gd name="T31" fmla="*/ 869 h 960"/>
                  <a:gd name="T32" fmla="*/ 1059 w 1274"/>
                  <a:gd name="T33" fmla="*/ 839 h 960"/>
                  <a:gd name="T34" fmla="*/ 1155 w 1274"/>
                  <a:gd name="T35" fmla="*/ 749 h 960"/>
                  <a:gd name="T36" fmla="*/ 1218 w 1274"/>
                  <a:gd name="T37" fmla="*/ 708 h 960"/>
                  <a:gd name="T38" fmla="*/ 1274 w 1274"/>
                  <a:gd name="T39" fmla="*/ 678 h 960"/>
                  <a:gd name="T40" fmla="*/ 1258 w 1274"/>
                  <a:gd name="T41" fmla="*/ 652 h 960"/>
                  <a:gd name="T42" fmla="*/ 1179 w 1274"/>
                  <a:gd name="T43" fmla="*/ 624 h 960"/>
                  <a:gd name="T44" fmla="*/ 1125 w 1274"/>
                  <a:gd name="T45" fmla="*/ 559 h 960"/>
                  <a:gd name="T46" fmla="*/ 1107 w 1274"/>
                  <a:gd name="T47" fmla="*/ 513 h 960"/>
                  <a:gd name="T48" fmla="*/ 1111 w 1274"/>
                  <a:gd name="T49" fmla="*/ 469 h 960"/>
                  <a:gd name="T50" fmla="*/ 1133 w 1274"/>
                  <a:gd name="T51" fmla="*/ 417 h 960"/>
                  <a:gd name="T52" fmla="*/ 1133 w 1274"/>
                  <a:gd name="T53" fmla="*/ 364 h 960"/>
                  <a:gd name="T54" fmla="*/ 1087 w 1274"/>
                  <a:gd name="T55" fmla="*/ 340 h 960"/>
                  <a:gd name="T56" fmla="*/ 1018 w 1274"/>
                  <a:gd name="T57" fmla="*/ 336 h 960"/>
                  <a:gd name="T58" fmla="*/ 918 w 1274"/>
                  <a:gd name="T59" fmla="*/ 342 h 960"/>
                  <a:gd name="T60" fmla="*/ 865 w 1274"/>
                  <a:gd name="T61" fmla="*/ 330 h 960"/>
                  <a:gd name="T62" fmla="*/ 829 w 1274"/>
                  <a:gd name="T63" fmla="*/ 272 h 960"/>
                  <a:gd name="T64" fmla="*/ 823 w 1274"/>
                  <a:gd name="T65" fmla="*/ 217 h 960"/>
                  <a:gd name="T66" fmla="*/ 799 w 1274"/>
                  <a:gd name="T67" fmla="*/ 161 h 960"/>
                  <a:gd name="T68" fmla="*/ 765 w 1274"/>
                  <a:gd name="T69" fmla="*/ 105 h 960"/>
                  <a:gd name="T70" fmla="*/ 765 w 1274"/>
                  <a:gd name="T71" fmla="*/ 66 h 960"/>
                  <a:gd name="T72" fmla="*/ 952 w 1274"/>
                  <a:gd name="T73" fmla="*/ 205 h 960"/>
                  <a:gd name="T74" fmla="*/ 940 w 1274"/>
                  <a:gd name="T75" fmla="*/ 137 h 960"/>
                  <a:gd name="T76" fmla="*/ 894 w 1274"/>
                  <a:gd name="T77" fmla="*/ 82 h 960"/>
                  <a:gd name="T78" fmla="*/ 793 w 1274"/>
                  <a:gd name="T79" fmla="*/ 16 h 960"/>
                  <a:gd name="T80" fmla="*/ 688 w 1274"/>
                  <a:gd name="T81" fmla="*/ 2 h 960"/>
                  <a:gd name="T82" fmla="*/ 523 w 1274"/>
                  <a:gd name="T83" fmla="*/ 4 h 960"/>
                  <a:gd name="T84" fmla="*/ 358 w 1274"/>
                  <a:gd name="T85" fmla="*/ 16 h 960"/>
                  <a:gd name="T86" fmla="*/ 322 w 1274"/>
                  <a:gd name="T87" fmla="*/ 36 h 960"/>
                  <a:gd name="T88" fmla="*/ 296 w 1274"/>
                  <a:gd name="T89" fmla="*/ 60 h 960"/>
                  <a:gd name="T90" fmla="*/ 244 w 1274"/>
                  <a:gd name="T91" fmla="*/ 76 h 960"/>
                  <a:gd name="T92" fmla="*/ 26 w 1274"/>
                  <a:gd name="T93" fmla="*/ 173 h 960"/>
                  <a:gd name="T94" fmla="*/ 26 w 1274"/>
                  <a:gd name="T95" fmla="*/ 175 h 960"/>
                  <a:gd name="T96" fmla="*/ 59 w 1274"/>
                  <a:gd name="T97" fmla="*/ 376 h 960"/>
                  <a:gd name="T98" fmla="*/ 30 w 1274"/>
                  <a:gd name="T99" fmla="*/ 429 h 960"/>
                  <a:gd name="T100" fmla="*/ 4 w 1274"/>
                  <a:gd name="T101" fmla="*/ 445 h 960"/>
                  <a:gd name="T102" fmla="*/ 32 w 1274"/>
                  <a:gd name="T103" fmla="*/ 495 h 960"/>
                  <a:gd name="T104" fmla="*/ 41 w 1274"/>
                  <a:gd name="T105" fmla="*/ 573 h 960"/>
                  <a:gd name="T106" fmla="*/ 55 w 1274"/>
                  <a:gd name="T107" fmla="*/ 608 h 960"/>
                  <a:gd name="T108" fmla="*/ 81 w 1274"/>
                  <a:gd name="T109" fmla="*/ 646 h 960"/>
                  <a:gd name="T110" fmla="*/ 83 w 1274"/>
                  <a:gd name="T111" fmla="*/ 706 h 960"/>
                  <a:gd name="T112" fmla="*/ 59 w 1274"/>
                  <a:gd name="T113" fmla="*/ 746 h 960"/>
                  <a:gd name="T114" fmla="*/ 45 w 1274"/>
                  <a:gd name="T115" fmla="*/ 829 h 960"/>
                  <a:gd name="T116" fmla="*/ 59 w 1274"/>
                  <a:gd name="T117" fmla="*/ 879 h 960"/>
                  <a:gd name="T118" fmla="*/ 133 w 1274"/>
                  <a:gd name="T119" fmla="*/ 938 h 960"/>
                  <a:gd name="T120" fmla="*/ 179 w 1274"/>
                  <a:gd name="T121" fmla="*/ 956 h 960"/>
                  <a:gd name="T122" fmla="*/ 242 w 1274"/>
                  <a:gd name="T123" fmla="*/ 958 h 960"/>
                  <a:gd name="T124" fmla="*/ 282 w 1274"/>
                  <a:gd name="T125" fmla="*/ 92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4" h="960">
                    <a:moveTo>
                      <a:pt x="282" y="920"/>
                    </a:moveTo>
                    <a:lnTo>
                      <a:pt x="282" y="920"/>
                    </a:lnTo>
                    <a:lnTo>
                      <a:pt x="292" y="905"/>
                    </a:lnTo>
                    <a:lnTo>
                      <a:pt x="302" y="891"/>
                    </a:lnTo>
                    <a:lnTo>
                      <a:pt x="314" y="881"/>
                    </a:lnTo>
                    <a:lnTo>
                      <a:pt x="324" y="873"/>
                    </a:lnTo>
                    <a:lnTo>
                      <a:pt x="336" y="867"/>
                    </a:lnTo>
                    <a:lnTo>
                      <a:pt x="346" y="863"/>
                    </a:lnTo>
                    <a:lnTo>
                      <a:pt x="358" y="861"/>
                    </a:lnTo>
                    <a:lnTo>
                      <a:pt x="367" y="861"/>
                    </a:lnTo>
                    <a:lnTo>
                      <a:pt x="367" y="861"/>
                    </a:lnTo>
                    <a:lnTo>
                      <a:pt x="387" y="863"/>
                    </a:lnTo>
                    <a:lnTo>
                      <a:pt x="407" y="869"/>
                    </a:lnTo>
                    <a:lnTo>
                      <a:pt x="407" y="869"/>
                    </a:lnTo>
                    <a:lnTo>
                      <a:pt x="417" y="873"/>
                    </a:lnTo>
                    <a:lnTo>
                      <a:pt x="423" y="873"/>
                    </a:lnTo>
                    <a:lnTo>
                      <a:pt x="423" y="873"/>
                    </a:lnTo>
                    <a:lnTo>
                      <a:pt x="425" y="873"/>
                    </a:lnTo>
                    <a:lnTo>
                      <a:pt x="431" y="871"/>
                    </a:lnTo>
                    <a:lnTo>
                      <a:pt x="437" y="863"/>
                    </a:lnTo>
                    <a:lnTo>
                      <a:pt x="445" y="849"/>
                    </a:lnTo>
                    <a:lnTo>
                      <a:pt x="445" y="849"/>
                    </a:lnTo>
                    <a:lnTo>
                      <a:pt x="451" y="841"/>
                    </a:lnTo>
                    <a:lnTo>
                      <a:pt x="459" y="833"/>
                    </a:lnTo>
                    <a:lnTo>
                      <a:pt x="477" y="817"/>
                    </a:lnTo>
                    <a:lnTo>
                      <a:pt x="503" y="803"/>
                    </a:lnTo>
                    <a:lnTo>
                      <a:pt x="529" y="789"/>
                    </a:lnTo>
                    <a:lnTo>
                      <a:pt x="558" y="779"/>
                    </a:lnTo>
                    <a:lnTo>
                      <a:pt x="584" y="771"/>
                    </a:lnTo>
                    <a:lnTo>
                      <a:pt x="608" y="765"/>
                    </a:lnTo>
                    <a:lnTo>
                      <a:pt x="628" y="763"/>
                    </a:lnTo>
                    <a:lnTo>
                      <a:pt x="628" y="763"/>
                    </a:lnTo>
                    <a:lnTo>
                      <a:pt x="628" y="763"/>
                    </a:lnTo>
                    <a:lnTo>
                      <a:pt x="640" y="763"/>
                    </a:lnTo>
                    <a:lnTo>
                      <a:pt x="652" y="767"/>
                    </a:lnTo>
                    <a:lnTo>
                      <a:pt x="660" y="769"/>
                    </a:lnTo>
                    <a:lnTo>
                      <a:pt x="670" y="775"/>
                    </a:lnTo>
                    <a:lnTo>
                      <a:pt x="670" y="775"/>
                    </a:lnTo>
                    <a:lnTo>
                      <a:pt x="682" y="785"/>
                    </a:lnTo>
                    <a:lnTo>
                      <a:pt x="698" y="791"/>
                    </a:lnTo>
                    <a:lnTo>
                      <a:pt x="711" y="797"/>
                    </a:lnTo>
                    <a:lnTo>
                      <a:pt x="727" y="803"/>
                    </a:lnTo>
                    <a:lnTo>
                      <a:pt x="759" y="809"/>
                    </a:lnTo>
                    <a:lnTo>
                      <a:pt x="793" y="815"/>
                    </a:lnTo>
                    <a:lnTo>
                      <a:pt x="793" y="815"/>
                    </a:lnTo>
                    <a:lnTo>
                      <a:pt x="849" y="823"/>
                    </a:lnTo>
                    <a:lnTo>
                      <a:pt x="849" y="823"/>
                    </a:lnTo>
                    <a:lnTo>
                      <a:pt x="865" y="827"/>
                    </a:lnTo>
                    <a:lnTo>
                      <a:pt x="880" y="833"/>
                    </a:lnTo>
                    <a:lnTo>
                      <a:pt x="896" y="841"/>
                    </a:lnTo>
                    <a:lnTo>
                      <a:pt x="908" y="853"/>
                    </a:lnTo>
                    <a:lnTo>
                      <a:pt x="908" y="853"/>
                    </a:lnTo>
                    <a:lnTo>
                      <a:pt x="920" y="865"/>
                    </a:lnTo>
                    <a:lnTo>
                      <a:pt x="934" y="873"/>
                    </a:lnTo>
                    <a:lnTo>
                      <a:pt x="946" y="881"/>
                    </a:lnTo>
                    <a:lnTo>
                      <a:pt x="962" y="887"/>
                    </a:lnTo>
                    <a:lnTo>
                      <a:pt x="976" y="891"/>
                    </a:lnTo>
                    <a:lnTo>
                      <a:pt x="992" y="895"/>
                    </a:lnTo>
                    <a:lnTo>
                      <a:pt x="1026" y="899"/>
                    </a:lnTo>
                    <a:lnTo>
                      <a:pt x="1026" y="899"/>
                    </a:lnTo>
                    <a:lnTo>
                      <a:pt x="1030" y="891"/>
                    </a:lnTo>
                    <a:lnTo>
                      <a:pt x="1033" y="881"/>
                    </a:lnTo>
                    <a:lnTo>
                      <a:pt x="1033" y="881"/>
                    </a:lnTo>
                    <a:lnTo>
                      <a:pt x="1037" y="869"/>
                    </a:lnTo>
                    <a:lnTo>
                      <a:pt x="1043" y="857"/>
                    </a:lnTo>
                    <a:lnTo>
                      <a:pt x="1051" y="847"/>
                    </a:lnTo>
                    <a:lnTo>
                      <a:pt x="1059" y="839"/>
                    </a:lnTo>
                    <a:lnTo>
                      <a:pt x="1059" y="839"/>
                    </a:lnTo>
                    <a:lnTo>
                      <a:pt x="1081" y="823"/>
                    </a:lnTo>
                    <a:lnTo>
                      <a:pt x="1099" y="805"/>
                    </a:lnTo>
                    <a:lnTo>
                      <a:pt x="1135" y="767"/>
                    </a:lnTo>
                    <a:lnTo>
                      <a:pt x="1155" y="749"/>
                    </a:lnTo>
                    <a:lnTo>
                      <a:pt x="1173" y="734"/>
                    </a:lnTo>
                    <a:lnTo>
                      <a:pt x="1195" y="720"/>
                    </a:lnTo>
                    <a:lnTo>
                      <a:pt x="1218" y="708"/>
                    </a:lnTo>
                    <a:lnTo>
                      <a:pt x="1218" y="708"/>
                    </a:lnTo>
                    <a:lnTo>
                      <a:pt x="1232" y="702"/>
                    </a:lnTo>
                    <a:lnTo>
                      <a:pt x="1246" y="694"/>
                    </a:lnTo>
                    <a:lnTo>
                      <a:pt x="1274" y="678"/>
                    </a:lnTo>
                    <a:lnTo>
                      <a:pt x="1274" y="678"/>
                    </a:lnTo>
                    <a:lnTo>
                      <a:pt x="1264" y="652"/>
                    </a:lnTo>
                    <a:lnTo>
                      <a:pt x="1264" y="652"/>
                    </a:lnTo>
                    <a:lnTo>
                      <a:pt x="1258" y="652"/>
                    </a:lnTo>
                    <a:lnTo>
                      <a:pt x="1258" y="652"/>
                    </a:lnTo>
                    <a:lnTo>
                      <a:pt x="1234" y="650"/>
                    </a:lnTo>
                    <a:lnTo>
                      <a:pt x="1212" y="644"/>
                    </a:lnTo>
                    <a:lnTo>
                      <a:pt x="1195" y="636"/>
                    </a:lnTo>
                    <a:lnTo>
                      <a:pt x="1179" y="624"/>
                    </a:lnTo>
                    <a:lnTo>
                      <a:pt x="1163" y="610"/>
                    </a:lnTo>
                    <a:lnTo>
                      <a:pt x="1149" y="594"/>
                    </a:lnTo>
                    <a:lnTo>
                      <a:pt x="1137" y="577"/>
                    </a:lnTo>
                    <a:lnTo>
                      <a:pt x="1125" y="559"/>
                    </a:lnTo>
                    <a:lnTo>
                      <a:pt x="1125" y="559"/>
                    </a:lnTo>
                    <a:lnTo>
                      <a:pt x="1113" y="535"/>
                    </a:lnTo>
                    <a:lnTo>
                      <a:pt x="1109" y="525"/>
                    </a:lnTo>
                    <a:lnTo>
                      <a:pt x="1107" y="513"/>
                    </a:lnTo>
                    <a:lnTo>
                      <a:pt x="1105" y="503"/>
                    </a:lnTo>
                    <a:lnTo>
                      <a:pt x="1105" y="493"/>
                    </a:lnTo>
                    <a:lnTo>
                      <a:pt x="1107" y="481"/>
                    </a:lnTo>
                    <a:lnTo>
                      <a:pt x="1111" y="469"/>
                    </a:lnTo>
                    <a:lnTo>
                      <a:pt x="1111" y="469"/>
                    </a:lnTo>
                    <a:lnTo>
                      <a:pt x="1123" y="443"/>
                    </a:lnTo>
                    <a:lnTo>
                      <a:pt x="1133" y="417"/>
                    </a:lnTo>
                    <a:lnTo>
                      <a:pt x="1133" y="417"/>
                    </a:lnTo>
                    <a:lnTo>
                      <a:pt x="1139" y="402"/>
                    </a:lnTo>
                    <a:lnTo>
                      <a:pt x="1139" y="388"/>
                    </a:lnTo>
                    <a:lnTo>
                      <a:pt x="1139" y="376"/>
                    </a:lnTo>
                    <a:lnTo>
                      <a:pt x="1133" y="364"/>
                    </a:lnTo>
                    <a:lnTo>
                      <a:pt x="1127" y="354"/>
                    </a:lnTo>
                    <a:lnTo>
                      <a:pt x="1117" y="348"/>
                    </a:lnTo>
                    <a:lnTo>
                      <a:pt x="1103" y="342"/>
                    </a:lnTo>
                    <a:lnTo>
                      <a:pt x="1087" y="340"/>
                    </a:lnTo>
                    <a:lnTo>
                      <a:pt x="1087" y="340"/>
                    </a:lnTo>
                    <a:lnTo>
                      <a:pt x="1053" y="338"/>
                    </a:lnTo>
                    <a:lnTo>
                      <a:pt x="1018" y="336"/>
                    </a:lnTo>
                    <a:lnTo>
                      <a:pt x="1018" y="336"/>
                    </a:lnTo>
                    <a:lnTo>
                      <a:pt x="980" y="338"/>
                    </a:lnTo>
                    <a:lnTo>
                      <a:pt x="944" y="340"/>
                    </a:lnTo>
                    <a:lnTo>
                      <a:pt x="944" y="340"/>
                    </a:lnTo>
                    <a:lnTo>
                      <a:pt x="918" y="342"/>
                    </a:lnTo>
                    <a:lnTo>
                      <a:pt x="918" y="342"/>
                    </a:lnTo>
                    <a:lnTo>
                      <a:pt x="898" y="342"/>
                    </a:lnTo>
                    <a:lnTo>
                      <a:pt x="880" y="338"/>
                    </a:lnTo>
                    <a:lnTo>
                      <a:pt x="865" y="330"/>
                    </a:lnTo>
                    <a:lnTo>
                      <a:pt x="853" y="320"/>
                    </a:lnTo>
                    <a:lnTo>
                      <a:pt x="841" y="308"/>
                    </a:lnTo>
                    <a:lnTo>
                      <a:pt x="835" y="292"/>
                    </a:lnTo>
                    <a:lnTo>
                      <a:pt x="829" y="272"/>
                    </a:lnTo>
                    <a:lnTo>
                      <a:pt x="827" y="250"/>
                    </a:lnTo>
                    <a:lnTo>
                      <a:pt x="827" y="250"/>
                    </a:lnTo>
                    <a:lnTo>
                      <a:pt x="827" y="233"/>
                    </a:lnTo>
                    <a:lnTo>
                      <a:pt x="823" y="217"/>
                    </a:lnTo>
                    <a:lnTo>
                      <a:pt x="819" y="203"/>
                    </a:lnTo>
                    <a:lnTo>
                      <a:pt x="815" y="187"/>
                    </a:lnTo>
                    <a:lnTo>
                      <a:pt x="807" y="173"/>
                    </a:lnTo>
                    <a:lnTo>
                      <a:pt x="799" y="161"/>
                    </a:lnTo>
                    <a:lnTo>
                      <a:pt x="781" y="133"/>
                    </a:lnTo>
                    <a:lnTo>
                      <a:pt x="781" y="133"/>
                    </a:lnTo>
                    <a:lnTo>
                      <a:pt x="771" y="121"/>
                    </a:lnTo>
                    <a:lnTo>
                      <a:pt x="765" y="105"/>
                    </a:lnTo>
                    <a:lnTo>
                      <a:pt x="749" y="78"/>
                    </a:lnTo>
                    <a:lnTo>
                      <a:pt x="749" y="78"/>
                    </a:lnTo>
                    <a:lnTo>
                      <a:pt x="765" y="66"/>
                    </a:lnTo>
                    <a:lnTo>
                      <a:pt x="765" y="66"/>
                    </a:lnTo>
                    <a:lnTo>
                      <a:pt x="930" y="215"/>
                    </a:lnTo>
                    <a:lnTo>
                      <a:pt x="930" y="215"/>
                    </a:lnTo>
                    <a:lnTo>
                      <a:pt x="952" y="205"/>
                    </a:lnTo>
                    <a:lnTo>
                      <a:pt x="952" y="205"/>
                    </a:lnTo>
                    <a:lnTo>
                      <a:pt x="950" y="185"/>
                    </a:lnTo>
                    <a:lnTo>
                      <a:pt x="948" y="163"/>
                    </a:lnTo>
                    <a:lnTo>
                      <a:pt x="942" y="145"/>
                    </a:lnTo>
                    <a:lnTo>
                      <a:pt x="940" y="137"/>
                    </a:lnTo>
                    <a:lnTo>
                      <a:pt x="934" y="129"/>
                    </a:lnTo>
                    <a:lnTo>
                      <a:pt x="934" y="129"/>
                    </a:lnTo>
                    <a:lnTo>
                      <a:pt x="914" y="105"/>
                    </a:lnTo>
                    <a:lnTo>
                      <a:pt x="894" y="82"/>
                    </a:lnTo>
                    <a:lnTo>
                      <a:pt x="870" y="62"/>
                    </a:lnTo>
                    <a:lnTo>
                      <a:pt x="847" y="44"/>
                    </a:lnTo>
                    <a:lnTo>
                      <a:pt x="821" y="28"/>
                    </a:lnTo>
                    <a:lnTo>
                      <a:pt x="793" y="16"/>
                    </a:lnTo>
                    <a:lnTo>
                      <a:pt x="765" y="8"/>
                    </a:lnTo>
                    <a:lnTo>
                      <a:pt x="733" y="4"/>
                    </a:lnTo>
                    <a:lnTo>
                      <a:pt x="733" y="4"/>
                    </a:lnTo>
                    <a:lnTo>
                      <a:pt x="688" y="2"/>
                    </a:lnTo>
                    <a:lnTo>
                      <a:pt x="642" y="0"/>
                    </a:lnTo>
                    <a:lnTo>
                      <a:pt x="642" y="0"/>
                    </a:lnTo>
                    <a:lnTo>
                      <a:pt x="582" y="2"/>
                    </a:lnTo>
                    <a:lnTo>
                      <a:pt x="523" y="4"/>
                    </a:lnTo>
                    <a:lnTo>
                      <a:pt x="405" y="10"/>
                    </a:lnTo>
                    <a:lnTo>
                      <a:pt x="405" y="10"/>
                    </a:lnTo>
                    <a:lnTo>
                      <a:pt x="381" y="12"/>
                    </a:lnTo>
                    <a:lnTo>
                      <a:pt x="358" y="16"/>
                    </a:lnTo>
                    <a:lnTo>
                      <a:pt x="346" y="20"/>
                    </a:lnTo>
                    <a:lnTo>
                      <a:pt x="336" y="24"/>
                    </a:lnTo>
                    <a:lnTo>
                      <a:pt x="328" y="28"/>
                    </a:lnTo>
                    <a:lnTo>
                      <a:pt x="322" y="36"/>
                    </a:lnTo>
                    <a:lnTo>
                      <a:pt x="322" y="36"/>
                    </a:lnTo>
                    <a:lnTo>
                      <a:pt x="314" y="46"/>
                    </a:lnTo>
                    <a:lnTo>
                      <a:pt x="306" y="54"/>
                    </a:lnTo>
                    <a:lnTo>
                      <a:pt x="296" y="60"/>
                    </a:lnTo>
                    <a:lnTo>
                      <a:pt x="286" y="64"/>
                    </a:lnTo>
                    <a:lnTo>
                      <a:pt x="264" y="70"/>
                    </a:lnTo>
                    <a:lnTo>
                      <a:pt x="254" y="72"/>
                    </a:lnTo>
                    <a:lnTo>
                      <a:pt x="244" y="76"/>
                    </a:lnTo>
                    <a:lnTo>
                      <a:pt x="244" y="76"/>
                    </a:lnTo>
                    <a:lnTo>
                      <a:pt x="135" y="123"/>
                    </a:lnTo>
                    <a:lnTo>
                      <a:pt x="26" y="173"/>
                    </a:lnTo>
                    <a:lnTo>
                      <a:pt x="26" y="173"/>
                    </a:lnTo>
                    <a:lnTo>
                      <a:pt x="24" y="177"/>
                    </a:lnTo>
                    <a:lnTo>
                      <a:pt x="24" y="177"/>
                    </a:lnTo>
                    <a:lnTo>
                      <a:pt x="26" y="175"/>
                    </a:lnTo>
                    <a:lnTo>
                      <a:pt x="26" y="175"/>
                    </a:lnTo>
                    <a:lnTo>
                      <a:pt x="53" y="324"/>
                    </a:lnTo>
                    <a:lnTo>
                      <a:pt x="53" y="324"/>
                    </a:lnTo>
                    <a:lnTo>
                      <a:pt x="57" y="360"/>
                    </a:lnTo>
                    <a:lnTo>
                      <a:pt x="59" y="376"/>
                    </a:lnTo>
                    <a:lnTo>
                      <a:pt x="57" y="392"/>
                    </a:lnTo>
                    <a:lnTo>
                      <a:pt x="51" y="406"/>
                    </a:lnTo>
                    <a:lnTo>
                      <a:pt x="41" y="419"/>
                    </a:lnTo>
                    <a:lnTo>
                      <a:pt x="30" y="429"/>
                    </a:lnTo>
                    <a:lnTo>
                      <a:pt x="10" y="439"/>
                    </a:lnTo>
                    <a:lnTo>
                      <a:pt x="10" y="439"/>
                    </a:lnTo>
                    <a:lnTo>
                      <a:pt x="6" y="441"/>
                    </a:lnTo>
                    <a:lnTo>
                      <a:pt x="4" y="445"/>
                    </a:lnTo>
                    <a:lnTo>
                      <a:pt x="0" y="453"/>
                    </a:lnTo>
                    <a:lnTo>
                      <a:pt x="0" y="453"/>
                    </a:lnTo>
                    <a:lnTo>
                      <a:pt x="26" y="485"/>
                    </a:lnTo>
                    <a:lnTo>
                      <a:pt x="32" y="495"/>
                    </a:lnTo>
                    <a:lnTo>
                      <a:pt x="37" y="507"/>
                    </a:lnTo>
                    <a:lnTo>
                      <a:pt x="39" y="519"/>
                    </a:lnTo>
                    <a:lnTo>
                      <a:pt x="41" y="533"/>
                    </a:lnTo>
                    <a:lnTo>
                      <a:pt x="41" y="573"/>
                    </a:lnTo>
                    <a:lnTo>
                      <a:pt x="41" y="573"/>
                    </a:lnTo>
                    <a:lnTo>
                      <a:pt x="43" y="584"/>
                    </a:lnTo>
                    <a:lnTo>
                      <a:pt x="47" y="596"/>
                    </a:lnTo>
                    <a:lnTo>
                      <a:pt x="55" y="608"/>
                    </a:lnTo>
                    <a:lnTo>
                      <a:pt x="63" y="620"/>
                    </a:lnTo>
                    <a:lnTo>
                      <a:pt x="63" y="620"/>
                    </a:lnTo>
                    <a:lnTo>
                      <a:pt x="73" y="632"/>
                    </a:lnTo>
                    <a:lnTo>
                      <a:pt x="81" y="646"/>
                    </a:lnTo>
                    <a:lnTo>
                      <a:pt x="85" y="660"/>
                    </a:lnTo>
                    <a:lnTo>
                      <a:pt x="87" y="676"/>
                    </a:lnTo>
                    <a:lnTo>
                      <a:pt x="87" y="692"/>
                    </a:lnTo>
                    <a:lnTo>
                      <a:pt x="83" y="706"/>
                    </a:lnTo>
                    <a:lnTo>
                      <a:pt x="77" y="720"/>
                    </a:lnTo>
                    <a:lnTo>
                      <a:pt x="69" y="732"/>
                    </a:lnTo>
                    <a:lnTo>
                      <a:pt x="69" y="732"/>
                    </a:lnTo>
                    <a:lnTo>
                      <a:pt x="59" y="746"/>
                    </a:lnTo>
                    <a:lnTo>
                      <a:pt x="53" y="763"/>
                    </a:lnTo>
                    <a:lnTo>
                      <a:pt x="47" y="785"/>
                    </a:lnTo>
                    <a:lnTo>
                      <a:pt x="45" y="807"/>
                    </a:lnTo>
                    <a:lnTo>
                      <a:pt x="45" y="829"/>
                    </a:lnTo>
                    <a:lnTo>
                      <a:pt x="45" y="851"/>
                    </a:lnTo>
                    <a:lnTo>
                      <a:pt x="51" y="867"/>
                    </a:lnTo>
                    <a:lnTo>
                      <a:pt x="55" y="875"/>
                    </a:lnTo>
                    <a:lnTo>
                      <a:pt x="59" y="879"/>
                    </a:lnTo>
                    <a:lnTo>
                      <a:pt x="59" y="879"/>
                    </a:lnTo>
                    <a:lnTo>
                      <a:pt x="87" y="905"/>
                    </a:lnTo>
                    <a:lnTo>
                      <a:pt x="117" y="928"/>
                    </a:lnTo>
                    <a:lnTo>
                      <a:pt x="133" y="938"/>
                    </a:lnTo>
                    <a:lnTo>
                      <a:pt x="147" y="946"/>
                    </a:lnTo>
                    <a:lnTo>
                      <a:pt x="163" y="952"/>
                    </a:lnTo>
                    <a:lnTo>
                      <a:pt x="179" y="956"/>
                    </a:lnTo>
                    <a:lnTo>
                      <a:pt x="179" y="956"/>
                    </a:lnTo>
                    <a:lnTo>
                      <a:pt x="199" y="958"/>
                    </a:lnTo>
                    <a:lnTo>
                      <a:pt x="218" y="960"/>
                    </a:lnTo>
                    <a:lnTo>
                      <a:pt x="218" y="960"/>
                    </a:lnTo>
                    <a:lnTo>
                      <a:pt x="242" y="958"/>
                    </a:lnTo>
                    <a:lnTo>
                      <a:pt x="254" y="954"/>
                    </a:lnTo>
                    <a:lnTo>
                      <a:pt x="266" y="952"/>
                    </a:lnTo>
                    <a:lnTo>
                      <a:pt x="266" y="952"/>
                    </a:lnTo>
                    <a:lnTo>
                      <a:pt x="282" y="920"/>
                    </a:lnTo>
                    <a:lnTo>
                      <a:pt x="282" y="92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3" name="Freeform 13">
                <a:extLst>
                  <a:ext uri="{FF2B5EF4-FFF2-40B4-BE49-F238E27FC236}">
                    <a16:creationId xmlns:a16="http://schemas.microsoft.com/office/drawing/2014/main" id="{A0A15AFF-2921-46F2-ABAC-F18CB789B9B4}"/>
                  </a:ext>
                </a:extLst>
              </p:cNvPr>
              <p:cNvSpPr>
                <a:spLocks/>
              </p:cNvSpPr>
              <p:nvPr/>
            </p:nvSpPr>
            <p:spPr bwMode="auto">
              <a:xfrm>
                <a:off x="3727451" y="2970213"/>
                <a:ext cx="1922463" cy="1754188"/>
              </a:xfrm>
              <a:custGeom>
                <a:avLst/>
                <a:gdLst>
                  <a:gd name="T0" fmla="*/ 813 w 1211"/>
                  <a:gd name="T1" fmla="*/ 1000 h 1105"/>
                  <a:gd name="T2" fmla="*/ 843 w 1211"/>
                  <a:gd name="T3" fmla="*/ 972 h 1105"/>
                  <a:gd name="T4" fmla="*/ 887 w 1211"/>
                  <a:gd name="T5" fmla="*/ 964 h 1105"/>
                  <a:gd name="T6" fmla="*/ 867 w 1211"/>
                  <a:gd name="T7" fmla="*/ 912 h 1105"/>
                  <a:gd name="T8" fmla="*/ 877 w 1211"/>
                  <a:gd name="T9" fmla="*/ 874 h 1105"/>
                  <a:gd name="T10" fmla="*/ 923 w 1211"/>
                  <a:gd name="T11" fmla="*/ 849 h 1105"/>
                  <a:gd name="T12" fmla="*/ 964 w 1211"/>
                  <a:gd name="T13" fmla="*/ 845 h 1105"/>
                  <a:gd name="T14" fmla="*/ 990 w 1211"/>
                  <a:gd name="T15" fmla="*/ 843 h 1105"/>
                  <a:gd name="T16" fmla="*/ 1040 w 1211"/>
                  <a:gd name="T17" fmla="*/ 789 h 1105"/>
                  <a:gd name="T18" fmla="*/ 1078 w 1211"/>
                  <a:gd name="T19" fmla="*/ 739 h 1105"/>
                  <a:gd name="T20" fmla="*/ 1147 w 1211"/>
                  <a:gd name="T21" fmla="*/ 650 h 1105"/>
                  <a:gd name="T22" fmla="*/ 1088 w 1211"/>
                  <a:gd name="T23" fmla="*/ 513 h 1105"/>
                  <a:gd name="T24" fmla="*/ 1098 w 1211"/>
                  <a:gd name="T25" fmla="*/ 487 h 1105"/>
                  <a:gd name="T26" fmla="*/ 1169 w 1211"/>
                  <a:gd name="T27" fmla="*/ 471 h 1105"/>
                  <a:gd name="T28" fmla="*/ 1211 w 1211"/>
                  <a:gd name="T29" fmla="*/ 427 h 1105"/>
                  <a:gd name="T30" fmla="*/ 1187 w 1211"/>
                  <a:gd name="T31" fmla="*/ 350 h 1105"/>
                  <a:gd name="T32" fmla="*/ 1117 w 1211"/>
                  <a:gd name="T33" fmla="*/ 314 h 1105"/>
                  <a:gd name="T34" fmla="*/ 1046 w 1211"/>
                  <a:gd name="T35" fmla="*/ 312 h 1105"/>
                  <a:gd name="T36" fmla="*/ 1018 w 1211"/>
                  <a:gd name="T37" fmla="*/ 308 h 1105"/>
                  <a:gd name="T38" fmla="*/ 986 w 1211"/>
                  <a:gd name="T39" fmla="*/ 264 h 1105"/>
                  <a:gd name="T40" fmla="*/ 982 w 1211"/>
                  <a:gd name="T41" fmla="*/ 201 h 1105"/>
                  <a:gd name="T42" fmla="*/ 931 w 1211"/>
                  <a:gd name="T43" fmla="*/ 145 h 1105"/>
                  <a:gd name="T44" fmla="*/ 905 w 1211"/>
                  <a:gd name="T45" fmla="*/ 111 h 1105"/>
                  <a:gd name="T46" fmla="*/ 865 w 1211"/>
                  <a:gd name="T47" fmla="*/ 47 h 1105"/>
                  <a:gd name="T48" fmla="*/ 801 w 1211"/>
                  <a:gd name="T49" fmla="*/ 47 h 1105"/>
                  <a:gd name="T50" fmla="*/ 706 w 1211"/>
                  <a:gd name="T51" fmla="*/ 55 h 1105"/>
                  <a:gd name="T52" fmla="*/ 601 w 1211"/>
                  <a:gd name="T53" fmla="*/ 32 h 1105"/>
                  <a:gd name="T54" fmla="*/ 553 w 1211"/>
                  <a:gd name="T55" fmla="*/ 4 h 1105"/>
                  <a:gd name="T56" fmla="*/ 499 w 1211"/>
                  <a:gd name="T57" fmla="*/ 24 h 1105"/>
                  <a:gd name="T58" fmla="*/ 459 w 1211"/>
                  <a:gd name="T59" fmla="*/ 55 h 1105"/>
                  <a:gd name="T60" fmla="*/ 376 w 1211"/>
                  <a:gd name="T61" fmla="*/ 201 h 1105"/>
                  <a:gd name="T62" fmla="*/ 358 w 1211"/>
                  <a:gd name="T63" fmla="*/ 206 h 1105"/>
                  <a:gd name="T64" fmla="*/ 304 w 1211"/>
                  <a:gd name="T65" fmla="*/ 248 h 1105"/>
                  <a:gd name="T66" fmla="*/ 312 w 1211"/>
                  <a:gd name="T67" fmla="*/ 312 h 1105"/>
                  <a:gd name="T68" fmla="*/ 300 w 1211"/>
                  <a:gd name="T69" fmla="*/ 364 h 1105"/>
                  <a:gd name="T70" fmla="*/ 247 w 1211"/>
                  <a:gd name="T71" fmla="*/ 391 h 1105"/>
                  <a:gd name="T72" fmla="*/ 177 w 1211"/>
                  <a:gd name="T73" fmla="*/ 403 h 1105"/>
                  <a:gd name="T74" fmla="*/ 139 w 1211"/>
                  <a:gd name="T75" fmla="*/ 455 h 1105"/>
                  <a:gd name="T76" fmla="*/ 129 w 1211"/>
                  <a:gd name="T77" fmla="*/ 652 h 1105"/>
                  <a:gd name="T78" fmla="*/ 100 w 1211"/>
                  <a:gd name="T79" fmla="*/ 696 h 1105"/>
                  <a:gd name="T80" fmla="*/ 70 w 1211"/>
                  <a:gd name="T81" fmla="*/ 700 h 1105"/>
                  <a:gd name="T82" fmla="*/ 18 w 1211"/>
                  <a:gd name="T83" fmla="*/ 717 h 1105"/>
                  <a:gd name="T84" fmla="*/ 0 w 1211"/>
                  <a:gd name="T85" fmla="*/ 757 h 1105"/>
                  <a:gd name="T86" fmla="*/ 38 w 1211"/>
                  <a:gd name="T87" fmla="*/ 835 h 1105"/>
                  <a:gd name="T88" fmla="*/ 137 w 1211"/>
                  <a:gd name="T89" fmla="*/ 863 h 1105"/>
                  <a:gd name="T90" fmla="*/ 211 w 1211"/>
                  <a:gd name="T91" fmla="*/ 888 h 1105"/>
                  <a:gd name="T92" fmla="*/ 265 w 1211"/>
                  <a:gd name="T93" fmla="*/ 922 h 1105"/>
                  <a:gd name="T94" fmla="*/ 314 w 1211"/>
                  <a:gd name="T95" fmla="*/ 910 h 1105"/>
                  <a:gd name="T96" fmla="*/ 390 w 1211"/>
                  <a:gd name="T97" fmla="*/ 916 h 1105"/>
                  <a:gd name="T98" fmla="*/ 461 w 1211"/>
                  <a:gd name="T99" fmla="*/ 952 h 1105"/>
                  <a:gd name="T100" fmla="*/ 537 w 1211"/>
                  <a:gd name="T101" fmla="*/ 960 h 1105"/>
                  <a:gd name="T102" fmla="*/ 618 w 1211"/>
                  <a:gd name="T103" fmla="*/ 988 h 1105"/>
                  <a:gd name="T104" fmla="*/ 662 w 1211"/>
                  <a:gd name="T105" fmla="*/ 1049 h 1105"/>
                  <a:gd name="T106" fmla="*/ 724 w 1211"/>
                  <a:gd name="T107" fmla="*/ 1073 h 1105"/>
                  <a:gd name="T108" fmla="*/ 758 w 1211"/>
                  <a:gd name="T109" fmla="*/ 1105 h 1105"/>
                  <a:gd name="T110" fmla="*/ 795 w 1211"/>
                  <a:gd name="T111" fmla="*/ 103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1" h="1105">
                    <a:moveTo>
                      <a:pt x="795" y="1037"/>
                    </a:moveTo>
                    <a:lnTo>
                      <a:pt x="795" y="1037"/>
                    </a:lnTo>
                    <a:lnTo>
                      <a:pt x="809" y="1008"/>
                    </a:lnTo>
                    <a:lnTo>
                      <a:pt x="809" y="1008"/>
                    </a:lnTo>
                    <a:lnTo>
                      <a:pt x="813" y="1000"/>
                    </a:lnTo>
                    <a:lnTo>
                      <a:pt x="819" y="994"/>
                    </a:lnTo>
                    <a:lnTo>
                      <a:pt x="827" y="988"/>
                    </a:lnTo>
                    <a:lnTo>
                      <a:pt x="835" y="984"/>
                    </a:lnTo>
                    <a:lnTo>
                      <a:pt x="835" y="984"/>
                    </a:lnTo>
                    <a:lnTo>
                      <a:pt x="843" y="972"/>
                    </a:lnTo>
                    <a:lnTo>
                      <a:pt x="843" y="972"/>
                    </a:lnTo>
                    <a:lnTo>
                      <a:pt x="857" y="984"/>
                    </a:lnTo>
                    <a:lnTo>
                      <a:pt x="891" y="984"/>
                    </a:lnTo>
                    <a:lnTo>
                      <a:pt x="891" y="984"/>
                    </a:lnTo>
                    <a:lnTo>
                      <a:pt x="887" y="964"/>
                    </a:lnTo>
                    <a:lnTo>
                      <a:pt x="879" y="948"/>
                    </a:lnTo>
                    <a:lnTo>
                      <a:pt x="879" y="948"/>
                    </a:lnTo>
                    <a:lnTo>
                      <a:pt x="875" y="936"/>
                    </a:lnTo>
                    <a:lnTo>
                      <a:pt x="869" y="922"/>
                    </a:lnTo>
                    <a:lnTo>
                      <a:pt x="867" y="912"/>
                    </a:lnTo>
                    <a:lnTo>
                      <a:pt x="867" y="902"/>
                    </a:lnTo>
                    <a:lnTo>
                      <a:pt x="869" y="894"/>
                    </a:lnTo>
                    <a:lnTo>
                      <a:pt x="873" y="882"/>
                    </a:lnTo>
                    <a:lnTo>
                      <a:pt x="873" y="882"/>
                    </a:lnTo>
                    <a:lnTo>
                      <a:pt x="877" y="874"/>
                    </a:lnTo>
                    <a:lnTo>
                      <a:pt x="885" y="867"/>
                    </a:lnTo>
                    <a:lnTo>
                      <a:pt x="891" y="861"/>
                    </a:lnTo>
                    <a:lnTo>
                      <a:pt x="899" y="857"/>
                    </a:lnTo>
                    <a:lnTo>
                      <a:pt x="913" y="851"/>
                    </a:lnTo>
                    <a:lnTo>
                      <a:pt x="923" y="849"/>
                    </a:lnTo>
                    <a:lnTo>
                      <a:pt x="923" y="849"/>
                    </a:lnTo>
                    <a:lnTo>
                      <a:pt x="937" y="847"/>
                    </a:lnTo>
                    <a:lnTo>
                      <a:pt x="954" y="845"/>
                    </a:lnTo>
                    <a:lnTo>
                      <a:pt x="954" y="845"/>
                    </a:lnTo>
                    <a:lnTo>
                      <a:pt x="964" y="845"/>
                    </a:lnTo>
                    <a:lnTo>
                      <a:pt x="964" y="845"/>
                    </a:lnTo>
                    <a:lnTo>
                      <a:pt x="972" y="845"/>
                    </a:lnTo>
                    <a:lnTo>
                      <a:pt x="972" y="845"/>
                    </a:lnTo>
                    <a:lnTo>
                      <a:pt x="982" y="845"/>
                    </a:lnTo>
                    <a:lnTo>
                      <a:pt x="990" y="843"/>
                    </a:lnTo>
                    <a:lnTo>
                      <a:pt x="998" y="839"/>
                    </a:lnTo>
                    <a:lnTo>
                      <a:pt x="1006" y="833"/>
                    </a:lnTo>
                    <a:lnTo>
                      <a:pt x="1022" y="815"/>
                    </a:lnTo>
                    <a:lnTo>
                      <a:pt x="1040" y="789"/>
                    </a:lnTo>
                    <a:lnTo>
                      <a:pt x="1040" y="789"/>
                    </a:lnTo>
                    <a:lnTo>
                      <a:pt x="1050" y="771"/>
                    </a:lnTo>
                    <a:lnTo>
                      <a:pt x="1050" y="771"/>
                    </a:lnTo>
                    <a:lnTo>
                      <a:pt x="1062" y="755"/>
                    </a:lnTo>
                    <a:lnTo>
                      <a:pt x="1078" y="739"/>
                    </a:lnTo>
                    <a:lnTo>
                      <a:pt x="1078" y="739"/>
                    </a:lnTo>
                    <a:lnTo>
                      <a:pt x="1100" y="709"/>
                    </a:lnTo>
                    <a:lnTo>
                      <a:pt x="1100" y="709"/>
                    </a:lnTo>
                    <a:lnTo>
                      <a:pt x="1119" y="682"/>
                    </a:lnTo>
                    <a:lnTo>
                      <a:pt x="1147" y="650"/>
                    </a:lnTo>
                    <a:lnTo>
                      <a:pt x="1147" y="650"/>
                    </a:lnTo>
                    <a:lnTo>
                      <a:pt x="1127" y="608"/>
                    </a:lnTo>
                    <a:lnTo>
                      <a:pt x="1108" y="564"/>
                    </a:lnTo>
                    <a:lnTo>
                      <a:pt x="1108" y="564"/>
                    </a:lnTo>
                    <a:lnTo>
                      <a:pt x="1092" y="529"/>
                    </a:lnTo>
                    <a:lnTo>
                      <a:pt x="1088" y="513"/>
                    </a:lnTo>
                    <a:lnTo>
                      <a:pt x="1088" y="505"/>
                    </a:lnTo>
                    <a:lnTo>
                      <a:pt x="1090" y="497"/>
                    </a:lnTo>
                    <a:lnTo>
                      <a:pt x="1090" y="497"/>
                    </a:lnTo>
                    <a:lnTo>
                      <a:pt x="1094" y="493"/>
                    </a:lnTo>
                    <a:lnTo>
                      <a:pt x="1098" y="487"/>
                    </a:lnTo>
                    <a:lnTo>
                      <a:pt x="1115" y="481"/>
                    </a:lnTo>
                    <a:lnTo>
                      <a:pt x="1133" y="475"/>
                    </a:lnTo>
                    <a:lnTo>
                      <a:pt x="1151" y="473"/>
                    </a:lnTo>
                    <a:lnTo>
                      <a:pt x="1151" y="473"/>
                    </a:lnTo>
                    <a:lnTo>
                      <a:pt x="1169" y="471"/>
                    </a:lnTo>
                    <a:lnTo>
                      <a:pt x="1183" y="467"/>
                    </a:lnTo>
                    <a:lnTo>
                      <a:pt x="1195" y="459"/>
                    </a:lnTo>
                    <a:lnTo>
                      <a:pt x="1203" y="451"/>
                    </a:lnTo>
                    <a:lnTo>
                      <a:pt x="1209" y="441"/>
                    </a:lnTo>
                    <a:lnTo>
                      <a:pt x="1211" y="427"/>
                    </a:lnTo>
                    <a:lnTo>
                      <a:pt x="1211" y="413"/>
                    </a:lnTo>
                    <a:lnTo>
                      <a:pt x="1205" y="397"/>
                    </a:lnTo>
                    <a:lnTo>
                      <a:pt x="1205" y="397"/>
                    </a:lnTo>
                    <a:lnTo>
                      <a:pt x="1197" y="370"/>
                    </a:lnTo>
                    <a:lnTo>
                      <a:pt x="1187" y="350"/>
                    </a:lnTo>
                    <a:lnTo>
                      <a:pt x="1179" y="336"/>
                    </a:lnTo>
                    <a:lnTo>
                      <a:pt x="1169" y="326"/>
                    </a:lnTo>
                    <a:lnTo>
                      <a:pt x="1157" y="320"/>
                    </a:lnTo>
                    <a:lnTo>
                      <a:pt x="1141" y="316"/>
                    </a:lnTo>
                    <a:lnTo>
                      <a:pt x="1117" y="314"/>
                    </a:lnTo>
                    <a:lnTo>
                      <a:pt x="1090" y="314"/>
                    </a:lnTo>
                    <a:lnTo>
                      <a:pt x="1090" y="314"/>
                    </a:lnTo>
                    <a:lnTo>
                      <a:pt x="1048" y="312"/>
                    </a:lnTo>
                    <a:lnTo>
                      <a:pt x="1048" y="312"/>
                    </a:lnTo>
                    <a:lnTo>
                      <a:pt x="1046" y="312"/>
                    </a:lnTo>
                    <a:lnTo>
                      <a:pt x="1046" y="312"/>
                    </a:lnTo>
                    <a:lnTo>
                      <a:pt x="1046" y="312"/>
                    </a:lnTo>
                    <a:lnTo>
                      <a:pt x="1046" y="312"/>
                    </a:lnTo>
                    <a:lnTo>
                      <a:pt x="1030" y="312"/>
                    </a:lnTo>
                    <a:lnTo>
                      <a:pt x="1018" y="308"/>
                    </a:lnTo>
                    <a:lnTo>
                      <a:pt x="1008" y="304"/>
                    </a:lnTo>
                    <a:lnTo>
                      <a:pt x="998" y="296"/>
                    </a:lnTo>
                    <a:lnTo>
                      <a:pt x="992" y="288"/>
                    </a:lnTo>
                    <a:lnTo>
                      <a:pt x="988" y="276"/>
                    </a:lnTo>
                    <a:lnTo>
                      <a:pt x="986" y="264"/>
                    </a:lnTo>
                    <a:lnTo>
                      <a:pt x="986" y="250"/>
                    </a:lnTo>
                    <a:lnTo>
                      <a:pt x="986" y="250"/>
                    </a:lnTo>
                    <a:lnTo>
                      <a:pt x="986" y="232"/>
                    </a:lnTo>
                    <a:lnTo>
                      <a:pt x="984" y="216"/>
                    </a:lnTo>
                    <a:lnTo>
                      <a:pt x="982" y="201"/>
                    </a:lnTo>
                    <a:lnTo>
                      <a:pt x="976" y="187"/>
                    </a:lnTo>
                    <a:lnTo>
                      <a:pt x="968" y="175"/>
                    </a:lnTo>
                    <a:lnTo>
                      <a:pt x="958" y="163"/>
                    </a:lnTo>
                    <a:lnTo>
                      <a:pt x="945" y="153"/>
                    </a:lnTo>
                    <a:lnTo>
                      <a:pt x="931" y="145"/>
                    </a:lnTo>
                    <a:lnTo>
                      <a:pt x="931" y="145"/>
                    </a:lnTo>
                    <a:lnTo>
                      <a:pt x="923" y="139"/>
                    </a:lnTo>
                    <a:lnTo>
                      <a:pt x="915" y="131"/>
                    </a:lnTo>
                    <a:lnTo>
                      <a:pt x="905" y="111"/>
                    </a:lnTo>
                    <a:lnTo>
                      <a:pt x="905" y="111"/>
                    </a:lnTo>
                    <a:lnTo>
                      <a:pt x="891" y="77"/>
                    </a:lnTo>
                    <a:lnTo>
                      <a:pt x="885" y="65"/>
                    </a:lnTo>
                    <a:lnTo>
                      <a:pt x="879" y="57"/>
                    </a:lnTo>
                    <a:lnTo>
                      <a:pt x="873" y="51"/>
                    </a:lnTo>
                    <a:lnTo>
                      <a:pt x="865" y="47"/>
                    </a:lnTo>
                    <a:lnTo>
                      <a:pt x="857" y="45"/>
                    </a:lnTo>
                    <a:lnTo>
                      <a:pt x="845" y="43"/>
                    </a:lnTo>
                    <a:lnTo>
                      <a:pt x="845" y="43"/>
                    </a:lnTo>
                    <a:lnTo>
                      <a:pt x="825" y="45"/>
                    </a:lnTo>
                    <a:lnTo>
                      <a:pt x="801" y="47"/>
                    </a:lnTo>
                    <a:lnTo>
                      <a:pt x="801" y="47"/>
                    </a:lnTo>
                    <a:lnTo>
                      <a:pt x="752" y="51"/>
                    </a:lnTo>
                    <a:lnTo>
                      <a:pt x="730" y="53"/>
                    </a:lnTo>
                    <a:lnTo>
                      <a:pt x="706" y="55"/>
                    </a:lnTo>
                    <a:lnTo>
                      <a:pt x="706" y="55"/>
                    </a:lnTo>
                    <a:lnTo>
                      <a:pt x="670" y="53"/>
                    </a:lnTo>
                    <a:lnTo>
                      <a:pt x="652" y="49"/>
                    </a:lnTo>
                    <a:lnTo>
                      <a:pt x="634" y="45"/>
                    </a:lnTo>
                    <a:lnTo>
                      <a:pt x="616" y="40"/>
                    </a:lnTo>
                    <a:lnTo>
                      <a:pt x="601" y="32"/>
                    </a:lnTo>
                    <a:lnTo>
                      <a:pt x="583" y="22"/>
                    </a:lnTo>
                    <a:lnTo>
                      <a:pt x="567" y="10"/>
                    </a:lnTo>
                    <a:lnTo>
                      <a:pt x="567" y="10"/>
                    </a:lnTo>
                    <a:lnTo>
                      <a:pt x="561" y="6"/>
                    </a:lnTo>
                    <a:lnTo>
                      <a:pt x="553" y="4"/>
                    </a:lnTo>
                    <a:lnTo>
                      <a:pt x="539" y="0"/>
                    </a:lnTo>
                    <a:lnTo>
                      <a:pt x="539" y="0"/>
                    </a:lnTo>
                    <a:lnTo>
                      <a:pt x="529" y="10"/>
                    </a:lnTo>
                    <a:lnTo>
                      <a:pt x="515" y="18"/>
                    </a:lnTo>
                    <a:lnTo>
                      <a:pt x="499" y="24"/>
                    </a:lnTo>
                    <a:lnTo>
                      <a:pt x="481" y="26"/>
                    </a:lnTo>
                    <a:lnTo>
                      <a:pt x="481" y="26"/>
                    </a:lnTo>
                    <a:lnTo>
                      <a:pt x="473" y="36"/>
                    </a:lnTo>
                    <a:lnTo>
                      <a:pt x="465" y="45"/>
                    </a:lnTo>
                    <a:lnTo>
                      <a:pt x="459" y="55"/>
                    </a:lnTo>
                    <a:lnTo>
                      <a:pt x="453" y="65"/>
                    </a:lnTo>
                    <a:lnTo>
                      <a:pt x="453" y="65"/>
                    </a:lnTo>
                    <a:lnTo>
                      <a:pt x="438" y="101"/>
                    </a:lnTo>
                    <a:lnTo>
                      <a:pt x="418" y="135"/>
                    </a:lnTo>
                    <a:lnTo>
                      <a:pt x="376" y="201"/>
                    </a:lnTo>
                    <a:lnTo>
                      <a:pt x="376" y="201"/>
                    </a:lnTo>
                    <a:lnTo>
                      <a:pt x="372" y="203"/>
                    </a:lnTo>
                    <a:lnTo>
                      <a:pt x="368" y="205"/>
                    </a:lnTo>
                    <a:lnTo>
                      <a:pt x="358" y="206"/>
                    </a:lnTo>
                    <a:lnTo>
                      <a:pt x="358" y="206"/>
                    </a:lnTo>
                    <a:lnTo>
                      <a:pt x="340" y="214"/>
                    </a:lnTo>
                    <a:lnTo>
                      <a:pt x="324" y="220"/>
                    </a:lnTo>
                    <a:lnTo>
                      <a:pt x="314" y="228"/>
                    </a:lnTo>
                    <a:lnTo>
                      <a:pt x="308" y="236"/>
                    </a:lnTo>
                    <a:lnTo>
                      <a:pt x="304" y="248"/>
                    </a:lnTo>
                    <a:lnTo>
                      <a:pt x="302" y="262"/>
                    </a:lnTo>
                    <a:lnTo>
                      <a:pt x="304" y="278"/>
                    </a:lnTo>
                    <a:lnTo>
                      <a:pt x="310" y="300"/>
                    </a:lnTo>
                    <a:lnTo>
                      <a:pt x="310" y="300"/>
                    </a:lnTo>
                    <a:lnTo>
                      <a:pt x="312" y="312"/>
                    </a:lnTo>
                    <a:lnTo>
                      <a:pt x="312" y="324"/>
                    </a:lnTo>
                    <a:lnTo>
                      <a:pt x="312" y="334"/>
                    </a:lnTo>
                    <a:lnTo>
                      <a:pt x="310" y="344"/>
                    </a:lnTo>
                    <a:lnTo>
                      <a:pt x="306" y="354"/>
                    </a:lnTo>
                    <a:lnTo>
                      <a:pt x="300" y="364"/>
                    </a:lnTo>
                    <a:lnTo>
                      <a:pt x="292" y="372"/>
                    </a:lnTo>
                    <a:lnTo>
                      <a:pt x="283" y="377"/>
                    </a:lnTo>
                    <a:lnTo>
                      <a:pt x="283" y="377"/>
                    </a:lnTo>
                    <a:lnTo>
                      <a:pt x="265" y="385"/>
                    </a:lnTo>
                    <a:lnTo>
                      <a:pt x="247" y="391"/>
                    </a:lnTo>
                    <a:lnTo>
                      <a:pt x="227" y="395"/>
                    </a:lnTo>
                    <a:lnTo>
                      <a:pt x="209" y="397"/>
                    </a:lnTo>
                    <a:lnTo>
                      <a:pt x="209" y="397"/>
                    </a:lnTo>
                    <a:lnTo>
                      <a:pt x="191" y="399"/>
                    </a:lnTo>
                    <a:lnTo>
                      <a:pt x="177" y="403"/>
                    </a:lnTo>
                    <a:lnTo>
                      <a:pt x="165" y="409"/>
                    </a:lnTo>
                    <a:lnTo>
                      <a:pt x="155" y="417"/>
                    </a:lnTo>
                    <a:lnTo>
                      <a:pt x="149" y="427"/>
                    </a:lnTo>
                    <a:lnTo>
                      <a:pt x="143" y="439"/>
                    </a:lnTo>
                    <a:lnTo>
                      <a:pt x="139" y="455"/>
                    </a:lnTo>
                    <a:lnTo>
                      <a:pt x="139" y="471"/>
                    </a:lnTo>
                    <a:lnTo>
                      <a:pt x="139" y="471"/>
                    </a:lnTo>
                    <a:lnTo>
                      <a:pt x="131" y="638"/>
                    </a:lnTo>
                    <a:lnTo>
                      <a:pt x="131" y="638"/>
                    </a:lnTo>
                    <a:lnTo>
                      <a:pt x="129" y="652"/>
                    </a:lnTo>
                    <a:lnTo>
                      <a:pt x="127" y="664"/>
                    </a:lnTo>
                    <a:lnTo>
                      <a:pt x="123" y="676"/>
                    </a:lnTo>
                    <a:lnTo>
                      <a:pt x="117" y="684"/>
                    </a:lnTo>
                    <a:lnTo>
                      <a:pt x="110" y="690"/>
                    </a:lnTo>
                    <a:lnTo>
                      <a:pt x="100" y="696"/>
                    </a:lnTo>
                    <a:lnTo>
                      <a:pt x="86" y="698"/>
                    </a:lnTo>
                    <a:lnTo>
                      <a:pt x="72" y="700"/>
                    </a:lnTo>
                    <a:lnTo>
                      <a:pt x="72" y="700"/>
                    </a:lnTo>
                    <a:lnTo>
                      <a:pt x="70" y="700"/>
                    </a:lnTo>
                    <a:lnTo>
                      <a:pt x="70" y="700"/>
                    </a:lnTo>
                    <a:lnTo>
                      <a:pt x="70" y="700"/>
                    </a:lnTo>
                    <a:lnTo>
                      <a:pt x="70" y="700"/>
                    </a:lnTo>
                    <a:lnTo>
                      <a:pt x="52" y="702"/>
                    </a:lnTo>
                    <a:lnTo>
                      <a:pt x="34" y="707"/>
                    </a:lnTo>
                    <a:lnTo>
                      <a:pt x="18" y="717"/>
                    </a:lnTo>
                    <a:lnTo>
                      <a:pt x="12" y="723"/>
                    </a:lnTo>
                    <a:lnTo>
                      <a:pt x="6" y="729"/>
                    </a:lnTo>
                    <a:lnTo>
                      <a:pt x="6" y="729"/>
                    </a:lnTo>
                    <a:lnTo>
                      <a:pt x="2" y="743"/>
                    </a:lnTo>
                    <a:lnTo>
                      <a:pt x="0" y="757"/>
                    </a:lnTo>
                    <a:lnTo>
                      <a:pt x="2" y="773"/>
                    </a:lnTo>
                    <a:lnTo>
                      <a:pt x="8" y="789"/>
                    </a:lnTo>
                    <a:lnTo>
                      <a:pt x="16" y="805"/>
                    </a:lnTo>
                    <a:lnTo>
                      <a:pt x="26" y="821"/>
                    </a:lnTo>
                    <a:lnTo>
                      <a:pt x="38" y="835"/>
                    </a:lnTo>
                    <a:lnTo>
                      <a:pt x="50" y="847"/>
                    </a:lnTo>
                    <a:lnTo>
                      <a:pt x="50" y="847"/>
                    </a:lnTo>
                    <a:lnTo>
                      <a:pt x="80" y="849"/>
                    </a:lnTo>
                    <a:lnTo>
                      <a:pt x="110" y="855"/>
                    </a:lnTo>
                    <a:lnTo>
                      <a:pt x="137" y="863"/>
                    </a:lnTo>
                    <a:lnTo>
                      <a:pt x="163" y="872"/>
                    </a:lnTo>
                    <a:lnTo>
                      <a:pt x="163" y="872"/>
                    </a:lnTo>
                    <a:lnTo>
                      <a:pt x="201" y="884"/>
                    </a:lnTo>
                    <a:lnTo>
                      <a:pt x="201" y="884"/>
                    </a:lnTo>
                    <a:lnTo>
                      <a:pt x="211" y="888"/>
                    </a:lnTo>
                    <a:lnTo>
                      <a:pt x="221" y="894"/>
                    </a:lnTo>
                    <a:lnTo>
                      <a:pt x="233" y="904"/>
                    </a:lnTo>
                    <a:lnTo>
                      <a:pt x="243" y="916"/>
                    </a:lnTo>
                    <a:lnTo>
                      <a:pt x="243" y="916"/>
                    </a:lnTo>
                    <a:lnTo>
                      <a:pt x="265" y="922"/>
                    </a:lnTo>
                    <a:lnTo>
                      <a:pt x="265" y="922"/>
                    </a:lnTo>
                    <a:lnTo>
                      <a:pt x="275" y="916"/>
                    </a:lnTo>
                    <a:lnTo>
                      <a:pt x="284" y="914"/>
                    </a:lnTo>
                    <a:lnTo>
                      <a:pt x="284" y="914"/>
                    </a:lnTo>
                    <a:lnTo>
                      <a:pt x="314" y="910"/>
                    </a:lnTo>
                    <a:lnTo>
                      <a:pt x="340" y="910"/>
                    </a:lnTo>
                    <a:lnTo>
                      <a:pt x="340" y="910"/>
                    </a:lnTo>
                    <a:lnTo>
                      <a:pt x="340" y="910"/>
                    </a:lnTo>
                    <a:lnTo>
                      <a:pt x="366" y="910"/>
                    </a:lnTo>
                    <a:lnTo>
                      <a:pt x="390" y="916"/>
                    </a:lnTo>
                    <a:lnTo>
                      <a:pt x="410" y="922"/>
                    </a:lnTo>
                    <a:lnTo>
                      <a:pt x="426" y="932"/>
                    </a:lnTo>
                    <a:lnTo>
                      <a:pt x="426" y="932"/>
                    </a:lnTo>
                    <a:lnTo>
                      <a:pt x="444" y="944"/>
                    </a:lnTo>
                    <a:lnTo>
                      <a:pt x="461" y="952"/>
                    </a:lnTo>
                    <a:lnTo>
                      <a:pt x="477" y="956"/>
                    </a:lnTo>
                    <a:lnTo>
                      <a:pt x="497" y="958"/>
                    </a:lnTo>
                    <a:lnTo>
                      <a:pt x="497" y="958"/>
                    </a:lnTo>
                    <a:lnTo>
                      <a:pt x="515" y="958"/>
                    </a:lnTo>
                    <a:lnTo>
                      <a:pt x="537" y="960"/>
                    </a:lnTo>
                    <a:lnTo>
                      <a:pt x="561" y="964"/>
                    </a:lnTo>
                    <a:lnTo>
                      <a:pt x="585" y="970"/>
                    </a:lnTo>
                    <a:lnTo>
                      <a:pt x="597" y="974"/>
                    </a:lnTo>
                    <a:lnTo>
                      <a:pt x="609" y="982"/>
                    </a:lnTo>
                    <a:lnTo>
                      <a:pt x="618" y="988"/>
                    </a:lnTo>
                    <a:lnTo>
                      <a:pt x="630" y="998"/>
                    </a:lnTo>
                    <a:lnTo>
                      <a:pt x="638" y="1008"/>
                    </a:lnTo>
                    <a:lnTo>
                      <a:pt x="648" y="1020"/>
                    </a:lnTo>
                    <a:lnTo>
                      <a:pt x="656" y="1034"/>
                    </a:lnTo>
                    <a:lnTo>
                      <a:pt x="662" y="1049"/>
                    </a:lnTo>
                    <a:lnTo>
                      <a:pt x="662" y="1049"/>
                    </a:lnTo>
                    <a:lnTo>
                      <a:pt x="670" y="1053"/>
                    </a:lnTo>
                    <a:lnTo>
                      <a:pt x="670" y="1053"/>
                    </a:lnTo>
                    <a:lnTo>
                      <a:pt x="700" y="1061"/>
                    </a:lnTo>
                    <a:lnTo>
                      <a:pt x="724" y="1073"/>
                    </a:lnTo>
                    <a:lnTo>
                      <a:pt x="734" y="1079"/>
                    </a:lnTo>
                    <a:lnTo>
                      <a:pt x="742" y="1087"/>
                    </a:lnTo>
                    <a:lnTo>
                      <a:pt x="752" y="1097"/>
                    </a:lnTo>
                    <a:lnTo>
                      <a:pt x="758" y="1105"/>
                    </a:lnTo>
                    <a:lnTo>
                      <a:pt x="758" y="1105"/>
                    </a:lnTo>
                    <a:lnTo>
                      <a:pt x="774" y="1085"/>
                    </a:lnTo>
                    <a:lnTo>
                      <a:pt x="774" y="1085"/>
                    </a:lnTo>
                    <a:lnTo>
                      <a:pt x="780" y="1075"/>
                    </a:lnTo>
                    <a:lnTo>
                      <a:pt x="785" y="1063"/>
                    </a:lnTo>
                    <a:lnTo>
                      <a:pt x="795" y="1037"/>
                    </a:lnTo>
                    <a:lnTo>
                      <a:pt x="795" y="103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4" name="Freeform 14">
                <a:extLst>
                  <a:ext uri="{FF2B5EF4-FFF2-40B4-BE49-F238E27FC236}">
                    <a16:creationId xmlns:a16="http://schemas.microsoft.com/office/drawing/2014/main" id="{287E4DDA-4212-44E8-B67D-FD50C7C675EC}"/>
                  </a:ext>
                </a:extLst>
              </p:cNvPr>
              <p:cNvSpPr>
                <a:spLocks/>
              </p:cNvSpPr>
              <p:nvPr/>
            </p:nvSpPr>
            <p:spPr bwMode="auto">
              <a:xfrm>
                <a:off x="3194051" y="1277938"/>
                <a:ext cx="1730375" cy="1670050"/>
              </a:xfrm>
              <a:custGeom>
                <a:avLst/>
                <a:gdLst>
                  <a:gd name="T0" fmla="*/ 24 w 1090"/>
                  <a:gd name="T1" fmla="*/ 219 h 1052"/>
                  <a:gd name="T2" fmla="*/ 14 w 1090"/>
                  <a:gd name="T3" fmla="*/ 276 h 1052"/>
                  <a:gd name="T4" fmla="*/ 62 w 1090"/>
                  <a:gd name="T5" fmla="*/ 334 h 1052"/>
                  <a:gd name="T6" fmla="*/ 54 w 1090"/>
                  <a:gd name="T7" fmla="*/ 372 h 1052"/>
                  <a:gd name="T8" fmla="*/ 10 w 1090"/>
                  <a:gd name="T9" fmla="*/ 432 h 1052"/>
                  <a:gd name="T10" fmla="*/ 6 w 1090"/>
                  <a:gd name="T11" fmla="*/ 523 h 1052"/>
                  <a:gd name="T12" fmla="*/ 46 w 1090"/>
                  <a:gd name="T13" fmla="*/ 579 h 1052"/>
                  <a:gd name="T14" fmla="*/ 94 w 1090"/>
                  <a:gd name="T15" fmla="*/ 630 h 1052"/>
                  <a:gd name="T16" fmla="*/ 94 w 1090"/>
                  <a:gd name="T17" fmla="*/ 672 h 1052"/>
                  <a:gd name="T18" fmla="*/ 52 w 1090"/>
                  <a:gd name="T19" fmla="*/ 730 h 1052"/>
                  <a:gd name="T20" fmla="*/ 48 w 1090"/>
                  <a:gd name="T21" fmla="*/ 760 h 1052"/>
                  <a:gd name="T22" fmla="*/ 88 w 1090"/>
                  <a:gd name="T23" fmla="*/ 770 h 1052"/>
                  <a:gd name="T24" fmla="*/ 155 w 1090"/>
                  <a:gd name="T25" fmla="*/ 811 h 1052"/>
                  <a:gd name="T26" fmla="*/ 207 w 1090"/>
                  <a:gd name="T27" fmla="*/ 805 h 1052"/>
                  <a:gd name="T28" fmla="*/ 239 w 1090"/>
                  <a:gd name="T29" fmla="*/ 819 h 1052"/>
                  <a:gd name="T30" fmla="*/ 304 w 1090"/>
                  <a:gd name="T31" fmla="*/ 883 h 1052"/>
                  <a:gd name="T32" fmla="*/ 390 w 1090"/>
                  <a:gd name="T33" fmla="*/ 931 h 1052"/>
                  <a:gd name="T34" fmla="*/ 418 w 1090"/>
                  <a:gd name="T35" fmla="*/ 927 h 1052"/>
                  <a:gd name="T36" fmla="*/ 459 w 1090"/>
                  <a:gd name="T37" fmla="*/ 903 h 1052"/>
                  <a:gd name="T38" fmla="*/ 515 w 1090"/>
                  <a:gd name="T39" fmla="*/ 923 h 1052"/>
                  <a:gd name="T40" fmla="*/ 613 w 1090"/>
                  <a:gd name="T41" fmla="*/ 978 h 1052"/>
                  <a:gd name="T42" fmla="*/ 636 w 1090"/>
                  <a:gd name="T43" fmla="*/ 1010 h 1052"/>
                  <a:gd name="T44" fmla="*/ 688 w 1090"/>
                  <a:gd name="T45" fmla="*/ 1036 h 1052"/>
                  <a:gd name="T46" fmla="*/ 742 w 1090"/>
                  <a:gd name="T47" fmla="*/ 1034 h 1052"/>
                  <a:gd name="T48" fmla="*/ 787 w 1090"/>
                  <a:gd name="T49" fmla="*/ 1042 h 1052"/>
                  <a:gd name="T50" fmla="*/ 831 w 1090"/>
                  <a:gd name="T51" fmla="*/ 1048 h 1052"/>
                  <a:gd name="T52" fmla="*/ 861 w 1090"/>
                  <a:gd name="T53" fmla="*/ 1014 h 1052"/>
                  <a:gd name="T54" fmla="*/ 889 w 1090"/>
                  <a:gd name="T55" fmla="*/ 901 h 1052"/>
                  <a:gd name="T56" fmla="*/ 895 w 1090"/>
                  <a:gd name="T57" fmla="*/ 839 h 1052"/>
                  <a:gd name="T58" fmla="*/ 962 w 1090"/>
                  <a:gd name="T59" fmla="*/ 756 h 1052"/>
                  <a:gd name="T60" fmla="*/ 931 w 1090"/>
                  <a:gd name="T61" fmla="*/ 678 h 1052"/>
                  <a:gd name="T62" fmla="*/ 974 w 1090"/>
                  <a:gd name="T63" fmla="*/ 608 h 1052"/>
                  <a:gd name="T64" fmla="*/ 1042 w 1090"/>
                  <a:gd name="T65" fmla="*/ 509 h 1052"/>
                  <a:gd name="T66" fmla="*/ 1072 w 1090"/>
                  <a:gd name="T67" fmla="*/ 443 h 1052"/>
                  <a:gd name="T68" fmla="*/ 1066 w 1090"/>
                  <a:gd name="T69" fmla="*/ 402 h 1052"/>
                  <a:gd name="T70" fmla="*/ 1060 w 1090"/>
                  <a:gd name="T71" fmla="*/ 358 h 1052"/>
                  <a:gd name="T72" fmla="*/ 980 w 1090"/>
                  <a:gd name="T73" fmla="*/ 300 h 1052"/>
                  <a:gd name="T74" fmla="*/ 895 w 1090"/>
                  <a:gd name="T75" fmla="*/ 255 h 1052"/>
                  <a:gd name="T76" fmla="*/ 853 w 1090"/>
                  <a:gd name="T77" fmla="*/ 203 h 1052"/>
                  <a:gd name="T78" fmla="*/ 847 w 1090"/>
                  <a:gd name="T79" fmla="*/ 155 h 1052"/>
                  <a:gd name="T80" fmla="*/ 809 w 1090"/>
                  <a:gd name="T81" fmla="*/ 137 h 1052"/>
                  <a:gd name="T82" fmla="*/ 692 w 1090"/>
                  <a:gd name="T83" fmla="*/ 117 h 1052"/>
                  <a:gd name="T84" fmla="*/ 624 w 1090"/>
                  <a:gd name="T85" fmla="*/ 70 h 1052"/>
                  <a:gd name="T86" fmla="*/ 493 w 1090"/>
                  <a:gd name="T87" fmla="*/ 42 h 1052"/>
                  <a:gd name="T88" fmla="*/ 398 w 1090"/>
                  <a:gd name="T89" fmla="*/ 2 h 1052"/>
                  <a:gd name="T90" fmla="*/ 344 w 1090"/>
                  <a:gd name="T91" fmla="*/ 6 h 1052"/>
                  <a:gd name="T92" fmla="*/ 245 w 1090"/>
                  <a:gd name="T93" fmla="*/ 54 h 1052"/>
                  <a:gd name="T94" fmla="*/ 211 w 1090"/>
                  <a:gd name="T95" fmla="*/ 96 h 1052"/>
                  <a:gd name="T96" fmla="*/ 177 w 1090"/>
                  <a:gd name="T97" fmla="*/ 109 h 1052"/>
                  <a:gd name="T98" fmla="*/ 121 w 1090"/>
                  <a:gd name="T99" fmla="*/ 98 h 1052"/>
                  <a:gd name="T100" fmla="*/ 94 w 1090"/>
                  <a:gd name="T101" fmla="*/ 106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052">
                    <a:moveTo>
                      <a:pt x="74" y="133"/>
                    </a:moveTo>
                    <a:lnTo>
                      <a:pt x="74" y="133"/>
                    </a:lnTo>
                    <a:lnTo>
                      <a:pt x="58" y="163"/>
                    </a:lnTo>
                    <a:lnTo>
                      <a:pt x="42" y="191"/>
                    </a:lnTo>
                    <a:lnTo>
                      <a:pt x="24" y="219"/>
                    </a:lnTo>
                    <a:lnTo>
                      <a:pt x="10" y="249"/>
                    </a:lnTo>
                    <a:lnTo>
                      <a:pt x="10" y="249"/>
                    </a:lnTo>
                    <a:lnTo>
                      <a:pt x="8" y="257"/>
                    </a:lnTo>
                    <a:lnTo>
                      <a:pt x="10" y="267"/>
                    </a:lnTo>
                    <a:lnTo>
                      <a:pt x="14" y="276"/>
                    </a:lnTo>
                    <a:lnTo>
                      <a:pt x="20" y="284"/>
                    </a:lnTo>
                    <a:lnTo>
                      <a:pt x="20" y="284"/>
                    </a:lnTo>
                    <a:lnTo>
                      <a:pt x="40" y="304"/>
                    </a:lnTo>
                    <a:lnTo>
                      <a:pt x="52" y="320"/>
                    </a:lnTo>
                    <a:lnTo>
                      <a:pt x="62" y="334"/>
                    </a:lnTo>
                    <a:lnTo>
                      <a:pt x="64" y="340"/>
                    </a:lnTo>
                    <a:lnTo>
                      <a:pt x="64" y="346"/>
                    </a:lnTo>
                    <a:lnTo>
                      <a:pt x="64" y="352"/>
                    </a:lnTo>
                    <a:lnTo>
                      <a:pt x="62" y="358"/>
                    </a:lnTo>
                    <a:lnTo>
                      <a:pt x="54" y="372"/>
                    </a:lnTo>
                    <a:lnTo>
                      <a:pt x="42" y="390"/>
                    </a:lnTo>
                    <a:lnTo>
                      <a:pt x="22" y="412"/>
                    </a:lnTo>
                    <a:lnTo>
                      <a:pt x="22" y="412"/>
                    </a:lnTo>
                    <a:lnTo>
                      <a:pt x="16" y="422"/>
                    </a:lnTo>
                    <a:lnTo>
                      <a:pt x="10" y="432"/>
                    </a:lnTo>
                    <a:lnTo>
                      <a:pt x="6" y="441"/>
                    </a:lnTo>
                    <a:lnTo>
                      <a:pt x="4" y="453"/>
                    </a:lnTo>
                    <a:lnTo>
                      <a:pt x="0" y="475"/>
                    </a:lnTo>
                    <a:lnTo>
                      <a:pt x="2" y="499"/>
                    </a:lnTo>
                    <a:lnTo>
                      <a:pt x="6" y="523"/>
                    </a:lnTo>
                    <a:lnTo>
                      <a:pt x="16" y="545"/>
                    </a:lnTo>
                    <a:lnTo>
                      <a:pt x="22" y="555"/>
                    </a:lnTo>
                    <a:lnTo>
                      <a:pt x="28" y="565"/>
                    </a:lnTo>
                    <a:lnTo>
                      <a:pt x="36" y="573"/>
                    </a:lnTo>
                    <a:lnTo>
                      <a:pt x="46" y="579"/>
                    </a:lnTo>
                    <a:lnTo>
                      <a:pt x="46" y="579"/>
                    </a:lnTo>
                    <a:lnTo>
                      <a:pt x="68" y="597"/>
                    </a:lnTo>
                    <a:lnTo>
                      <a:pt x="84" y="614"/>
                    </a:lnTo>
                    <a:lnTo>
                      <a:pt x="90" y="622"/>
                    </a:lnTo>
                    <a:lnTo>
                      <a:pt x="94" y="630"/>
                    </a:lnTo>
                    <a:lnTo>
                      <a:pt x="96" y="638"/>
                    </a:lnTo>
                    <a:lnTo>
                      <a:pt x="98" y="646"/>
                    </a:lnTo>
                    <a:lnTo>
                      <a:pt x="98" y="654"/>
                    </a:lnTo>
                    <a:lnTo>
                      <a:pt x="96" y="662"/>
                    </a:lnTo>
                    <a:lnTo>
                      <a:pt x="94" y="672"/>
                    </a:lnTo>
                    <a:lnTo>
                      <a:pt x="90" y="680"/>
                    </a:lnTo>
                    <a:lnTo>
                      <a:pt x="76" y="700"/>
                    </a:lnTo>
                    <a:lnTo>
                      <a:pt x="58" y="722"/>
                    </a:lnTo>
                    <a:lnTo>
                      <a:pt x="58" y="722"/>
                    </a:lnTo>
                    <a:lnTo>
                      <a:pt x="52" y="730"/>
                    </a:lnTo>
                    <a:lnTo>
                      <a:pt x="46" y="738"/>
                    </a:lnTo>
                    <a:lnTo>
                      <a:pt x="44" y="746"/>
                    </a:lnTo>
                    <a:lnTo>
                      <a:pt x="44" y="754"/>
                    </a:lnTo>
                    <a:lnTo>
                      <a:pt x="44" y="754"/>
                    </a:lnTo>
                    <a:lnTo>
                      <a:pt x="48" y="760"/>
                    </a:lnTo>
                    <a:lnTo>
                      <a:pt x="56" y="764"/>
                    </a:lnTo>
                    <a:lnTo>
                      <a:pt x="66" y="768"/>
                    </a:lnTo>
                    <a:lnTo>
                      <a:pt x="76" y="770"/>
                    </a:lnTo>
                    <a:lnTo>
                      <a:pt x="76" y="770"/>
                    </a:lnTo>
                    <a:lnTo>
                      <a:pt x="88" y="770"/>
                    </a:lnTo>
                    <a:lnTo>
                      <a:pt x="88" y="770"/>
                    </a:lnTo>
                    <a:lnTo>
                      <a:pt x="114" y="768"/>
                    </a:lnTo>
                    <a:lnTo>
                      <a:pt x="143" y="766"/>
                    </a:lnTo>
                    <a:lnTo>
                      <a:pt x="143" y="766"/>
                    </a:lnTo>
                    <a:lnTo>
                      <a:pt x="155" y="811"/>
                    </a:lnTo>
                    <a:lnTo>
                      <a:pt x="155" y="811"/>
                    </a:lnTo>
                    <a:lnTo>
                      <a:pt x="161" y="799"/>
                    </a:lnTo>
                    <a:lnTo>
                      <a:pt x="161" y="799"/>
                    </a:lnTo>
                    <a:lnTo>
                      <a:pt x="183" y="803"/>
                    </a:lnTo>
                    <a:lnTo>
                      <a:pt x="207" y="805"/>
                    </a:lnTo>
                    <a:lnTo>
                      <a:pt x="219" y="807"/>
                    </a:lnTo>
                    <a:lnTo>
                      <a:pt x="227" y="811"/>
                    </a:lnTo>
                    <a:lnTo>
                      <a:pt x="235" y="815"/>
                    </a:lnTo>
                    <a:lnTo>
                      <a:pt x="239" y="819"/>
                    </a:lnTo>
                    <a:lnTo>
                      <a:pt x="239" y="819"/>
                    </a:lnTo>
                    <a:lnTo>
                      <a:pt x="245" y="831"/>
                    </a:lnTo>
                    <a:lnTo>
                      <a:pt x="251" y="841"/>
                    </a:lnTo>
                    <a:lnTo>
                      <a:pt x="267" y="857"/>
                    </a:lnTo>
                    <a:lnTo>
                      <a:pt x="285" y="871"/>
                    </a:lnTo>
                    <a:lnTo>
                      <a:pt x="304" y="883"/>
                    </a:lnTo>
                    <a:lnTo>
                      <a:pt x="344" y="903"/>
                    </a:lnTo>
                    <a:lnTo>
                      <a:pt x="364" y="915"/>
                    </a:lnTo>
                    <a:lnTo>
                      <a:pt x="382" y="927"/>
                    </a:lnTo>
                    <a:lnTo>
                      <a:pt x="382" y="927"/>
                    </a:lnTo>
                    <a:lnTo>
                      <a:pt x="390" y="931"/>
                    </a:lnTo>
                    <a:lnTo>
                      <a:pt x="400" y="931"/>
                    </a:lnTo>
                    <a:lnTo>
                      <a:pt x="400" y="931"/>
                    </a:lnTo>
                    <a:lnTo>
                      <a:pt x="410" y="931"/>
                    </a:lnTo>
                    <a:lnTo>
                      <a:pt x="414" y="929"/>
                    </a:lnTo>
                    <a:lnTo>
                      <a:pt x="418" y="927"/>
                    </a:lnTo>
                    <a:lnTo>
                      <a:pt x="418" y="927"/>
                    </a:lnTo>
                    <a:lnTo>
                      <a:pt x="428" y="915"/>
                    </a:lnTo>
                    <a:lnTo>
                      <a:pt x="440" y="909"/>
                    </a:lnTo>
                    <a:lnTo>
                      <a:pt x="450" y="903"/>
                    </a:lnTo>
                    <a:lnTo>
                      <a:pt x="459" y="903"/>
                    </a:lnTo>
                    <a:lnTo>
                      <a:pt x="459" y="903"/>
                    </a:lnTo>
                    <a:lnTo>
                      <a:pt x="473" y="905"/>
                    </a:lnTo>
                    <a:lnTo>
                      <a:pt x="487" y="909"/>
                    </a:lnTo>
                    <a:lnTo>
                      <a:pt x="515" y="923"/>
                    </a:lnTo>
                    <a:lnTo>
                      <a:pt x="515" y="923"/>
                    </a:lnTo>
                    <a:lnTo>
                      <a:pt x="543" y="937"/>
                    </a:lnTo>
                    <a:lnTo>
                      <a:pt x="573" y="950"/>
                    </a:lnTo>
                    <a:lnTo>
                      <a:pt x="573" y="950"/>
                    </a:lnTo>
                    <a:lnTo>
                      <a:pt x="601" y="968"/>
                    </a:lnTo>
                    <a:lnTo>
                      <a:pt x="613" y="978"/>
                    </a:lnTo>
                    <a:lnTo>
                      <a:pt x="619" y="982"/>
                    </a:lnTo>
                    <a:lnTo>
                      <a:pt x="622" y="988"/>
                    </a:lnTo>
                    <a:lnTo>
                      <a:pt x="622" y="988"/>
                    </a:lnTo>
                    <a:lnTo>
                      <a:pt x="628" y="1000"/>
                    </a:lnTo>
                    <a:lnTo>
                      <a:pt x="636" y="1010"/>
                    </a:lnTo>
                    <a:lnTo>
                      <a:pt x="646" y="1018"/>
                    </a:lnTo>
                    <a:lnTo>
                      <a:pt x="654" y="1024"/>
                    </a:lnTo>
                    <a:lnTo>
                      <a:pt x="664" y="1030"/>
                    </a:lnTo>
                    <a:lnTo>
                      <a:pt x="676" y="1034"/>
                    </a:lnTo>
                    <a:lnTo>
                      <a:pt x="688" y="1036"/>
                    </a:lnTo>
                    <a:lnTo>
                      <a:pt x="700" y="1036"/>
                    </a:lnTo>
                    <a:lnTo>
                      <a:pt x="700" y="1036"/>
                    </a:lnTo>
                    <a:lnTo>
                      <a:pt x="708" y="1036"/>
                    </a:lnTo>
                    <a:lnTo>
                      <a:pt x="708" y="1036"/>
                    </a:lnTo>
                    <a:lnTo>
                      <a:pt x="742" y="1034"/>
                    </a:lnTo>
                    <a:lnTo>
                      <a:pt x="742" y="1034"/>
                    </a:lnTo>
                    <a:lnTo>
                      <a:pt x="766" y="1036"/>
                    </a:lnTo>
                    <a:lnTo>
                      <a:pt x="778" y="1038"/>
                    </a:lnTo>
                    <a:lnTo>
                      <a:pt x="787" y="1042"/>
                    </a:lnTo>
                    <a:lnTo>
                      <a:pt x="787" y="1042"/>
                    </a:lnTo>
                    <a:lnTo>
                      <a:pt x="803" y="1050"/>
                    </a:lnTo>
                    <a:lnTo>
                      <a:pt x="817" y="1052"/>
                    </a:lnTo>
                    <a:lnTo>
                      <a:pt x="817" y="1052"/>
                    </a:lnTo>
                    <a:lnTo>
                      <a:pt x="825" y="1050"/>
                    </a:lnTo>
                    <a:lnTo>
                      <a:pt x="831" y="1048"/>
                    </a:lnTo>
                    <a:lnTo>
                      <a:pt x="837" y="1046"/>
                    </a:lnTo>
                    <a:lnTo>
                      <a:pt x="843" y="1040"/>
                    </a:lnTo>
                    <a:lnTo>
                      <a:pt x="853" y="1028"/>
                    </a:lnTo>
                    <a:lnTo>
                      <a:pt x="861" y="1014"/>
                    </a:lnTo>
                    <a:lnTo>
                      <a:pt x="861" y="1014"/>
                    </a:lnTo>
                    <a:lnTo>
                      <a:pt x="905" y="940"/>
                    </a:lnTo>
                    <a:lnTo>
                      <a:pt x="905" y="940"/>
                    </a:lnTo>
                    <a:lnTo>
                      <a:pt x="897" y="927"/>
                    </a:lnTo>
                    <a:lnTo>
                      <a:pt x="893" y="913"/>
                    </a:lnTo>
                    <a:lnTo>
                      <a:pt x="889" y="901"/>
                    </a:lnTo>
                    <a:lnTo>
                      <a:pt x="887" y="887"/>
                    </a:lnTo>
                    <a:lnTo>
                      <a:pt x="887" y="875"/>
                    </a:lnTo>
                    <a:lnTo>
                      <a:pt x="887" y="863"/>
                    </a:lnTo>
                    <a:lnTo>
                      <a:pt x="891" y="851"/>
                    </a:lnTo>
                    <a:lnTo>
                      <a:pt x="895" y="839"/>
                    </a:lnTo>
                    <a:lnTo>
                      <a:pt x="905" y="817"/>
                    </a:lnTo>
                    <a:lnTo>
                      <a:pt x="921" y="795"/>
                    </a:lnTo>
                    <a:lnTo>
                      <a:pt x="941" y="775"/>
                    </a:lnTo>
                    <a:lnTo>
                      <a:pt x="962" y="756"/>
                    </a:lnTo>
                    <a:lnTo>
                      <a:pt x="962" y="756"/>
                    </a:lnTo>
                    <a:lnTo>
                      <a:pt x="952" y="742"/>
                    </a:lnTo>
                    <a:lnTo>
                      <a:pt x="943" y="726"/>
                    </a:lnTo>
                    <a:lnTo>
                      <a:pt x="937" y="710"/>
                    </a:lnTo>
                    <a:lnTo>
                      <a:pt x="933" y="694"/>
                    </a:lnTo>
                    <a:lnTo>
                      <a:pt x="931" y="678"/>
                    </a:lnTo>
                    <a:lnTo>
                      <a:pt x="935" y="662"/>
                    </a:lnTo>
                    <a:lnTo>
                      <a:pt x="941" y="646"/>
                    </a:lnTo>
                    <a:lnTo>
                      <a:pt x="952" y="632"/>
                    </a:lnTo>
                    <a:lnTo>
                      <a:pt x="952" y="632"/>
                    </a:lnTo>
                    <a:lnTo>
                      <a:pt x="974" y="608"/>
                    </a:lnTo>
                    <a:lnTo>
                      <a:pt x="1000" y="589"/>
                    </a:lnTo>
                    <a:lnTo>
                      <a:pt x="1050" y="547"/>
                    </a:lnTo>
                    <a:lnTo>
                      <a:pt x="1050" y="547"/>
                    </a:lnTo>
                    <a:lnTo>
                      <a:pt x="1044" y="527"/>
                    </a:lnTo>
                    <a:lnTo>
                      <a:pt x="1042" y="509"/>
                    </a:lnTo>
                    <a:lnTo>
                      <a:pt x="1042" y="495"/>
                    </a:lnTo>
                    <a:lnTo>
                      <a:pt x="1044" y="481"/>
                    </a:lnTo>
                    <a:lnTo>
                      <a:pt x="1050" y="469"/>
                    </a:lnTo>
                    <a:lnTo>
                      <a:pt x="1060" y="457"/>
                    </a:lnTo>
                    <a:lnTo>
                      <a:pt x="1072" y="443"/>
                    </a:lnTo>
                    <a:lnTo>
                      <a:pt x="1090" y="432"/>
                    </a:lnTo>
                    <a:lnTo>
                      <a:pt x="1090" y="432"/>
                    </a:lnTo>
                    <a:lnTo>
                      <a:pt x="1074" y="414"/>
                    </a:lnTo>
                    <a:lnTo>
                      <a:pt x="1068" y="406"/>
                    </a:lnTo>
                    <a:lnTo>
                      <a:pt x="1066" y="402"/>
                    </a:lnTo>
                    <a:lnTo>
                      <a:pt x="1066" y="398"/>
                    </a:lnTo>
                    <a:lnTo>
                      <a:pt x="1066" y="398"/>
                    </a:lnTo>
                    <a:lnTo>
                      <a:pt x="1064" y="376"/>
                    </a:lnTo>
                    <a:lnTo>
                      <a:pt x="1062" y="366"/>
                    </a:lnTo>
                    <a:lnTo>
                      <a:pt x="1060" y="358"/>
                    </a:lnTo>
                    <a:lnTo>
                      <a:pt x="1052" y="344"/>
                    </a:lnTo>
                    <a:lnTo>
                      <a:pt x="1040" y="334"/>
                    </a:lnTo>
                    <a:lnTo>
                      <a:pt x="1026" y="324"/>
                    </a:lnTo>
                    <a:lnTo>
                      <a:pt x="1012" y="316"/>
                    </a:lnTo>
                    <a:lnTo>
                      <a:pt x="980" y="300"/>
                    </a:lnTo>
                    <a:lnTo>
                      <a:pt x="980" y="300"/>
                    </a:lnTo>
                    <a:lnTo>
                      <a:pt x="945" y="282"/>
                    </a:lnTo>
                    <a:lnTo>
                      <a:pt x="909" y="263"/>
                    </a:lnTo>
                    <a:lnTo>
                      <a:pt x="909" y="263"/>
                    </a:lnTo>
                    <a:lnTo>
                      <a:pt x="895" y="255"/>
                    </a:lnTo>
                    <a:lnTo>
                      <a:pt x="885" y="247"/>
                    </a:lnTo>
                    <a:lnTo>
                      <a:pt x="873" y="237"/>
                    </a:lnTo>
                    <a:lnTo>
                      <a:pt x="865" y="227"/>
                    </a:lnTo>
                    <a:lnTo>
                      <a:pt x="857" y="215"/>
                    </a:lnTo>
                    <a:lnTo>
                      <a:pt x="853" y="203"/>
                    </a:lnTo>
                    <a:lnTo>
                      <a:pt x="849" y="187"/>
                    </a:lnTo>
                    <a:lnTo>
                      <a:pt x="849" y="171"/>
                    </a:lnTo>
                    <a:lnTo>
                      <a:pt x="849" y="171"/>
                    </a:lnTo>
                    <a:lnTo>
                      <a:pt x="849" y="161"/>
                    </a:lnTo>
                    <a:lnTo>
                      <a:pt x="847" y="155"/>
                    </a:lnTo>
                    <a:lnTo>
                      <a:pt x="843" y="149"/>
                    </a:lnTo>
                    <a:lnTo>
                      <a:pt x="837" y="145"/>
                    </a:lnTo>
                    <a:lnTo>
                      <a:pt x="831" y="141"/>
                    </a:lnTo>
                    <a:lnTo>
                      <a:pt x="825" y="139"/>
                    </a:lnTo>
                    <a:lnTo>
                      <a:pt x="809" y="137"/>
                    </a:lnTo>
                    <a:lnTo>
                      <a:pt x="809" y="137"/>
                    </a:lnTo>
                    <a:lnTo>
                      <a:pt x="762" y="133"/>
                    </a:lnTo>
                    <a:lnTo>
                      <a:pt x="738" y="129"/>
                    </a:lnTo>
                    <a:lnTo>
                      <a:pt x="714" y="123"/>
                    </a:lnTo>
                    <a:lnTo>
                      <a:pt x="692" y="117"/>
                    </a:lnTo>
                    <a:lnTo>
                      <a:pt x="672" y="106"/>
                    </a:lnTo>
                    <a:lnTo>
                      <a:pt x="650" y="94"/>
                    </a:lnTo>
                    <a:lnTo>
                      <a:pt x="632" y="76"/>
                    </a:lnTo>
                    <a:lnTo>
                      <a:pt x="632" y="76"/>
                    </a:lnTo>
                    <a:lnTo>
                      <a:pt x="624" y="70"/>
                    </a:lnTo>
                    <a:lnTo>
                      <a:pt x="615" y="64"/>
                    </a:lnTo>
                    <a:lnTo>
                      <a:pt x="593" y="58"/>
                    </a:lnTo>
                    <a:lnTo>
                      <a:pt x="593" y="58"/>
                    </a:lnTo>
                    <a:lnTo>
                      <a:pt x="543" y="50"/>
                    </a:lnTo>
                    <a:lnTo>
                      <a:pt x="493" y="42"/>
                    </a:lnTo>
                    <a:lnTo>
                      <a:pt x="469" y="36"/>
                    </a:lnTo>
                    <a:lnTo>
                      <a:pt x="446" y="28"/>
                    </a:lnTo>
                    <a:lnTo>
                      <a:pt x="422" y="18"/>
                    </a:lnTo>
                    <a:lnTo>
                      <a:pt x="398" y="2"/>
                    </a:lnTo>
                    <a:lnTo>
                      <a:pt x="398" y="2"/>
                    </a:lnTo>
                    <a:lnTo>
                      <a:pt x="392" y="0"/>
                    </a:lnTo>
                    <a:lnTo>
                      <a:pt x="382" y="0"/>
                    </a:lnTo>
                    <a:lnTo>
                      <a:pt x="382" y="0"/>
                    </a:lnTo>
                    <a:lnTo>
                      <a:pt x="366" y="2"/>
                    </a:lnTo>
                    <a:lnTo>
                      <a:pt x="344" y="6"/>
                    </a:lnTo>
                    <a:lnTo>
                      <a:pt x="320" y="14"/>
                    </a:lnTo>
                    <a:lnTo>
                      <a:pt x="298" y="22"/>
                    </a:lnTo>
                    <a:lnTo>
                      <a:pt x="277" y="32"/>
                    </a:lnTo>
                    <a:lnTo>
                      <a:pt x="259" y="44"/>
                    </a:lnTo>
                    <a:lnTo>
                      <a:pt x="245" y="54"/>
                    </a:lnTo>
                    <a:lnTo>
                      <a:pt x="235" y="64"/>
                    </a:lnTo>
                    <a:lnTo>
                      <a:pt x="235" y="64"/>
                    </a:lnTo>
                    <a:lnTo>
                      <a:pt x="225" y="82"/>
                    </a:lnTo>
                    <a:lnTo>
                      <a:pt x="217" y="90"/>
                    </a:lnTo>
                    <a:lnTo>
                      <a:pt x="211" y="96"/>
                    </a:lnTo>
                    <a:lnTo>
                      <a:pt x="203" y="102"/>
                    </a:lnTo>
                    <a:lnTo>
                      <a:pt x="195" y="106"/>
                    </a:lnTo>
                    <a:lnTo>
                      <a:pt x="185" y="108"/>
                    </a:lnTo>
                    <a:lnTo>
                      <a:pt x="177" y="109"/>
                    </a:lnTo>
                    <a:lnTo>
                      <a:pt x="177" y="109"/>
                    </a:lnTo>
                    <a:lnTo>
                      <a:pt x="163" y="108"/>
                    </a:lnTo>
                    <a:lnTo>
                      <a:pt x="147" y="102"/>
                    </a:lnTo>
                    <a:lnTo>
                      <a:pt x="147" y="102"/>
                    </a:lnTo>
                    <a:lnTo>
                      <a:pt x="133" y="98"/>
                    </a:lnTo>
                    <a:lnTo>
                      <a:pt x="121" y="98"/>
                    </a:lnTo>
                    <a:lnTo>
                      <a:pt x="121" y="98"/>
                    </a:lnTo>
                    <a:lnTo>
                      <a:pt x="114" y="98"/>
                    </a:lnTo>
                    <a:lnTo>
                      <a:pt x="106" y="100"/>
                    </a:lnTo>
                    <a:lnTo>
                      <a:pt x="100" y="102"/>
                    </a:lnTo>
                    <a:lnTo>
                      <a:pt x="94" y="106"/>
                    </a:lnTo>
                    <a:lnTo>
                      <a:pt x="82" y="117"/>
                    </a:lnTo>
                    <a:lnTo>
                      <a:pt x="74" y="133"/>
                    </a:lnTo>
                    <a:lnTo>
                      <a:pt x="74" y="13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5" name="Freeform 15">
                <a:extLst>
                  <a:ext uri="{FF2B5EF4-FFF2-40B4-BE49-F238E27FC236}">
                    <a16:creationId xmlns:a16="http://schemas.microsoft.com/office/drawing/2014/main" id="{4ADF8E60-A8DE-4EBF-B90E-09D13647307F}"/>
                  </a:ext>
                </a:extLst>
              </p:cNvPr>
              <p:cNvSpPr>
                <a:spLocks/>
              </p:cNvSpPr>
              <p:nvPr/>
            </p:nvSpPr>
            <p:spPr bwMode="auto">
              <a:xfrm>
                <a:off x="6088063" y="4781550"/>
                <a:ext cx="1730375" cy="2076450"/>
              </a:xfrm>
              <a:custGeom>
                <a:avLst/>
                <a:gdLst>
                  <a:gd name="T0" fmla="*/ 249 w 1090"/>
                  <a:gd name="T1" fmla="*/ 151 h 1308"/>
                  <a:gd name="T2" fmla="*/ 161 w 1090"/>
                  <a:gd name="T3" fmla="*/ 248 h 1308"/>
                  <a:gd name="T4" fmla="*/ 96 w 1090"/>
                  <a:gd name="T5" fmla="*/ 296 h 1308"/>
                  <a:gd name="T6" fmla="*/ 50 w 1090"/>
                  <a:gd name="T7" fmla="*/ 338 h 1308"/>
                  <a:gd name="T8" fmla="*/ 0 w 1090"/>
                  <a:gd name="T9" fmla="*/ 386 h 1308"/>
                  <a:gd name="T10" fmla="*/ 8 w 1090"/>
                  <a:gd name="T11" fmla="*/ 405 h 1308"/>
                  <a:gd name="T12" fmla="*/ 22 w 1090"/>
                  <a:gd name="T13" fmla="*/ 501 h 1308"/>
                  <a:gd name="T14" fmla="*/ 34 w 1090"/>
                  <a:gd name="T15" fmla="*/ 586 h 1308"/>
                  <a:gd name="T16" fmla="*/ 42 w 1090"/>
                  <a:gd name="T17" fmla="*/ 654 h 1308"/>
                  <a:gd name="T18" fmla="*/ 44 w 1090"/>
                  <a:gd name="T19" fmla="*/ 670 h 1308"/>
                  <a:gd name="T20" fmla="*/ 48 w 1090"/>
                  <a:gd name="T21" fmla="*/ 722 h 1308"/>
                  <a:gd name="T22" fmla="*/ 96 w 1090"/>
                  <a:gd name="T23" fmla="*/ 847 h 1308"/>
                  <a:gd name="T24" fmla="*/ 141 w 1090"/>
                  <a:gd name="T25" fmla="*/ 966 h 1308"/>
                  <a:gd name="T26" fmla="*/ 151 w 1090"/>
                  <a:gd name="T27" fmla="*/ 1020 h 1308"/>
                  <a:gd name="T28" fmla="*/ 187 w 1090"/>
                  <a:gd name="T29" fmla="*/ 1034 h 1308"/>
                  <a:gd name="T30" fmla="*/ 283 w 1090"/>
                  <a:gd name="T31" fmla="*/ 1042 h 1308"/>
                  <a:gd name="T32" fmla="*/ 402 w 1090"/>
                  <a:gd name="T33" fmla="*/ 1083 h 1308"/>
                  <a:gd name="T34" fmla="*/ 461 w 1090"/>
                  <a:gd name="T35" fmla="*/ 1141 h 1308"/>
                  <a:gd name="T36" fmla="*/ 487 w 1090"/>
                  <a:gd name="T37" fmla="*/ 1177 h 1308"/>
                  <a:gd name="T38" fmla="*/ 654 w 1090"/>
                  <a:gd name="T39" fmla="*/ 1250 h 1308"/>
                  <a:gd name="T40" fmla="*/ 813 w 1090"/>
                  <a:gd name="T41" fmla="*/ 1308 h 1308"/>
                  <a:gd name="T42" fmla="*/ 845 w 1090"/>
                  <a:gd name="T43" fmla="*/ 1300 h 1308"/>
                  <a:gd name="T44" fmla="*/ 853 w 1090"/>
                  <a:gd name="T45" fmla="*/ 1278 h 1308"/>
                  <a:gd name="T46" fmla="*/ 843 w 1090"/>
                  <a:gd name="T47" fmla="*/ 1244 h 1308"/>
                  <a:gd name="T48" fmla="*/ 805 w 1090"/>
                  <a:gd name="T49" fmla="*/ 1225 h 1308"/>
                  <a:gd name="T50" fmla="*/ 764 w 1090"/>
                  <a:gd name="T51" fmla="*/ 1171 h 1308"/>
                  <a:gd name="T52" fmla="*/ 762 w 1090"/>
                  <a:gd name="T53" fmla="*/ 1117 h 1308"/>
                  <a:gd name="T54" fmla="*/ 762 w 1090"/>
                  <a:gd name="T55" fmla="*/ 1032 h 1308"/>
                  <a:gd name="T56" fmla="*/ 740 w 1090"/>
                  <a:gd name="T57" fmla="*/ 950 h 1308"/>
                  <a:gd name="T58" fmla="*/ 744 w 1090"/>
                  <a:gd name="T59" fmla="*/ 889 h 1308"/>
                  <a:gd name="T60" fmla="*/ 885 w 1090"/>
                  <a:gd name="T61" fmla="*/ 664 h 1308"/>
                  <a:gd name="T62" fmla="*/ 1090 w 1090"/>
                  <a:gd name="T63" fmla="*/ 380 h 1308"/>
                  <a:gd name="T64" fmla="*/ 1030 w 1090"/>
                  <a:gd name="T65" fmla="*/ 334 h 1308"/>
                  <a:gd name="T66" fmla="*/ 992 w 1090"/>
                  <a:gd name="T67" fmla="*/ 322 h 1308"/>
                  <a:gd name="T68" fmla="*/ 943 w 1090"/>
                  <a:gd name="T69" fmla="*/ 324 h 1308"/>
                  <a:gd name="T70" fmla="*/ 923 w 1090"/>
                  <a:gd name="T71" fmla="*/ 336 h 1308"/>
                  <a:gd name="T72" fmla="*/ 883 w 1090"/>
                  <a:gd name="T73" fmla="*/ 372 h 1308"/>
                  <a:gd name="T74" fmla="*/ 837 w 1090"/>
                  <a:gd name="T75" fmla="*/ 380 h 1308"/>
                  <a:gd name="T76" fmla="*/ 690 w 1090"/>
                  <a:gd name="T77" fmla="*/ 362 h 1308"/>
                  <a:gd name="T78" fmla="*/ 571 w 1090"/>
                  <a:gd name="T79" fmla="*/ 338 h 1308"/>
                  <a:gd name="T80" fmla="*/ 539 w 1090"/>
                  <a:gd name="T81" fmla="*/ 304 h 1308"/>
                  <a:gd name="T82" fmla="*/ 551 w 1090"/>
                  <a:gd name="T83" fmla="*/ 248 h 1308"/>
                  <a:gd name="T84" fmla="*/ 573 w 1090"/>
                  <a:gd name="T85" fmla="*/ 221 h 1308"/>
                  <a:gd name="T86" fmla="*/ 624 w 1090"/>
                  <a:gd name="T87" fmla="*/ 173 h 1308"/>
                  <a:gd name="T88" fmla="*/ 551 w 1090"/>
                  <a:gd name="T89" fmla="*/ 137 h 1308"/>
                  <a:gd name="T90" fmla="*/ 487 w 1090"/>
                  <a:gd name="T91" fmla="*/ 117 h 1308"/>
                  <a:gd name="T92" fmla="*/ 461 w 1090"/>
                  <a:gd name="T93" fmla="*/ 58 h 1308"/>
                  <a:gd name="T94" fmla="*/ 446 w 1090"/>
                  <a:gd name="T95" fmla="*/ 10 h 1308"/>
                  <a:gd name="T96" fmla="*/ 428 w 1090"/>
                  <a:gd name="T97" fmla="*/ 0 h 1308"/>
                  <a:gd name="T98" fmla="*/ 354 w 1090"/>
                  <a:gd name="T99" fmla="*/ 22 h 1308"/>
                  <a:gd name="T100" fmla="*/ 318 w 1090"/>
                  <a:gd name="T101" fmla="*/ 65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0" h="1308">
                    <a:moveTo>
                      <a:pt x="296" y="95"/>
                    </a:moveTo>
                    <a:lnTo>
                      <a:pt x="296" y="95"/>
                    </a:lnTo>
                    <a:lnTo>
                      <a:pt x="273" y="123"/>
                    </a:lnTo>
                    <a:lnTo>
                      <a:pt x="249" y="151"/>
                    </a:lnTo>
                    <a:lnTo>
                      <a:pt x="249" y="151"/>
                    </a:lnTo>
                    <a:lnTo>
                      <a:pt x="217" y="191"/>
                    </a:lnTo>
                    <a:lnTo>
                      <a:pt x="181" y="228"/>
                    </a:lnTo>
                    <a:lnTo>
                      <a:pt x="161" y="248"/>
                    </a:lnTo>
                    <a:lnTo>
                      <a:pt x="141" y="264"/>
                    </a:lnTo>
                    <a:lnTo>
                      <a:pt x="120" y="280"/>
                    </a:lnTo>
                    <a:lnTo>
                      <a:pt x="96" y="296"/>
                    </a:lnTo>
                    <a:lnTo>
                      <a:pt x="96" y="296"/>
                    </a:lnTo>
                    <a:lnTo>
                      <a:pt x="84" y="304"/>
                    </a:lnTo>
                    <a:lnTo>
                      <a:pt x="74" y="314"/>
                    </a:lnTo>
                    <a:lnTo>
                      <a:pt x="50" y="338"/>
                    </a:lnTo>
                    <a:lnTo>
                      <a:pt x="50" y="338"/>
                    </a:lnTo>
                    <a:lnTo>
                      <a:pt x="36" y="356"/>
                    </a:lnTo>
                    <a:lnTo>
                      <a:pt x="18" y="374"/>
                    </a:lnTo>
                    <a:lnTo>
                      <a:pt x="18" y="374"/>
                    </a:lnTo>
                    <a:lnTo>
                      <a:pt x="0" y="386"/>
                    </a:lnTo>
                    <a:lnTo>
                      <a:pt x="0" y="386"/>
                    </a:lnTo>
                    <a:lnTo>
                      <a:pt x="0" y="388"/>
                    </a:lnTo>
                    <a:lnTo>
                      <a:pt x="0" y="388"/>
                    </a:lnTo>
                    <a:lnTo>
                      <a:pt x="8" y="405"/>
                    </a:lnTo>
                    <a:lnTo>
                      <a:pt x="14" y="429"/>
                    </a:lnTo>
                    <a:lnTo>
                      <a:pt x="14" y="429"/>
                    </a:lnTo>
                    <a:lnTo>
                      <a:pt x="18" y="465"/>
                    </a:lnTo>
                    <a:lnTo>
                      <a:pt x="22" y="501"/>
                    </a:lnTo>
                    <a:lnTo>
                      <a:pt x="22" y="501"/>
                    </a:lnTo>
                    <a:lnTo>
                      <a:pt x="28" y="557"/>
                    </a:lnTo>
                    <a:lnTo>
                      <a:pt x="28" y="557"/>
                    </a:lnTo>
                    <a:lnTo>
                      <a:pt x="34" y="586"/>
                    </a:lnTo>
                    <a:lnTo>
                      <a:pt x="34" y="586"/>
                    </a:lnTo>
                    <a:lnTo>
                      <a:pt x="40" y="618"/>
                    </a:lnTo>
                    <a:lnTo>
                      <a:pt x="42" y="636"/>
                    </a:lnTo>
                    <a:lnTo>
                      <a:pt x="42" y="654"/>
                    </a:lnTo>
                    <a:lnTo>
                      <a:pt x="42" y="654"/>
                    </a:lnTo>
                    <a:lnTo>
                      <a:pt x="42" y="662"/>
                    </a:lnTo>
                    <a:lnTo>
                      <a:pt x="42" y="662"/>
                    </a:lnTo>
                    <a:lnTo>
                      <a:pt x="44" y="670"/>
                    </a:lnTo>
                    <a:lnTo>
                      <a:pt x="42" y="678"/>
                    </a:lnTo>
                    <a:lnTo>
                      <a:pt x="42" y="678"/>
                    </a:lnTo>
                    <a:lnTo>
                      <a:pt x="44" y="700"/>
                    </a:lnTo>
                    <a:lnTo>
                      <a:pt x="48" y="722"/>
                    </a:lnTo>
                    <a:lnTo>
                      <a:pt x="54" y="741"/>
                    </a:lnTo>
                    <a:lnTo>
                      <a:pt x="60" y="763"/>
                    </a:lnTo>
                    <a:lnTo>
                      <a:pt x="76" y="805"/>
                    </a:lnTo>
                    <a:lnTo>
                      <a:pt x="96" y="847"/>
                    </a:lnTo>
                    <a:lnTo>
                      <a:pt x="96" y="847"/>
                    </a:lnTo>
                    <a:lnTo>
                      <a:pt x="112" y="885"/>
                    </a:lnTo>
                    <a:lnTo>
                      <a:pt x="127" y="924"/>
                    </a:lnTo>
                    <a:lnTo>
                      <a:pt x="141" y="966"/>
                    </a:lnTo>
                    <a:lnTo>
                      <a:pt x="147" y="986"/>
                    </a:lnTo>
                    <a:lnTo>
                      <a:pt x="151" y="1008"/>
                    </a:lnTo>
                    <a:lnTo>
                      <a:pt x="151" y="1008"/>
                    </a:lnTo>
                    <a:lnTo>
                      <a:pt x="151" y="1020"/>
                    </a:lnTo>
                    <a:lnTo>
                      <a:pt x="151" y="1020"/>
                    </a:lnTo>
                    <a:lnTo>
                      <a:pt x="157" y="1024"/>
                    </a:lnTo>
                    <a:lnTo>
                      <a:pt x="165" y="1028"/>
                    </a:lnTo>
                    <a:lnTo>
                      <a:pt x="187" y="1034"/>
                    </a:lnTo>
                    <a:lnTo>
                      <a:pt x="213" y="1036"/>
                    </a:lnTo>
                    <a:lnTo>
                      <a:pt x="251" y="1038"/>
                    </a:lnTo>
                    <a:lnTo>
                      <a:pt x="251" y="1038"/>
                    </a:lnTo>
                    <a:lnTo>
                      <a:pt x="283" y="1042"/>
                    </a:lnTo>
                    <a:lnTo>
                      <a:pt x="314" y="1048"/>
                    </a:lnTo>
                    <a:lnTo>
                      <a:pt x="346" y="1056"/>
                    </a:lnTo>
                    <a:lnTo>
                      <a:pt x="376" y="1067"/>
                    </a:lnTo>
                    <a:lnTo>
                      <a:pt x="402" y="1083"/>
                    </a:lnTo>
                    <a:lnTo>
                      <a:pt x="428" y="1103"/>
                    </a:lnTo>
                    <a:lnTo>
                      <a:pt x="440" y="1115"/>
                    </a:lnTo>
                    <a:lnTo>
                      <a:pt x="452" y="1127"/>
                    </a:lnTo>
                    <a:lnTo>
                      <a:pt x="461" y="1141"/>
                    </a:lnTo>
                    <a:lnTo>
                      <a:pt x="471" y="1157"/>
                    </a:lnTo>
                    <a:lnTo>
                      <a:pt x="471" y="1157"/>
                    </a:lnTo>
                    <a:lnTo>
                      <a:pt x="479" y="1167"/>
                    </a:lnTo>
                    <a:lnTo>
                      <a:pt x="487" y="1177"/>
                    </a:lnTo>
                    <a:lnTo>
                      <a:pt x="497" y="1185"/>
                    </a:lnTo>
                    <a:lnTo>
                      <a:pt x="509" y="1191"/>
                    </a:lnTo>
                    <a:lnTo>
                      <a:pt x="509" y="1191"/>
                    </a:lnTo>
                    <a:lnTo>
                      <a:pt x="654" y="1250"/>
                    </a:lnTo>
                    <a:lnTo>
                      <a:pt x="801" y="1306"/>
                    </a:lnTo>
                    <a:lnTo>
                      <a:pt x="801" y="1306"/>
                    </a:lnTo>
                    <a:lnTo>
                      <a:pt x="807" y="1306"/>
                    </a:lnTo>
                    <a:lnTo>
                      <a:pt x="813" y="1308"/>
                    </a:lnTo>
                    <a:lnTo>
                      <a:pt x="813" y="1308"/>
                    </a:lnTo>
                    <a:lnTo>
                      <a:pt x="825" y="1306"/>
                    </a:lnTo>
                    <a:lnTo>
                      <a:pt x="837" y="1304"/>
                    </a:lnTo>
                    <a:lnTo>
                      <a:pt x="845" y="1300"/>
                    </a:lnTo>
                    <a:lnTo>
                      <a:pt x="849" y="1296"/>
                    </a:lnTo>
                    <a:lnTo>
                      <a:pt x="849" y="1296"/>
                    </a:lnTo>
                    <a:lnTo>
                      <a:pt x="853" y="1286"/>
                    </a:lnTo>
                    <a:lnTo>
                      <a:pt x="853" y="1278"/>
                    </a:lnTo>
                    <a:lnTo>
                      <a:pt x="855" y="1268"/>
                    </a:lnTo>
                    <a:lnTo>
                      <a:pt x="853" y="1260"/>
                    </a:lnTo>
                    <a:lnTo>
                      <a:pt x="849" y="1252"/>
                    </a:lnTo>
                    <a:lnTo>
                      <a:pt x="843" y="1244"/>
                    </a:lnTo>
                    <a:lnTo>
                      <a:pt x="835" y="1238"/>
                    </a:lnTo>
                    <a:lnTo>
                      <a:pt x="823" y="1234"/>
                    </a:lnTo>
                    <a:lnTo>
                      <a:pt x="823" y="1234"/>
                    </a:lnTo>
                    <a:lnTo>
                      <a:pt x="805" y="1225"/>
                    </a:lnTo>
                    <a:lnTo>
                      <a:pt x="789" y="1215"/>
                    </a:lnTo>
                    <a:lnTo>
                      <a:pt x="780" y="1201"/>
                    </a:lnTo>
                    <a:lnTo>
                      <a:pt x="770" y="1187"/>
                    </a:lnTo>
                    <a:lnTo>
                      <a:pt x="764" y="1171"/>
                    </a:lnTo>
                    <a:lnTo>
                      <a:pt x="762" y="1153"/>
                    </a:lnTo>
                    <a:lnTo>
                      <a:pt x="760" y="1135"/>
                    </a:lnTo>
                    <a:lnTo>
                      <a:pt x="762" y="1117"/>
                    </a:lnTo>
                    <a:lnTo>
                      <a:pt x="762" y="1117"/>
                    </a:lnTo>
                    <a:lnTo>
                      <a:pt x="764" y="1095"/>
                    </a:lnTo>
                    <a:lnTo>
                      <a:pt x="764" y="1073"/>
                    </a:lnTo>
                    <a:lnTo>
                      <a:pt x="764" y="1054"/>
                    </a:lnTo>
                    <a:lnTo>
                      <a:pt x="762" y="1032"/>
                    </a:lnTo>
                    <a:lnTo>
                      <a:pt x="758" y="1012"/>
                    </a:lnTo>
                    <a:lnTo>
                      <a:pt x="754" y="990"/>
                    </a:lnTo>
                    <a:lnTo>
                      <a:pt x="740" y="950"/>
                    </a:lnTo>
                    <a:lnTo>
                      <a:pt x="740" y="950"/>
                    </a:lnTo>
                    <a:lnTo>
                      <a:pt x="736" y="934"/>
                    </a:lnTo>
                    <a:lnTo>
                      <a:pt x="736" y="918"/>
                    </a:lnTo>
                    <a:lnTo>
                      <a:pt x="740" y="902"/>
                    </a:lnTo>
                    <a:lnTo>
                      <a:pt x="744" y="889"/>
                    </a:lnTo>
                    <a:lnTo>
                      <a:pt x="744" y="889"/>
                    </a:lnTo>
                    <a:lnTo>
                      <a:pt x="813" y="775"/>
                    </a:lnTo>
                    <a:lnTo>
                      <a:pt x="849" y="720"/>
                    </a:lnTo>
                    <a:lnTo>
                      <a:pt x="885" y="664"/>
                    </a:lnTo>
                    <a:lnTo>
                      <a:pt x="885" y="664"/>
                    </a:lnTo>
                    <a:lnTo>
                      <a:pt x="935" y="592"/>
                    </a:lnTo>
                    <a:lnTo>
                      <a:pt x="984" y="523"/>
                    </a:lnTo>
                    <a:lnTo>
                      <a:pt x="1090" y="380"/>
                    </a:lnTo>
                    <a:lnTo>
                      <a:pt x="1090" y="380"/>
                    </a:lnTo>
                    <a:lnTo>
                      <a:pt x="1070" y="364"/>
                    </a:lnTo>
                    <a:lnTo>
                      <a:pt x="1050" y="348"/>
                    </a:lnTo>
                    <a:lnTo>
                      <a:pt x="1030" y="334"/>
                    </a:lnTo>
                    <a:lnTo>
                      <a:pt x="1020" y="330"/>
                    </a:lnTo>
                    <a:lnTo>
                      <a:pt x="1008" y="326"/>
                    </a:lnTo>
                    <a:lnTo>
                      <a:pt x="1008" y="326"/>
                    </a:lnTo>
                    <a:lnTo>
                      <a:pt x="992" y="322"/>
                    </a:lnTo>
                    <a:lnTo>
                      <a:pt x="972" y="320"/>
                    </a:lnTo>
                    <a:lnTo>
                      <a:pt x="972" y="320"/>
                    </a:lnTo>
                    <a:lnTo>
                      <a:pt x="956" y="322"/>
                    </a:lnTo>
                    <a:lnTo>
                      <a:pt x="943" y="324"/>
                    </a:lnTo>
                    <a:lnTo>
                      <a:pt x="931" y="330"/>
                    </a:lnTo>
                    <a:lnTo>
                      <a:pt x="927" y="332"/>
                    </a:lnTo>
                    <a:lnTo>
                      <a:pt x="923" y="336"/>
                    </a:lnTo>
                    <a:lnTo>
                      <a:pt x="923" y="336"/>
                    </a:lnTo>
                    <a:lnTo>
                      <a:pt x="913" y="348"/>
                    </a:lnTo>
                    <a:lnTo>
                      <a:pt x="903" y="358"/>
                    </a:lnTo>
                    <a:lnTo>
                      <a:pt x="893" y="366"/>
                    </a:lnTo>
                    <a:lnTo>
                      <a:pt x="883" y="372"/>
                    </a:lnTo>
                    <a:lnTo>
                      <a:pt x="871" y="376"/>
                    </a:lnTo>
                    <a:lnTo>
                      <a:pt x="861" y="378"/>
                    </a:lnTo>
                    <a:lnTo>
                      <a:pt x="837" y="380"/>
                    </a:lnTo>
                    <a:lnTo>
                      <a:pt x="837" y="380"/>
                    </a:lnTo>
                    <a:lnTo>
                      <a:pt x="817" y="380"/>
                    </a:lnTo>
                    <a:lnTo>
                      <a:pt x="795" y="376"/>
                    </a:lnTo>
                    <a:lnTo>
                      <a:pt x="795" y="376"/>
                    </a:lnTo>
                    <a:lnTo>
                      <a:pt x="690" y="362"/>
                    </a:lnTo>
                    <a:lnTo>
                      <a:pt x="638" y="354"/>
                    </a:lnTo>
                    <a:lnTo>
                      <a:pt x="585" y="344"/>
                    </a:lnTo>
                    <a:lnTo>
                      <a:pt x="585" y="344"/>
                    </a:lnTo>
                    <a:lnTo>
                      <a:pt x="571" y="338"/>
                    </a:lnTo>
                    <a:lnTo>
                      <a:pt x="555" y="328"/>
                    </a:lnTo>
                    <a:lnTo>
                      <a:pt x="545" y="316"/>
                    </a:lnTo>
                    <a:lnTo>
                      <a:pt x="541" y="310"/>
                    </a:lnTo>
                    <a:lnTo>
                      <a:pt x="539" y="304"/>
                    </a:lnTo>
                    <a:lnTo>
                      <a:pt x="539" y="304"/>
                    </a:lnTo>
                    <a:lnTo>
                      <a:pt x="539" y="286"/>
                    </a:lnTo>
                    <a:lnTo>
                      <a:pt x="543" y="266"/>
                    </a:lnTo>
                    <a:lnTo>
                      <a:pt x="551" y="248"/>
                    </a:lnTo>
                    <a:lnTo>
                      <a:pt x="561" y="232"/>
                    </a:lnTo>
                    <a:lnTo>
                      <a:pt x="561" y="232"/>
                    </a:lnTo>
                    <a:lnTo>
                      <a:pt x="567" y="227"/>
                    </a:lnTo>
                    <a:lnTo>
                      <a:pt x="573" y="221"/>
                    </a:lnTo>
                    <a:lnTo>
                      <a:pt x="589" y="209"/>
                    </a:lnTo>
                    <a:lnTo>
                      <a:pt x="623" y="191"/>
                    </a:lnTo>
                    <a:lnTo>
                      <a:pt x="623" y="191"/>
                    </a:lnTo>
                    <a:lnTo>
                      <a:pt x="624" y="173"/>
                    </a:lnTo>
                    <a:lnTo>
                      <a:pt x="624" y="173"/>
                    </a:lnTo>
                    <a:lnTo>
                      <a:pt x="587" y="153"/>
                    </a:lnTo>
                    <a:lnTo>
                      <a:pt x="569" y="143"/>
                    </a:lnTo>
                    <a:lnTo>
                      <a:pt x="551" y="137"/>
                    </a:lnTo>
                    <a:lnTo>
                      <a:pt x="551" y="137"/>
                    </a:lnTo>
                    <a:lnTo>
                      <a:pt x="523" y="129"/>
                    </a:lnTo>
                    <a:lnTo>
                      <a:pt x="503" y="123"/>
                    </a:lnTo>
                    <a:lnTo>
                      <a:pt x="487" y="117"/>
                    </a:lnTo>
                    <a:lnTo>
                      <a:pt x="477" y="107"/>
                    </a:lnTo>
                    <a:lnTo>
                      <a:pt x="471" y="95"/>
                    </a:lnTo>
                    <a:lnTo>
                      <a:pt x="465" y="79"/>
                    </a:lnTo>
                    <a:lnTo>
                      <a:pt x="461" y="58"/>
                    </a:lnTo>
                    <a:lnTo>
                      <a:pt x="457" y="30"/>
                    </a:lnTo>
                    <a:lnTo>
                      <a:pt x="457" y="30"/>
                    </a:lnTo>
                    <a:lnTo>
                      <a:pt x="454" y="20"/>
                    </a:lnTo>
                    <a:lnTo>
                      <a:pt x="446" y="10"/>
                    </a:lnTo>
                    <a:lnTo>
                      <a:pt x="436" y="4"/>
                    </a:lnTo>
                    <a:lnTo>
                      <a:pt x="428" y="0"/>
                    </a:lnTo>
                    <a:lnTo>
                      <a:pt x="428" y="0"/>
                    </a:lnTo>
                    <a:lnTo>
                      <a:pt x="428" y="0"/>
                    </a:lnTo>
                    <a:lnTo>
                      <a:pt x="428" y="0"/>
                    </a:lnTo>
                    <a:lnTo>
                      <a:pt x="404" y="8"/>
                    </a:lnTo>
                    <a:lnTo>
                      <a:pt x="378" y="16"/>
                    </a:lnTo>
                    <a:lnTo>
                      <a:pt x="354" y="22"/>
                    </a:lnTo>
                    <a:lnTo>
                      <a:pt x="330" y="32"/>
                    </a:lnTo>
                    <a:lnTo>
                      <a:pt x="330" y="32"/>
                    </a:lnTo>
                    <a:lnTo>
                      <a:pt x="326" y="50"/>
                    </a:lnTo>
                    <a:lnTo>
                      <a:pt x="318" y="65"/>
                    </a:lnTo>
                    <a:lnTo>
                      <a:pt x="308" y="79"/>
                    </a:lnTo>
                    <a:lnTo>
                      <a:pt x="296" y="95"/>
                    </a:lnTo>
                    <a:lnTo>
                      <a:pt x="296" y="9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6" name="Freeform 16">
                <a:extLst>
                  <a:ext uri="{FF2B5EF4-FFF2-40B4-BE49-F238E27FC236}">
                    <a16:creationId xmlns:a16="http://schemas.microsoft.com/office/drawing/2014/main" id="{4EBE6BA9-77E6-4055-8728-DB147392663E}"/>
                  </a:ext>
                </a:extLst>
              </p:cNvPr>
              <p:cNvSpPr>
                <a:spLocks/>
              </p:cNvSpPr>
              <p:nvPr/>
            </p:nvSpPr>
            <p:spPr bwMode="auto">
              <a:xfrm>
                <a:off x="4513263" y="5203825"/>
                <a:ext cx="1749425" cy="1533525"/>
              </a:xfrm>
              <a:custGeom>
                <a:avLst/>
                <a:gdLst>
                  <a:gd name="T0" fmla="*/ 698 w 1102"/>
                  <a:gd name="T1" fmla="*/ 217 h 966"/>
                  <a:gd name="T2" fmla="*/ 636 w 1102"/>
                  <a:gd name="T3" fmla="*/ 225 h 966"/>
                  <a:gd name="T4" fmla="*/ 583 w 1102"/>
                  <a:gd name="T5" fmla="*/ 203 h 966"/>
                  <a:gd name="T6" fmla="*/ 547 w 1102"/>
                  <a:gd name="T7" fmla="*/ 151 h 966"/>
                  <a:gd name="T8" fmla="*/ 523 w 1102"/>
                  <a:gd name="T9" fmla="*/ 42 h 966"/>
                  <a:gd name="T10" fmla="*/ 517 w 1102"/>
                  <a:gd name="T11" fmla="*/ 4 h 966"/>
                  <a:gd name="T12" fmla="*/ 479 w 1102"/>
                  <a:gd name="T13" fmla="*/ 0 h 966"/>
                  <a:gd name="T14" fmla="*/ 394 w 1102"/>
                  <a:gd name="T15" fmla="*/ 4 h 966"/>
                  <a:gd name="T16" fmla="*/ 358 w 1102"/>
                  <a:gd name="T17" fmla="*/ 0 h 966"/>
                  <a:gd name="T18" fmla="*/ 350 w 1102"/>
                  <a:gd name="T19" fmla="*/ 12 h 966"/>
                  <a:gd name="T20" fmla="*/ 302 w 1102"/>
                  <a:gd name="T21" fmla="*/ 56 h 966"/>
                  <a:gd name="T22" fmla="*/ 225 w 1102"/>
                  <a:gd name="T23" fmla="*/ 72 h 966"/>
                  <a:gd name="T24" fmla="*/ 213 w 1102"/>
                  <a:gd name="T25" fmla="*/ 72 h 966"/>
                  <a:gd name="T26" fmla="*/ 153 w 1102"/>
                  <a:gd name="T27" fmla="*/ 96 h 966"/>
                  <a:gd name="T28" fmla="*/ 135 w 1102"/>
                  <a:gd name="T29" fmla="*/ 128 h 966"/>
                  <a:gd name="T30" fmla="*/ 131 w 1102"/>
                  <a:gd name="T31" fmla="*/ 175 h 966"/>
                  <a:gd name="T32" fmla="*/ 98 w 1102"/>
                  <a:gd name="T33" fmla="*/ 247 h 966"/>
                  <a:gd name="T34" fmla="*/ 52 w 1102"/>
                  <a:gd name="T35" fmla="*/ 298 h 966"/>
                  <a:gd name="T36" fmla="*/ 0 w 1102"/>
                  <a:gd name="T37" fmla="*/ 358 h 966"/>
                  <a:gd name="T38" fmla="*/ 20 w 1102"/>
                  <a:gd name="T39" fmla="*/ 372 h 966"/>
                  <a:gd name="T40" fmla="*/ 58 w 1102"/>
                  <a:gd name="T41" fmla="*/ 436 h 966"/>
                  <a:gd name="T42" fmla="*/ 66 w 1102"/>
                  <a:gd name="T43" fmla="*/ 489 h 966"/>
                  <a:gd name="T44" fmla="*/ 88 w 1102"/>
                  <a:gd name="T45" fmla="*/ 507 h 966"/>
                  <a:gd name="T46" fmla="*/ 139 w 1102"/>
                  <a:gd name="T47" fmla="*/ 549 h 966"/>
                  <a:gd name="T48" fmla="*/ 167 w 1102"/>
                  <a:gd name="T49" fmla="*/ 589 h 966"/>
                  <a:gd name="T50" fmla="*/ 181 w 1102"/>
                  <a:gd name="T51" fmla="*/ 642 h 966"/>
                  <a:gd name="T52" fmla="*/ 207 w 1102"/>
                  <a:gd name="T53" fmla="*/ 716 h 966"/>
                  <a:gd name="T54" fmla="*/ 271 w 1102"/>
                  <a:gd name="T55" fmla="*/ 790 h 966"/>
                  <a:gd name="T56" fmla="*/ 348 w 1102"/>
                  <a:gd name="T57" fmla="*/ 811 h 966"/>
                  <a:gd name="T58" fmla="*/ 366 w 1102"/>
                  <a:gd name="T59" fmla="*/ 933 h 966"/>
                  <a:gd name="T60" fmla="*/ 400 w 1102"/>
                  <a:gd name="T61" fmla="*/ 929 h 966"/>
                  <a:gd name="T62" fmla="*/ 453 w 1102"/>
                  <a:gd name="T63" fmla="*/ 966 h 966"/>
                  <a:gd name="T64" fmla="*/ 475 w 1102"/>
                  <a:gd name="T65" fmla="*/ 937 h 966"/>
                  <a:gd name="T66" fmla="*/ 563 w 1102"/>
                  <a:gd name="T67" fmla="*/ 833 h 966"/>
                  <a:gd name="T68" fmla="*/ 620 w 1102"/>
                  <a:gd name="T69" fmla="*/ 805 h 966"/>
                  <a:gd name="T70" fmla="*/ 688 w 1102"/>
                  <a:gd name="T71" fmla="*/ 795 h 966"/>
                  <a:gd name="T72" fmla="*/ 726 w 1102"/>
                  <a:gd name="T73" fmla="*/ 797 h 966"/>
                  <a:gd name="T74" fmla="*/ 752 w 1102"/>
                  <a:gd name="T75" fmla="*/ 797 h 966"/>
                  <a:gd name="T76" fmla="*/ 807 w 1102"/>
                  <a:gd name="T77" fmla="*/ 817 h 966"/>
                  <a:gd name="T78" fmla="*/ 845 w 1102"/>
                  <a:gd name="T79" fmla="*/ 843 h 966"/>
                  <a:gd name="T80" fmla="*/ 881 w 1102"/>
                  <a:gd name="T81" fmla="*/ 847 h 966"/>
                  <a:gd name="T82" fmla="*/ 915 w 1102"/>
                  <a:gd name="T83" fmla="*/ 829 h 966"/>
                  <a:gd name="T84" fmla="*/ 933 w 1102"/>
                  <a:gd name="T85" fmla="*/ 799 h 966"/>
                  <a:gd name="T86" fmla="*/ 1098 w 1102"/>
                  <a:gd name="T87" fmla="*/ 760 h 966"/>
                  <a:gd name="T88" fmla="*/ 1092 w 1102"/>
                  <a:gd name="T89" fmla="*/ 702 h 966"/>
                  <a:gd name="T90" fmla="*/ 1020 w 1102"/>
                  <a:gd name="T91" fmla="*/ 525 h 966"/>
                  <a:gd name="T92" fmla="*/ 996 w 1102"/>
                  <a:gd name="T93" fmla="*/ 434 h 966"/>
                  <a:gd name="T94" fmla="*/ 992 w 1102"/>
                  <a:gd name="T95" fmla="*/ 362 h 966"/>
                  <a:gd name="T96" fmla="*/ 978 w 1102"/>
                  <a:gd name="T97" fmla="*/ 296 h 966"/>
                  <a:gd name="T98" fmla="*/ 962 w 1102"/>
                  <a:gd name="T99" fmla="*/ 151 h 966"/>
                  <a:gd name="T100" fmla="*/ 791 w 1102"/>
                  <a:gd name="T101" fmla="*/ 18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2" h="966">
                    <a:moveTo>
                      <a:pt x="791" y="189"/>
                    </a:moveTo>
                    <a:lnTo>
                      <a:pt x="791" y="189"/>
                    </a:lnTo>
                    <a:lnTo>
                      <a:pt x="698" y="217"/>
                    </a:lnTo>
                    <a:lnTo>
                      <a:pt x="698" y="217"/>
                    </a:lnTo>
                    <a:lnTo>
                      <a:pt x="672" y="225"/>
                    </a:lnTo>
                    <a:lnTo>
                      <a:pt x="650" y="227"/>
                    </a:lnTo>
                    <a:lnTo>
                      <a:pt x="650" y="227"/>
                    </a:lnTo>
                    <a:lnTo>
                      <a:pt x="636" y="225"/>
                    </a:lnTo>
                    <a:lnTo>
                      <a:pt x="622" y="223"/>
                    </a:lnTo>
                    <a:lnTo>
                      <a:pt x="611" y="219"/>
                    </a:lnTo>
                    <a:lnTo>
                      <a:pt x="597" y="211"/>
                    </a:lnTo>
                    <a:lnTo>
                      <a:pt x="583" y="203"/>
                    </a:lnTo>
                    <a:lnTo>
                      <a:pt x="569" y="189"/>
                    </a:lnTo>
                    <a:lnTo>
                      <a:pt x="559" y="173"/>
                    </a:lnTo>
                    <a:lnTo>
                      <a:pt x="547" y="151"/>
                    </a:lnTo>
                    <a:lnTo>
                      <a:pt x="547" y="151"/>
                    </a:lnTo>
                    <a:lnTo>
                      <a:pt x="537" y="124"/>
                    </a:lnTo>
                    <a:lnTo>
                      <a:pt x="531" y="96"/>
                    </a:lnTo>
                    <a:lnTo>
                      <a:pt x="527" y="68"/>
                    </a:lnTo>
                    <a:lnTo>
                      <a:pt x="523" y="42"/>
                    </a:lnTo>
                    <a:lnTo>
                      <a:pt x="523" y="42"/>
                    </a:lnTo>
                    <a:lnTo>
                      <a:pt x="519" y="14"/>
                    </a:lnTo>
                    <a:lnTo>
                      <a:pt x="517" y="4"/>
                    </a:lnTo>
                    <a:lnTo>
                      <a:pt x="517" y="4"/>
                    </a:lnTo>
                    <a:lnTo>
                      <a:pt x="507" y="2"/>
                    </a:lnTo>
                    <a:lnTo>
                      <a:pt x="483" y="0"/>
                    </a:lnTo>
                    <a:lnTo>
                      <a:pt x="479" y="0"/>
                    </a:lnTo>
                    <a:lnTo>
                      <a:pt x="479" y="0"/>
                    </a:lnTo>
                    <a:lnTo>
                      <a:pt x="440" y="2"/>
                    </a:lnTo>
                    <a:lnTo>
                      <a:pt x="440" y="2"/>
                    </a:lnTo>
                    <a:lnTo>
                      <a:pt x="394" y="4"/>
                    </a:lnTo>
                    <a:lnTo>
                      <a:pt x="394" y="4"/>
                    </a:lnTo>
                    <a:lnTo>
                      <a:pt x="382" y="2"/>
                    </a:lnTo>
                    <a:lnTo>
                      <a:pt x="382" y="2"/>
                    </a:lnTo>
                    <a:lnTo>
                      <a:pt x="358" y="0"/>
                    </a:lnTo>
                    <a:lnTo>
                      <a:pt x="358" y="0"/>
                    </a:lnTo>
                    <a:lnTo>
                      <a:pt x="354" y="2"/>
                    </a:lnTo>
                    <a:lnTo>
                      <a:pt x="354" y="2"/>
                    </a:lnTo>
                    <a:lnTo>
                      <a:pt x="350" y="12"/>
                    </a:lnTo>
                    <a:lnTo>
                      <a:pt x="350" y="12"/>
                    </a:lnTo>
                    <a:lnTo>
                      <a:pt x="342" y="22"/>
                    </a:lnTo>
                    <a:lnTo>
                      <a:pt x="336" y="32"/>
                    </a:lnTo>
                    <a:lnTo>
                      <a:pt x="318" y="46"/>
                    </a:lnTo>
                    <a:lnTo>
                      <a:pt x="302" y="56"/>
                    </a:lnTo>
                    <a:lnTo>
                      <a:pt x="285" y="64"/>
                    </a:lnTo>
                    <a:lnTo>
                      <a:pt x="267" y="68"/>
                    </a:lnTo>
                    <a:lnTo>
                      <a:pt x="251" y="70"/>
                    </a:lnTo>
                    <a:lnTo>
                      <a:pt x="225" y="72"/>
                    </a:lnTo>
                    <a:lnTo>
                      <a:pt x="225" y="72"/>
                    </a:lnTo>
                    <a:lnTo>
                      <a:pt x="215" y="72"/>
                    </a:lnTo>
                    <a:lnTo>
                      <a:pt x="213" y="72"/>
                    </a:lnTo>
                    <a:lnTo>
                      <a:pt x="213" y="72"/>
                    </a:lnTo>
                    <a:lnTo>
                      <a:pt x="213" y="72"/>
                    </a:lnTo>
                    <a:lnTo>
                      <a:pt x="213" y="72"/>
                    </a:lnTo>
                    <a:lnTo>
                      <a:pt x="153" y="96"/>
                    </a:lnTo>
                    <a:lnTo>
                      <a:pt x="153" y="96"/>
                    </a:lnTo>
                    <a:lnTo>
                      <a:pt x="153" y="98"/>
                    </a:lnTo>
                    <a:lnTo>
                      <a:pt x="153" y="98"/>
                    </a:lnTo>
                    <a:lnTo>
                      <a:pt x="141" y="112"/>
                    </a:lnTo>
                    <a:lnTo>
                      <a:pt x="135" y="128"/>
                    </a:lnTo>
                    <a:lnTo>
                      <a:pt x="131" y="145"/>
                    </a:lnTo>
                    <a:lnTo>
                      <a:pt x="131" y="165"/>
                    </a:lnTo>
                    <a:lnTo>
                      <a:pt x="131" y="165"/>
                    </a:lnTo>
                    <a:lnTo>
                      <a:pt x="131" y="175"/>
                    </a:lnTo>
                    <a:lnTo>
                      <a:pt x="131" y="185"/>
                    </a:lnTo>
                    <a:lnTo>
                      <a:pt x="125" y="203"/>
                    </a:lnTo>
                    <a:lnTo>
                      <a:pt x="116" y="225"/>
                    </a:lnTo>
                    <a:lnTo>
                      <a:pt x="98" y="247"/>
                    </a:lnTo>
                    <a:lnTo>
                      <a:pt x="98" y="247"/>
                    </a:lnTo>
                    <a:lnTo>
                      <a:pt x="76" y="273"/>
                    </a:lnTo>
                    <a:lnTo>
                      <a:pt x="52" y="298"/>
                    </a:lnTo>
                    <a:lnTo>
                      <a:pt x="52" y="298"/>
                    </a:lnTo>
                    <a:lnTo>
                      <a:pt x="28" y="324"/>
                    </a:lnTo>
                    <a:lnTo>
                      <a:pt x="4" y="352"/>
                    </a:lnTo>
                    <a:lnTo>
                      <a:pt x="4" y="352"/>
                    </a:lnTo>
                    <a:lnTo>
                      <a:pt x="0" y="358"/>
                    </a:lnTo>
                    <a:lnTo>
                      <a:pt x="0" y="358"/>
                    </a:lnTo>
                    <a:lnTo>
                      <a:pt x="2" y="360"/>
                    </a:lnTo>
                    <a:lnTo>
                      <a:pt x="2" y="360"/>
                    </a:lnTo>
                    <a:lnTo>
                      <a:pt x="20" y="372"/>
                    </a:lnTo>
                    <a:lnTo>
                      <a:pt x="34" y="388"/>
                    </a:lnTo>
                    <a:lnTo>
                      <a:pt x="44" y="402"/>
                    </a:lnTo>
                    <a:lnTo>
                      <a:pt x="52" y="418"/>
                    </a:lnTo>
                    <a:lnTo>
                      <a:pt x="58" y="436"/>
                    </a:lnTo>
                    <a:lnTo>
                      <a:pt x="62" y="452"/>
                    </a:lnTo>
                    <a:lnTo>
                      <a:pt x="66" y="483"/>
                    </a:lnTo>
                    <a:lnTo>
                      <a:pt x="66" y="483"/>
                    </a:lnTo>
                    <a:lnTo>
                      <a:pt x="66" y="489"/>
                    </a:lnTo>
                    <a:lnTo>
                      <a:pt x="70" y="493"/>
                    </a:lnTo>
                    <a:lnTo>
                      <a:pt x="76" y="499"/>
                    </a:lnTo>
                    <a:lnTo>
                      <a:pt x="88" y="507"/>
                    </a:lnTo>
                    <a:lnTo>
                      <a:pt x="88" y="507"/>
                    </a:lnTo>
                    <a:lnTo>
                      <a:pt x="112" y="523"/>
                    </a:lnTo>
                    <a:lnTo>
                      <a:pt x="133" y="543"/>
                    </a:lnTo>
                    <a:lnTo>
                      <a:pt x="133" y="543"/>
                    </a:lnTo>
                    <a:lnTo>
                      <a:pt x="139" y="549"/>
                    </a:lnTo>
                    <a:lnTo>
                      <a:pt x="139" y="549"/>
                    </a:lnTo>
                    <a:lnTo>
                      <a:pt x="153" y="569"/>
                    </a:lnTo>
                    <a:lnTo>
                      <a:pt x="167" y="589"/>
                    </a:lnTo>
                    <a:lnTo>
                      <a:pt x="167" y="589"/>
                    </a:lnTo>
                    <a:lnTo>
                      <a:pt x="173" y="601"/>
                    </a:lnTo>
                    <a:lnTo>
                      <a:pt x="179" y="613"/>
                    </a:lnTo>
                    <a:lnTo>
                      <a:pt x="181" y="627"/>
                    </a:lnTo>
                    <a:lnTo>
                      <a:pt x="181" y="642"/>
                    </a:lnTo>
                    <a:lnTo>
                      <a:pt x="181" y="642"/>
                    </a:lnTo>
                    <a:lnTo>
                      <a:pt x="195" y="688"/>
                    </a:lnTo>
                    <a:lnTo>
                      <a:pt x="195" y="688"/>
                    </a:lnTo>
                    <a:lnTo>
                      <a:pt x="207" y="716"/>
                    </a:lnTo>
                    <a:lnTo>
                      <a:pt x="219" y="740"/>
                    </a:lnTo>
                    <a:lnTo>
                      <a:pt x="235" y="760"/>
                    </a:lnTo>
                    <a:lnTo>
                      <a:pt x="251" y="778"/>
                    </a:lnTo>
                    <a:lnTo>
                      <a:pt x="271" y="790"/>
                    </a:lnTo>
                    <a:lnTo>
                      <a:pt x="292" y="801"/>
                    </a:lnTo>
                    <a:lnTo>
                      <a:pt x="318" y="807"/>
                    </a:lnTo>
                    <a:lnTo>
                      <a:pt x="348" y="811"/>
                    </a:lnTo>
                    <a:lnTo>
                      <a:pt x="348" y="811"/>
                    </a:lnTo>
                    <a:lnTo>
                      <a:pt x="342" y="945"/>
                    </a:lnTo>
                    <a:lnTo>
                      <a:pt x="342" y="945"/>
                    </a:lnTo>
                    <a:lnTo>
                      <a:pt x="354" y="939"/>
                    </a:lnTo>
                    <a:lnTo>
                      <a:pt x="366" y="933"/>
                    </a:lnTo>
                    <a:lnTo>
                      <a:pt x="378" y="929"/>
                    </a:lnTo>
                    <a:lnTo>
                      <a:pt x="390" y="929"/>
                    </a:lnTo>
                    <a:lnTo>
                      <a:pt x="390" y="929"/>
                    </a:lnTo>
                    <a:lnTo>
                      <a:pt x="400" y="929"/>
                    </a:lnTo>
                    <a:lnTo>
                      <a:pt x="408" y="931"/>
                    </a:lnTo>
                    <a:lnTo>
                      <a:pt x="424" y="937"/>
                    </a:lnTo>
                    <a:lnTo>
                      <a:pt x="440" y="949"/>
                    </a:lnTo>
                    <a:lnTo>
                      <a:pt x="453" y="966"/>
                    </a:lnTo>
                    <a:lnTo>
                      <a:pt x="453" y="966"/>
                    </a:lnTo>
                    <a:lnTo>
                      <a:pt x="465" y="949"/>
                    </a:lnTo>
                    <a:lnTo>
                      <a:pt x="475" y="937"/>
                    </a:lnTo>
                    <a:lnTo>
                      <a:pt x="475" y="937"/>
                    </a:lnTo>
                    <a:lnTo>
                      <a:pt x="493" y="905"/>
                    </a:lnTo>
                    <a:lnTo>
                      <a:pt x="515" y="879"/>
                    </a:lnTo>
                    <a:lnTo>
                      <a:pt x="537" y="853"/>
                    </a:lnTo>
                    <a:lnTo>
                      <a:pt x="563" y="833"/>
                    </a:lnTo>
                    <a:lnTo>
                      <a:pt x="577" y="825"/>
                    </a:lnTo>
                    <a:lnTo>
                      <a:pt x="591" y="817"/>
                    </a:lnTo>
                    <a:lnTo>
                      <a:pt x="605" y="811"/>
                    </a:lnTo>
                    <a:lnTo>
                      <a:pt x="620" y="805"/>
                    </a:lnTo>
                    <a:lnTo>
                      <a:pt x="636" y="801"/>
                    </a:lnTo>
                    <a:lnTo>
                      <a:pt x="652" y="797"/>
                    </a:lnTo>
                    <a:lnTo>
                      <a:pt x="670" y="795"/>
                    </a:lnTo>
                    <a:lnTo>
                      <a:pt x="688" y="795"/>
                    </a:lnTo>
                    <a:lnTo>
                      <a:pt x="688" y="795"/>
                    </a:lnTo>
                    <a:lnTo>
                      <a:pt x="706" y="795"/>
                    </a:lnTo>
                    <a:lnTo>
                      <a:pt x="726" y="797"/>
                    </a:lnTo>
                    <a:lnTo>
                      <a:pt x="726" y="797"/>
                    </a:lnTo>
                    <a:lnTo>
                      <a:pt x="732" y="799"/>
                    </a:lnTo>
                    <a:lnTo>
                      <a:pt x="732" y="799"/>
                    </a:lnTo>
                    <a:lnTo>
                      <a:pt x="752" y="797"/>
                    </a:lnTo>
                    <a:lnTo>
                      <a:pt x="752" y="797"/>
                    </a:lnTo>
                    <a:lnTo>
                      <a:pt x="764" y="799"/>
                    </a:lnTo>
                    <a:lnTo>
                      <a:pt x="764" y="799"/>
                    </a:lnTo>
                    <a:lnTo>
                      <a:pt x="793" y="809"/>
                    </a:lnTo>
                    <a:lnTo>
                      <a:pt x="807" y="817"/>
                    </a:lnTo>
                    <a:lnTo>
                      <a:pt x="819" y="825"/>
                    </a:lnTo>
                    <a:lnTo>
                      <a:pt x="819" y="825"/>
                    </a:lnTo>
                    <a:lnTo>
                      <a:pt x="831" y="835"/>
                    </a:lnTo>
                    <a:lnTo>
                      <a:pt x="845" y="843"/>
                    </a:lnTo>
                    <a:lnTo>
                      <a:pt x="859" y="847"/>
                    </a:lnTo>
                    <a:lnTo>
                      <a:pt x="871" y="849"/>
                    </a:lnTo>
                    <a:lnTo>
                      <a:pt x="871" y="849"/>
                    </a:lnTo>
                    <a:lnTo>
                      <a:pt x="881" y="847"/>
                    </a:lnTo>
                    <a:lnTo>
                      <a:pt x="891" y="845"/>
                    </a:lnTo>
                    <a:lnTo>
                      <a:pt x="899" y="841"/>
                    </a:lnTo>
                    <a:lnTo>
                      <a:pt x="909" y="835"/>
                    </a:lnTo>
                    <a:lnTo>
                      <a:pt x="915" y="829"/>
                    </a:lnTo>
                    <a:lnTo>
                      <a:pt x="923" y="819"/>
                    </a:lnTo>
                    <a:lnTo>
                      <a:pt x="927" y="809"/>
                    </a:lnTo>
                    <a:lnTo>
                      <a:pt x="933" y="799"/>
                    </a:lnTo>
                    <a:lnTo>
                      <a:pt x="933" y="799"/>
                    </a:lnTo>
                    <a:lnTo>
                      <a:pt x="945" y="760"/>
                    </a:lnTo>
                    <a:lnTo>
                      <a:pt x="945" y="760"/>
                    </a:lnTo>
                    <a:lnTo>
                      <a:pt x="1098" y="760"/>
                    </a:lnTo>
                    <a:lnTo>
                      <a:pt x="1098" y="760"/>
                    </a:lnTo>
                    <a:lnTo>
                      <a:pt x="1102" y="748"/>
                    </a:lnTo>
                    <a:lnTo>
                      <a:pt x="1102" y="748"/>
                    </a:lnTo>
                    <a:lnTo>
                      <a:pt x="1098" y="726"/>
                    </a:lnTo>
                    <a:lnTo>
                      <a:pt x="1092" y="702"/>
                    </a:lnTo>
                    <a:lnTo>
                      <a:pt x="1076" y="658"/>
                    </a:lnTo>
                    <a:lnTo>
                      <a:pt x="1058" y="615"/>
                    </a:lnTo>
                    <a:lnTo>
                      <a:pt x="1038" y="571"/>
                    </a:lnTo>
                    <a:lnTo>
                      <a:pt x="1020" y="525"/>
                    </a:lnTo>
                    <a:lnTo>
                      <a:pt x="1012" y="503"/>
                    </a:lnTo>
                    <a:lnTo>
                      <a:pt x="1004" y="481"/>
                    </a:lnTo>
                    <a:lnTo>
                      <a:pt x="1000" y="458"/>
                    </a:lnTo>
                    <a:lnTo>
                      <a:pt x="996" y="434"/>
                    </a:lnTo>
                    <a:lnTo>
                      <a:pt x="994" y="410"/>
                    </a:lnTo>
                    <a:lnTo>
                      <a:pt x="994" y="386"/>
                    </a:lnTo>
                    <a:lnTo>
                      <a:pt x="994" y="386"/>
                    </a:lnTo>
                    <a:lnTo>
                      <a:pt x="992" y="362"/>
                    </a:lnTo>
                    <a:lnTo>
                      <a:pt x="988" y="340"/>
                    </a:lnTo>
                    <a:lnTo>
                      <a:pt x="982" y="318"/>
                    </a:lnTo>
                    <a:lnTo>
                      <a:pt x="978" y="296"/>
                    </a:lnTo>
                    <a:lnTo>
                      <a:pt x="978" y="296"/>
                    </a:lnTo>
                    <a:lnTo>
                      <a:pt x="972" y="233"/>
                    </a:lnTo>
                    <a:lnTo>
                      <a:pt x="964" y="167"/>
                    </a:lnTo>
                    <a:lnTo>
                      <a:pt x="964" y="167"/>
                    </a:lnTo>
                    <a:lnTo>
                      <a:pt x="962" y="151"/>
                    </a:lnTo>
                    <a:lnTo>
                      <a:pt x="954" y="139"/>
                    </a:lnTo>
                    <a:lnTo>
                      <a:pt x="954" y="139"/>
                    </a:lnTo>
                    <a:lnTo>
                      <a:pt x="791" y="189"/>
                    </a:lnTo>
                    <a:lnTo>
                      <a:pt x="791" y="18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7" name="Freeform 17">
                <a:extLst>
                  <a:ext uri="{FF2B5EF4-FFF2-40B4-BE49-F238E27FC236}">
                    <a16:creationId xmlns:a16="http://schemas.microsoft.com/office/drawing/2014/main" id="{D8C43C1A-5052-4BC8-AE9B-CA794E0E82F6}"/>
                  </a:ext>
                </a:extLst>
              </p:cNvPr>
              <p:cNvSpPr>
                <a:spLocks/>
              </p:cNvSpPr>
              <p:nvPr/>
            </p:nvSpPr>
            <p:spPr bwMode="auto">
              <a:xfrm>
                <a:off x="1127126" y="1938338"/>
                <a:ext cx="1319213" cy="2035175"/>
              </a:xfrm>
              <a:custGeom>
                <a:avLst/>
                <a:gdLst>
                  <a:gd name="T0" fmla="*/ 300 w 831"/>
                  <a:gd name="T1" fmla="*/ 1282 h 1282"/>
                  <a:gd name="T2" fmla="*/ 320 w 831"/>
                  <a:gd name="T3" fmla="*/ 1276 h 1282"/>
                  <a:gd name="T4" fmla="*/ 344 w 831"/>
                  <a:gd name="T5" fmla="*/ 1234 h 1282"/>
                  <a:gd name="T6" fmla="*/ 374 w 831"/>
                  <a:gd name="T7" fmla="*/ 1192 h 1282"/>
                  <a:gd name="T8" fmla="*/ 398 w 831"/>
                  <a:gd name="T9" fmla="*/ 1200 h 1282"/>
                  <a:gd name="T10" fmla="*/ 431 w 831"/>
                  <a:gd name="T11" fmla="*/ 1230 h 1282"/>
                  <a:gd name="T12" fmla="*/ 463 w 831"/>
                  <a:gd name="T13" fmla="*/ 1240 h 1282"/>
                  <a:gd name="T14" fmla="*/ 495 w 831"/>
                  <a:gd name="T15" fmla="*/ 1210 h 1282"/>
                  <a:gd name="T16" fmla="*/ 551 w 831"/>
                  <a:gd name="T17" fmla="*/ 1137 h 1282"/>
                  <a:gd name="T18" fmla="*/ 577 w 831"/>
                  <a:gd name="T19" fmla="*/ 1073 h 1282"/>
                  <a:gd name="T20" fmla="*/ 644 w 831"/>
                  <a:gd name="T21" fmla="*/ 1020 h 1282"/>
                  <a:gd name="T22" fmla="*/ 714 w 831"/>
                  <a:gd name="T23" fmla="*/ 994 h 1282"/>
                  <a:gd name="T24" fmla="*/ 742 w 831"/>
                  <a:gd name="T25" fmla="*/ 990 h 1282"/>
                  <a:gd name="T26" fmla="*/ 765 w 831"/>
                  <a:gd name="T27" fmla="*/ 1022 h 1282"/>
                  <a:gd name="T28" fmla="*/ 793 w 831"/>
                  <a:gd name="T29" fmla="*/ 1077 h 1282"/>
                  <a:gd name="T30" fmla="*/ 831 w 831"/>
                  <a:gd name="T31" fmla="*/ 984 h 1282"/>
                  <a:gd name="T32" fmla="*/ 819 w 831"/>
                  <a:gd name="T33" fmla="*/ 956 h 1282"/>
                  <a:gd name="T34" fmla="*/ 799 w 831"/>
                  <a:gd name="T35" fmla="*/ 938 h 1282"/>
                  <a:gd name="T36" fmla="*/ 777 w 831"/>
                  <a:gd name="T37" fmla="*/ 940 h 1282"/>
                  <a:gd name="T38" fmla="*/ 720 w 831"/>
                  <a:gd name="T39" fmla="*/ 920 h 1282"/>
                  <a:gd name="T40" fmla="*/ 680 w 831"/>
                  <a:gd name="T41" fmla="*/ 868 h 1282"/>
                  <a:gd name="T42" fmla="*/ 642 w 831"/>
                  <a:gd name="T43" fmla="*/ 833 h 1282"/>
                  <a:gd name="T44" fmla="*/ 598 w 831"/>
                  <a:gd name="T45" fmla="*/ 775 h 1282"/>
                  <a:gd name="T46" fmla="*/ 594 w 831"/>
                  <a:gd name="T47" fmla="*/ 705 h 1282"/>
                  <a:gd name="T48" fmla="*/ 606 w 831"/>
                  <a:gd name="T49" fmla="*/ 624 h 1282"/>
                  <a:gd name="T50" fmla="*/ 585 w 831"/>
                  <a:gd name="T51" fmla="*/ 544 h 1282"/>
                  <a:gd name="T52" fmla="*/ 585 w 831"/>
                  <a:gd name="T53" fmla="*/ 521 h 1282"/>
                  <a:gd name="T54" fmla="*/ 557 w 831"/>
                  <a:gd name="T55" fmla="*/ 367 h 1282"/>
                  <a:gd name="T56" fmla="*/ 573 w 831"/>
                  <a:gd name="T57" fmla="*/ 324 h 1282"/>
                  <a:gd name="T58" fmla="*/ 610 w 831"/>
                  <a:gd name="T59" fmla="*/ 250 h 1282"/>
                  <a:gd name="T60" fmla="*/ 642 w 831"/>
                  <a:gd name="T61" fmla="*/ 216 h 1282"/>
                  <a:gd name="T62" fmla="*/ 674 w 831"/>
                  <a:gd name="T63" fmla="*/ 137 h 1282"/>
                  <a:gd name="T64" fmla="*/ 688 w 831"/>
                  <a:gd name="T65" fmla="*/ 27 h 1282"/>
                  <a:gd name="T66" fmla="*/ 672 w 831"/>
                  <a:gd name="T67" fmla="*/ 0 h 1282"/>
                  <a:gd name="T68" fmla="*/ 652 w 831"/>
                  <a:gd name="T69" fmla="*/ 25 h 1282"/>
                  <a:gd name="T70" fmla="*/ 636 w 831"/>
                  <a:gd name="T71" fmla="*/ 59 h 1282"/>
                  <a:gd name="T72" fmla="*/ 600 w 831"/>
                  <a:gd name="T73" fmla="*/ 71 h 1282"/>
                  <a:gd name="T74" fmla="*/ 511 w 831"/>
                  <a:gd name="T75" fmla="*/ 87 h 1282"/>
                  <a:gd name="T76" fmla="*/ 402 w 831"/>
                  <a:gd name="T77" fmla="*/ 143 h 1282"/>
                  <a:gd name="T78" fmla="*/ 330 w 831"/>
                  <a:gd name="T79" fmla="*/ 189 h 1282"/>
                  <a:gd name="T80" fmla="*/ 280 w 831"/>
                  <a:gd name="T81" fmla="*/ 202 h 1282"/>
                  <a:gd name="T82" fmla="*/ 245 w 831"/>
                  <a:gd name="T83" fmla="*/ 192 h 1282"/>
                  <a:gd name="T84" fmla="*/ 227 w 831"/>
                  <a:gd name="T85" fmla="*/ 185 h 1282"/>
                  <a:gd name="T86" fmla="*/ 205 w 831"/>
                  <a:gd name="T87" fmla="*/ 194 h 1282"/>
                  <a:gd name="T88" fmla="*/ 155 w 831"/>
                  <a:gd name="T89" fmla="*/ 266 h 1282"/>
                  <a:gd name="T90" fmla="*/ 125 w 831"/>
                  <a:gd name="T91" fmla="*/ 320 h 1282"/>
                  <a:gd name="T92" fmla="*/ 72 w 831"/>
                  <a:gd name="T93" fmla="*/ 350 h 1282"/>
                  <a:gd name="T94" fmla="*/ 32 w 831"/>
                  <a:gd name="T95" fmla="*/ 367 h 1282"/>
                  <a:gd name="T96" fmla="*/ 56 w 831"/>
                  <a:gd name="T97" fmla="*/ 427 h 1282"/>
                  <a:gd name="T98" fmla="*/ 38 w 831"/>
                  <a:gd name="T99" fmla="*/ 503 h 1282"/>
                  <a:gd name="T100" fmla="*/ 18 w 831"/>
                  <a:gd name="T101" fmla="*/ 536 h 1282"/>
                  <a:gd name="T102" fmla="*/ 34 w 831"/>
                  <a:gd name="T103" fmla="*/ 636 h 1282"/>
                  <a:gd name="T104" fmla="*/ 68 w 831"/>
                  <a:gd name="T105" fmla="*/ 805 h 1282"/>
                  <a:gd name="T106" fmla="*/ 58 w 831"/>
                  <a:gd name="T107" fmla="*/ 886 h 1282"/>
                  <a:gd name="T108" fmla="*/ 22 w 831"/>
                  <a:gd name="T109" fmla="*/ 938 h 1282"/>
                  <a:gd name="T110" fmla="*/ 2 w 831"/>
                  <a:gd name="T111" fmla="*/ 972 h 1282"/>
                  <a:gd name="T112" fmla="*/ 16 w 831"/>
                  <a:gd name="T113" fmla="*/ 1016 h 1282"/>
                  <a:gd name="T114" fmla="*/ 52 w 831"/>
                  <a:gd name="T115" fmla="*/ 1051 h 1282"/>
                  <a:gd name="T116" fmla="*/ 68 w 831"/>
                  <a:gd name="T117" fmla="*/ 1111 h 1282"/>
                  <a:gd name="T118" fmla="*/ 56 w 831"/>
                  <a:gd name="T119" fmla="*/ 1165 h 1282"/>
                  <a:gd name="T120" fmla="*/ 64 w 831"/>
                  <a:gd name="T121" fmla="*/ 1210 h 1282"/>
                  <a:gd name="T122" fmla="*/ 105 w 831"/>
                  <a:gd name="T123" fmla="*/ 1232 h 1282"/>
                  <a:gd name="T124" fmla="*/ 259 w 831"/>
                  <a:gd name="T125" fmla="*/ 1276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1" h="1282">
                    <a:moveTo>
                      <a:pt x="259" y="1276"/>
                    </a:moveTo>
                    <a:lnTo>
                      <a:pt x="259" y="1276"/>
                    </a:lnTo>
                    <a:lnTo>
                      <a:pt x="282" y="1280"/>
                    </a:lnTo>
                    <a:lnTo>
                      <a:pt x="300" y="1282"/>
                    </a:lnTo>
                    <a:lnTo>
                      <a:pt x="300" y="1282"/>
                    </a:lnTo>
                    <a:lnTo>
                      <a:pt x="308" y="1280"/>
                    </a:lnTo>
                    <a:lnTo>
                      <a:pt x="314" y="1280"/>
                    </a:lnTo>
                    <a:lnTo>
                      <a:pt x="320" y="1276"/>
                    </a:lnTo>
                    <a:lnTo>
                      <a:pt x="324" y="1272"/>
                    </a:lnTo>
                    <a:lnTo>
                      <a:pt x="334" y="1258"/>
                    </a:lnTo>
                    <a:lnTo>
                      <a:pt x="344" y="1234"/>
                    </a:lnTo>
                    <a:lnTo>
                      <a:pt x="344" y="1234"/>
                    </a:lnTo>
                    <a:lnTo>
                      <a:pt x="352" y="1216"/>
                    </a:lnTo>
                    <a:lnTo>
                      <a:pt x="360" y="1202"/>
                    </a:lnTo>
                    <a:lnTo>
                      <a:pt x="370" y="1194"/>
                    </a:lnTo>
                    <a:lnTo>
                      <a:pt x="374" y="1192"/>
                    </a:lnTo>
                    <a:lnTo>
                      <a:pt x="378" y="1192"/>
                    </a:lnTo>
                    <a:lnTo>
                      <a:pt x="378" y="1192"/>
                    </a:lnTo>
                    <a:lnTo>
                      <a:pt x="388" y="1194"/>
                    </a:lnTo>
                    <a:lnTo>
                      <a:pt x="398" y="1200"/>
                    </a:lnTo>
                    <a:lnTo>
                      <a:pt x="410" y="1210"/>
                    </a:lnTo>
                    <a:lnTo>
                      <a:pt x="424" y="1224"/>
                    </a:lnTo>
                    <a:lnTo>
                      <a:pt x="424" y="1224"/>
                    </a:lnTo>
                    <a:lnTo>
                      <a:pt x="431" y="1230"/>
                    </a:lnTo>
                    <a:lnTo>
                      <a:pt x="441" y="1234"/>
                    </a:lnTo>
                    <a:lnTo>
                      <a:pt x="453" y="1238"/>
                    </a:lnTo>
                    <a:lnTo>
                      <a:pt x="463" y="1240"/>
                    </a:lnTo>
                    <a:lnTo>
                      <a:pt x="463" y="1240"/>
                    </a:lnTo>
                    <a:lnTo>
                      <a:pt x="467" y="1240"/>
                    </a:lnTo>
                    <a:lnTo>
                      <a:pt x="469" y="1238"/>
                    </a:lnTo>
                    <a:lnTo>
                      <a:pt x="469" y="1238"/>
                    </a:lnTo>
                    <a:lnTo>
                      <a:pt x="495" y="1210"/>
                    </a:lnTo>
                    <a:lnTo>
                      <a:pt x="521" y="1183"/>
                    </a:lnTo>
                    <a:lnTo>
                      <a:pt x="533" y="1167"/>
                    </a:lnTo>
                    <a:lnTo>
                      <a:pt x="543" y="1153"/>
                    </a:lnTo>
                    <a:lnTo>
                      <a:pt x="551" y="1137"/>
                    </a:lnTo>
                    <a:lnTo>
                      <a:pt x="557" y="1121"/>
                    </a:lnTo>
                    <a:lnTo>
                      <a:pt x="557" y="1121"/>
                    </a:lnTo>
                    <a:lnTo>
                      <a:pt x="567" y="1095"/>
                    </a:lnTo>
                    <a:lnTo>
                      <a:pt x="577" y="1073"/>
                    </a:lnTo>
                    <a:lnTo>
                      <a:pt x="591" y="1055"/>
                    </a:lnTo>
                    <a:lnTo>
                      <a:pt x="606" y="1041"/>
                    </a:lnTo>
                    <a:lnTo>
                      <a:pt x="624" y="1029"/>
                    </a:lnTo>
                    <a:lnTo>
                      <a:pt x="644" y="1020"/>
                    </a:lnTo>
                    <a:lnTo>
                      <a:pt x="664" y="1010"/>
                    </a:lnTo>
                    <a:lnTo>
                      <a:pt x="686" y="1002"/>
                    </a:lnTo>
                    <a:lnTo>
                      <a:pt x="686" y="1002"/>
                    </a:lnTo>
                    <a:lnTo>
                      <a:pt x="714" y="994"/>
                    </a:lnTo>
                    <a:lnTo>
                      <a:pt x="726" y="990"/>
                    </a:lnTo>
                    <a:lnTo>
                      <a:pt x="734" y="990"/>
                    </a:lnTo>
                    <a:lnTo>
                      <a:pt x="734" y="990"/>
                    </a:lnTo>
                    <a:lnTo>
                      <a:pt x="742" y="990"/>
                    </a:lnTo>
                    <a:lnTo>
                      <a:pt x="748" y="994"/>
                    </a:lnTo>
                    <a:lnTo>
                      <a:pt x="752" y="998"/>
                    </a:lnTo>
                    <a:lnTo>
                      <a:pt x="756" y="1004"/>
                    </a:lnTo>
                    <a:lnTo>
                      <a:pt x="765" y="1022"/>
                    </a:lnTo>
                    <a:lnTo>
                      <a:pt x="775" y="1047"/>
                    </a:lnTo>
                    <a:lnTo>
                      <a:pt x="775" y="1047"/>
                    </a:lnTo>
                    <a:lnTo>
                      <a:pt x="779" y="1057"/>
                    </a:lnTo>
                    <a:lnTo>
                      <a:pt x="793" y="1077"/>
                    </a:lnTo>
                    <a:lnTo>
                      <a:pt x="793" y="1077"/>
                    </a:lnTo>
                    <a:lnTo>
                      <a:pt x="817" y="1025"/>
                    </a:lnTo>
                    <a:lnTo>
                      <a:pt x="825" y="1004"/>
                    </a:lnTo>
                    <a:lnTo>
                      <a:pt x="831" y="984"/>
                    </a:lnTo>
                    <a:lnTo>
                      <a:pt x="831" y="984"/>
                    </a:lnTo>
                    <a:lnTo>
                      <a:pt x="829" y="978"/>
                    </a:lnTo>
                    <a:lnTo>
                      <a:pt x="827" y="970"/>
                    </a:lnTo>
                    <a:lnTo>
                      <a:pt x="819" y="956"/>
                    </a:lnTo>
                    <a:lnTo>
                      <a:pt x="809" y="942"/>
                    </a:lnTo>
                    <a:lnTo>
                      <a:pt x="803" y="940"/>
                    </a:lnTo>
                    <a:lnTo>
                      <a:pt x="799" y="938"/>
                    </a:lnTo>
                    <a:lnTo>
                      <a:pt x="799" y="938"/>
                    </a:lnTo>
                    <a:lnTo>
                      <a:pt x="799" y="938"/>
                    </a:lnTo>
                    <a:lnTo>
                      <a:pt x="799" y="938"/>
                    </a:lnTo>
                    <a:lnTo>
                      <a:pt x="777" y="940"/>
                    </a:lnTo>
                    <a:lnTo>
                      <a:pt x="777" y="940"/>
                    </a:lnTo>
                    <a:lnTo>
                      <a:pt x="759" y="938"/>
                    </a:lnTo>
                    <a:lnTo>
                      <a:pt x="746" y="934"/>
                    </a:lnTo>
                    <a:lnTo>
                      <a:pt x="732" y="928"/>
                    </a:lnTo>
                    <a:lnTo>
                      <a:pt x="720" y="920"/>
                    </a:lnTo>
                    <a:lnTo>
                      <a:pt x="708" y="908"/>
                    </a:lnTo>
                    <a:lnTo>
                      <a:pt x="698" y="896"/>
                    </a:lnTo>
                    <a:lnTo>
                      <a:pt x="680" y="868"/>
                    </a:lnTo>
                    <a:lnTo>
                      <a:pt x="680" y="868"/>
                    </a:lnTo>
                    <a:lnTo>
                      <a:pt x="672" y="858"/>
                    </a:lnTo>
                    <a:lnTo>
                      <a:pt x="662" y="849"/>
                    </a:lnTo>
                    <a:lnTo>
                      <a:pt x="642" y="833"/>
                    </a:lnTo>
                    <a:lnTo>
                      <a:pt x="642" y="833"/>
                    </a:lnTo>
                    <a:lnTo>
                      <a:pt x="626" y="819"/>
                    </a:lnTo>
                    <a:lnTo>
                      <a:pt x="614" y="807"/>
                    </a:lnTo>
                    <a:lnTo>
                      <a:pt x="604" y="791"/>
                    </a:lnTo>
                    <a:lnTo>
                      <a:pt x="598" y="775"/>
                    </a:lnTo>
                    <a:lnTo>
                      <a:pt x="594" y="759"/>
                    </a:lnTo>
                    <a:lnTo>
                      <a:pt x="592" y="741"/>
                    </a:lnTo>
                    <a:lnTo>
                      <a:pt x="592" y="723"/>
                    </a:lnTo>
                    <a:lnTo>
                      <a:pt x="594" y="705"/>
                    </a:lnTo>
                    <a:lnTo>
                      <a:pt x="594" y="705"/>
                    </a:lnTo>
                    <a:lnTo>
                      <a:pt x="602" y="666"/>
                    </a:lnTo>
                    <a:lnTo>
                      <a:pt x="604" y="644"/>
                    </a:lnTo>
                    <a:lnTo>
                      <a:pt x="606" y="624"/>
                    </a:lnTo>
                    <a:lnTo>
                      <a:pt x="604" y="604"/>
                    </a:lnTo>
                    <a:lnTo>
                      <a:pt x="602" y="584"/>
                    </a:lnTo>
                    <a:lnTo>
                      <a:pt x="594" y="564"/>
                    </a:lnTo>
                    <a:lnTo>
                      <a:pt x="585" y="544"/>
                    </a:lnTo>
                    <a:lnTo>
                      <a:pt x="585" y="544"/>
                    </a:lnTo>
                    <a:lnTo>
                      <a:pt x="585" y="540"/>
                    </a:lnTo>
                    <a:lnTo>
                      <a:pt x="585" y="534"/>
                    </a:lnTo>
                    <a:lnTo>
                      <a:pt x="585" y="521"/>
                    </a:lnTo>
                    <a:lnTo>
                      <a:pt x="585" y="521"/>
                    </a:lnTo>
                    <a:lnTo>
                      <a:pt x="559" y="383"/>
                    </a:lnTo>
                    <a:lnTo>
                      <a:pt x="559" y="383"/>
                    </a:lnTo>
                    <a:lnTo>
                      <a:pt x="557" y="367"/>
                    </a:lnTo>
                    <a:lnTo>
                      <a:pt x="557" y="361"/>
                    </a:lnTo>
                    <a:lnTo>
                      <a:pt x="559" y="356"/>
                    </a:lnTo>
                    <a:lnTo>
                      <a:pt x="559" y="356"/>
                    </a:lnTo>
                    <a:lnTo>
                      <a:pt x="573" y="324"/>
                    </a:lnTo>
                    <a:lnTo>
                      <a:pt x="587" y="292"/>
                    </a:lnTo>
                    <a:lnTo>
                      <a:pt x="592" y="278"/>
                    </a:lnTo>
                    <a:lnTo>
                      <a:pt x="602" y="264"/>
                    </a:lnTo>
                    <a:lnTo>
                      <a:pt x="610" y="250"/>
                    </a:lnTo>
                    <a:lnTo>
                      <a:pt x="622" y="240"/>
                    </a:lnTo>
                    <a:lnTo>
                      <a:pt x="622" y="240"/>
                    </a:lnTo>
                    <a:lnTo>
                      <a:pt x="634" y="228"/>
                    </a:lnTo>
                    <a:lnTo>
                      <a:pt x="642" y="216"/>
                    </a:lnTo>
                    <a:lnTo>
                      <a:pt x="652" y="204"/>
                    </a:lnTo>
                    <a:lnTo>
                      <a:pt x="658" y="191"/>
                    </a:lnTo>
                    <a:lnTo>
                      <a:pt x="668" y="165"/>
                    </a:lnTo>
                    <a:lnTo>
                      <a:pt x="674" y="137"/>
                    </a:lnTo>
                    <a:lnTo>
                      <a:pt x="678" y="111"/>
                    </a:lnTo>
                    <a:lnTo>
                      <a:pt x="680" y="81"/>
                    </a:lnTo>
                    <a:lnTo>
                      <a:pt x="684" y="53"/>
                    </a:lnTo>
                    <a:lnTo>
                      <a:pt x="688" y="27"/>
                    </a:lnTo>
                    <a:lnTo>
                      <a:pt x="688" y="27"/>
                    </a:lnTo>
                    <a:lnTo>
                      <a:pt x="686" y="22"/>
                    </a:lnTo>
                    <a:lnTo>
                      <a:pt x="682" y="14"/>
                    </a:lnTo>
                    <a:lnTo>
                      <a:pt x="672" y="0"/>
                    </a:lnTo>
                    <a:lnTo>
                      <a:pt x="672" y="0"/>
                    </a:lnTo>
                    <a:lnTo>
                      <a:pt x="660" y="14"/>
                    </a:lnTo>
                    <a:lnTo>
                      <a:pt x="654" y="20"/>
                    </a:lnTo>
                    <a:lnTo>
                      <a:pt x="652" y="25"/>
                    </a:lnTo>
                    <a:lnTo>
                      <a:pt x="652" y="25"/>
                    </a:lnTo>
                    <a:lnTo>
                      <a:pt x="646" y="45"/>
                    </a:lnTo>
                    <a:lnTo>
                      <a:pt x="642" y="51"/>
                    </a:lnTo>
                    <a:lnTo>
                      <a:pt x="636" y="59"/>
                    </a:lnTo>
                    <a:lnTo>
                      <a:pt x="630" y="63"/>
                    </a:lnTo>
                    <a:lnTo>
                      <a:pt x="622" y="67"/>
                    </a:lnTo>
                    <a:lnTo>
                      <a:pt x="612" y="69"/>
                    </a:lnTo>
                    <a:lnTo>
                      <a:pt x="600" y="71"/>
                    </a:lnTo>
                    <a:lnTo>
                      <a:pt x="600" y="71"/>
                    </a:lnTo>
                    <a:lnTo>
                      <a:pt x="571" y="73"/>
                    </a:lnTo>
                    <a:lnTo>
                      <a:pt x="539" y="79"/>
                    </a:lnTo>
                    <a:lnTo>
                      <a:pt x="511" y="87"/>
                    </a:lnTo>
                    <a:lnTo>
                      <a:pt x="481" y="99"/>
                    </a:lnTo>
                    <a:lnTo>
                      <a:pt x="455" y="111"/>
                    </a:lnTo>
                    <a:lnTo>
                      <a:pt x="427" y="127"/>
                    </a:lnTo>
                    <a:lnTo>
                      <a:pt x="402" y="143"/>
                    </a:lnTo>
                    <a:lnTo>
                      <a:pt x="376" y="159"/>
                    </a:lnTo>
                    <a:lnTo>
                      <a:pt x="376" y="159"/>
                    </a:lnTo>
                    <a:lnTo>
                      <a:pt x="352" y="175"/>
                    </a:lnTo>
                    <a:lnTo>
                      <a:pt x="330" y="189"/>
                    </a:lnTo>
                    <a:lnTo>
                      <a:pt x="318" y="194"/>
                    </a:lnTo>
                    <a:lnTo>
                      <a:pt x="306" y="198"/>
                    </a:lnTo>
                    <a:lnTo>
                      <a:pt x="292" y="200"/>
                    </a:lnTo>
                    <a:lnTo>
                      <a:pt x="280" y="202"/>
                    </a:lnTo>
                    <a:lnTo>
                      <a:pt x="280" y="202"/>
                    </a:lnTo>
                    <a:lnTo>
                      <a:pt x="268" y="200"/>
                    </a:lnTo>
                    <a:lnTo>
                      <a:pt x="257" y="198"/>
                    </a:lnTo>
                    <a:lnTo>
                      <a:pt x="245" y="192"/>
                    </a:lnTo>
                    <a:lnTo>
                      <a:pt x="231" y="187"/>
                    </a:lnTo>
                    <a:lnTo>
                      <a:pt x="231" y="187"/>
                    </a:lnTo>
                    <a:lnTo>
                      <a:pt x="227" y="185"/>
                    </a:lnTo>
                    <a:lnTo>
                      <a:pt x="227" y="185"/>
                    </a:lnTo>
                    <a:lnTo>
                      <a:pt x="215" y="189"/>
                    </a:lnTo>
                    <a:lnTo>
                      <a:pt x="209" y="191"/>
                    </a:lnTo>
                    <a:lnTo>
                      <a:pt x="205" y="194"/>
                    </a:lnTo>
                    <a:lnTo>
                      <a:pt x="205" y="194"/>
                    </a:lnTo>
                    <a:lnTo>
                      <a:pt x="177" y="228"/>
                    </a:lnTo>
                    <a:lnTo>
                      <a:pt x="163" y="248"/>
                    </a:lnTo>
                    <a:lnTo>
                      <a:pt x="155" y="266"/>
                    </a:lnTo>
                    <a:lnTo>
                      <a:pt x="155" y="266"/>
                    </a:lnTo>
                    <a:lnTo>
                      <a:pt x="149" y="282"/>
                    </a:lnTo>
                    <a:lnTo>
                      <a:pt x="141" y="296"/>
                    </a:lnTo>
                    <a:lnTo>
                      <a:pt x="135" y="310"/>
                    </a:lnTo>
                    <a:lnTo>
                      <a:pt x="125" y="320"/>
                    </a:lnTo>
                    <a:lnTo>
                      <a:pt x="115" y="330"/>
                    </a:lnTo>
                    <a:lnTo>
                      <a:pt x="103" y="338"/>
                    </a:lnTo>
                    <a:lnTo>
                      <a:pt x="90" y="344"/>
                    </a:lnTo>
                    <a:lnTo>
                      <a:pt x="72" y="350"/>
                    </a:lnTo>
                    <a:lnTo>
                      <a:pt x="72" y="350"/>
                    </a:lnTo>
                    <a:lnTo>
                      <a:pt x="64" y="352"/>
                    </a:lnTo>
                    <a:lnTo>
                      <a:pt x="54" y="356"/>
                    </a:lnTo>
                    <a:lnTo>
                      <a:pt x="32" y="367"/>
                    </a:lnTo>
                    <a:lnTo>
                      <a:pt x="32" y="367"/>
                    </a:lnTo>
                    <a:lnTo>
                      <a:pt x="44" y="387"/>
                    </a:lnTo>
                    <a:lnTo>
                      <a:pt x="52" y="407"/>
                    </a:lnTo>
                    <a:lnTo>
                      <a:pt x="56" y="427"/>
                    </a:lnTo>
                    <a:lnTo>
                      <a:pt x="56" y="447"/>
                    </a:lnTo>
                    <a:lnTo>
                      <a:pt x="52" y="465"/>
                    </a:lnTo>
                    <a:lnTo>
                      <a:pt x="46" y="485"/>
                    </a:lnTo>
                    <a:lnTo>
                      <a:pt x="38" y="503"/>
                    </a:lnTo>
                    <a:lnTo>
                      <a:pt x="26" y="521"/>
                    </a:lnTo>
                    <a:lnTo>
                      <a:pt x="26" y="521"/>
                    </a:lnTo>
                    <a:lnTo>
                      <a:pt x="22" y="528"/>
                    </a:lnTo>
                    <a:lnTo>
                      <a:pt x="18" y="536"/>
                    </a:lnTo>
                    <a:lnTo>
                      <a:pt x="18" y="544"/>
                    </a:lnTo>
                    <a:lnTo>
                      <a:pt x="18" y="552"/>
                    </a:lnTo>
                    <a:lnTo>
                      <a:pt x="18" y="552"/>
                    </a:lnTo>
                    <a:lnTo>
                      <a:pt x="34" y="636"/>
                    </a:lnTo>
                    <a:lnTo>
                      <a:pt x="52" y="721"/>
                    </a:lnTo>
                    <a:lnTo>
                      <a:pt x="52" y="721"/>
                    </a:lnTo>
                    <a:lnTo>
                      <a:pt x="64" y="777"/>
                    </a:lnTo>
                    <a:lnTo>
                      <a:pt x="68" y="805"/>
                    </a:lnTo>
                    <a:lnTo>
                      <a:pt x="70" y="833"/>
                    </a:lnTo>
                    <a:lnTo>
                      <a:pt x="66" y="860"/>
                    </a:lnTo>
                    <a:lnTo>
                      <a:pt x="62" y="874"/>
                    </a:lnTo>
                    <a:lnTo>
                      <a:pt x="58" y="886"/>
                    </a:lnTo>
                    <a:lnTo>
                      <a:pt x="52" y="900"/>
                    </a:lnTo>
                    <a:lnTo>
                      <a:pt x="44" y="912"/>
                    </a:lnTo>
                    <a:lnTo>
                      <a:pt x="34" y="926"/>
                    </a:lnTo>
                    <a:lnTo>
                      <a:pt x="22" y="938"/>
                    </a:lnTo>
                    <a:lnTo>
                      <a:pt x="22" y="938"/>
                    </a:lnTo>
                    <a:lnTo>
                      <a:pt x="12" y="948"/>
                    </a:lnTo>
                    <a:lnTo>
                      <a:pt x="6" y="960"/>
                    </a:lnTo>
                    <a:lnTo>
                      <a:pt x="2" y="972"/>
                    </a:lnTo>
                    <a:lnTo>
                      <a:pt x="0" y="982"/>
                    </a:lnTo>
                    <a:lnTo>
                      <a:pt x="2" y="994"/>
                    </a:lnTo>
                    <a:lnTo>
                      <a:pt x="8" y="1004"/>
                    </a:lnTo>
                    <a:lnTo>
                      <a:pt x="16" y="1016"/>
                    </a:lnTo>
                    <a:lnTo>
                      <a:pt x="28" y="1025"/>
                    </a:lnTo>
                    <a:lnTo>
                      <a:pt x="28" y="1025"/>
                    </a:lnTo>
                    <a:lnTo>
                      <a:pt x="42" y="1037"/>
                    </a:lnTo>
                    <a:lnTo>
                      <a:pt x="52" y="1051"/>
                    </a:lnTo>
                    <a:lnTo>
                      <a:pt x="60" y="1065"/>
                    </a:lnTo>
                    <a:lnTo>
                      <a:pt x="64" y="1079"/>
                    </a:lnTo>
                    <a:lnTo>
                      <a:pt x="68" y="1095"/>
                    </a:lnTo>
                    <a:lnTo>
                      <a:pt x="68" y="1111"/>
                    </a:lnTo>
                    <a:lnTo>
                      <a:pt x="66" y="1129"/>
                    </a:lnTo>
                    <a:lnTo>
                      <a:pt x="62" y="1147"/>
                    </a:lnTo>
                    <a:lnTo>
                      <a:pt x="62" y="1147"/>
                    </a:lnTo>
                    <a:lnTo>
                      <a:pt x="56" y="1165"/>
                    </a:lnTo>
                    <a:lnTo>
                      <a:pt x="54" y="1179"/>
                    </a:lnTo>
                    <a:lnTo>
                      <a:pt x="54" y="1190"/>
                    </a:lnTo>
                    <a:lnTo>
                      <a:pt x="58" y="1200"/>
                    </a:lnTo>
                    <a:lnTo>
                      <a:pt x="64" y="1210"/>
                    </a:lnTo>
                    <a:lnTo>
                      <a:pt x="74" y="1216"/>
                    </a:lnTo>
                    <a:lnTo>
                      <a:pt x="88" y="1224"/>
                    </a:lnTo>
                    <a:lnTo>
                      <a:pt x="105" y="1232"/>
                    </a:lnTo>
                    <a:lnTo>
                      <a:pt x="105" y="1232"/>
                    </a:lnTo>
                    <a:lnTo>
                      <a:pt x="143" y="1246"/>
                    </a:lnTo>
                    <a:lnTo>
                      <a:pt x="179" y="1258"/>
                    </a:lnTo>
                    <a:lnTo>
                      <a:pt x="219" y="1270"/>
                    </a:lnTo>
                    <a:lnTo>
                      <a:pt x="259" y="1276"/>
                    </a:lnTo>
                    <a:lnTo>
                      <a:pt x="259" y="127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8" name="Freeform 18">
                <a:extLst>
                  <a:ext uri="{FF2B5EF4-FFF2-40B4-BE49-F238E27FC236}">
                    <a16:creationId xmlns:a16="http://schemas.microsoft.com/office/drawing/2014/main" id="{DE87CB99-D8A9-4348-B27C-F0AF5C94B08F}"/>
                  </a:ext>
                </a:extLst>
              </p:cNvPr>
              <p:cNvSpPr>
                <a:spLocks/>
              </p:cNvSpPr>
              <p:nvPr/>
            </p:nvSpPr>
            <p:spPr bwMode="auto">
              <a:xfrm>
                <a:off x="4962526" y="4184650"/>
                <a:ext cx="1592263" cy="1312863"/>
              </a:xfrm>
              <a:custGeom>
                <a:avLst/>
                <a:gdLst>
                  <a:gd name="T0" fmla="*/ 111 w 1003"/>
                  <a:gd name="T1" fmla="*/ 604 h 827"/>
                  <a:gd name="T2" fmla="*/ 194 w 1003"/>
                  <a:gd name="T3" fmla="*/ 603 h 827"/>
                  <a:gd name="T4" fmla="*/ 222 w 1003"/>
                  <a:gd name="T5" fmla="*/ 603 h 827"/>
                  <a:gd name="T6" fmla="*/ 262 w 1003"/>
                  <a:gd name="T7" fmla="*/ 616 h 827"/>
                  <a:gd name="T8" fmla="*/ 278 w 1003"/>
                  <a:gd name="T9" fmla="*/ 658 h 827"/>
                  <a:gd name="T10" fmla="*/ 284 w 1003"/>
                  <a:gd name="T11" fmla="*/ 706 h 827"/>
                  <a:gd name="T12" fmla="*/ 302 w 1003"/>
                  <a:gd name="T13" fmla="*/ 777 h 827"/>
                  <a:gd name="T14" fmla="*/ 314 w 1003"/>
                  <a:gd name="T15" fmla="*/ 799 h 827"/>
                  <a:gd name="T16" fmla="*/ 337 w 1003"/>
                  <a:gd name="T17" fmla="*/ 821 h 827"/>
                  <a:gd name="T18" fmla="*/ 367 w 1003"/>
                  <a:gd name="T19" fmla="*/ 827 h 827"/>
                  <a:gd name="T20" fmla="*/ 403 w 1003"/>
                  <a:gd name="T21" fmla="*/ 821 h 827"/>
                  <a:gd name="T22" fmla="*/ 660 w 1003"/>
                  <a:gd name="T23" fmla="*/ 742 h 827"/>
                  <a:gd name="T24" fmla="*/ 681 w 1003"/>
                  <a:gd name="T25" fmla="*/ 734 h 827"/>
                  <a:gd name="T26" fmla="*/ 719 w 1003"/>
                  <a:gd name="T27" fmla="*/ 698 h 827"/>
                  <a:gd name="T28" fmla="*/ 773 w 1003"/>
                  <a:gd name="T29" fmla="*/ 644 h 827"/>
                  <a:gd name="T30" fmla="*/ 815 w 1003"/>
                  <a:gd name="T31" fmla="*/ 616 h 827"/>
                  <a:gd name="T32" fmla="*/ 888 w 1003"/>
                  <a:gd name="T33" fmla="*/ 547 h 827"/>
                  <a:gd name="T34" fmla="*/ 976 w 1003"/>
                  <a:gd name="T35" fmla="*/ 443 h 827"/>
                  <a:gd name="T36" fmla="*/ 992 w 1003"/>
                  <a:gd name="T37" fmla="*/ 420 h 827"/>
                  <a:gd name="T38" fmla="*/ 1003 w 1003"/>
                  <a:gd name="T39" fmla="*/ 380 h 827"/>
                  <a:gd name="T40" fmla="*/ 996 w 1003"/>
                  <a:gd name="T41" fmla="*/ 336 h 827"/>
                  <a:gd name="T42" fmla="*/ 982 w 1003"/>
                  <a:gd name="T43" fmla="*/ 290 h 827"/>
                  <a:gd name="T44" fmla="*/ 958 w 1003"/>
                  <a:gd name="T45" fmla="*/ 221 h 827"/>
                  <a:gd name="T46" fmla="*/ 938 w 1003"/>
                  <a:gd name="T47" fmla="*/ 197 h 827"/>
                  <a:gd name="T48" fmla="*/ 912 w 1003"/>
                  <a:gd name="T49" fmla="*/ 189 h 827"/>
                  <a:gd name="T50" fmla="*/ 890 w 1003"/>
                  <a:gd name="T51" fmla="*/ 193 h 827"/>
                  <a:gd name="T52" fmla="*/ 862 w 1003"/>
                  <a:gd name="T53" fmla="*/ 203 h 827"/>
                  <a:gd name="T54" fmla="*/ 809 w 1003"/>
                  <a:gd name="T55" fmla="*/ 221 h 827"/>
                  <a:gd name="T56" fmla="*/ 797 w 1003"/>
                  <a:gd name="T57" fmla="*/ 219 h 827"/>
                  <a:gd name="T58" fmla="*/ 652 w 1003"/>
                  <a:gd name="T59" fmla="*/ 149 h 827"/>
                  <a:gd name="T60" fmla="*/ 610 w 1003"/>
                  <a:gd name="T61" fmla="*/ 129 h 827"/>
                  <a:gd name="T62" fmla="*/ 590 w 1003"/>
                  <a:gd name="T63" fmla="*/ 127 h 827"/>
                  <a:gd name="T64" fmla="*/ 560 w 1003"/>
                  <a:gd name="T65" fmla="*/ 129 h 827"/>
                  <a:gd name="T66" fmla="*/ 506 w 1003"/>
                  <a:gd name="T67" fmla="*/ 119 h 827"/>
                  <a:gd name="T68" fmla="*/ 437 w 1003"/>
                  <a:gd name="T69" fmla="*/ 80 h 827"/>
                  <a:gd name="T70" fmla="*/ 377 w 1003"/>
                  <a:gd name="T71" fmla="*/ 22 h 827"/>
                  <a:gd name="T72" fmla="*/ 351 w 1003"/>
                  <a:gd name="T73" fmla="*/ 2 h 827"/>
                  <a:gd name="T74" fmla="*/ 339 w 1003"/>
                  <a:gd name="T75" fmla="*/ 0 h 827"/>
                  <a:gd name="T76" fmla="*/ 322 w 1003"/>
                  <a:gd name="T77" fmla="*/ 10 h 827"/>
                  <a:gd name="T78" fmla="*/ 306 w 1003"/>
                  <a:gd name="T79" fmla="*/ 30 h 827"/>
                  <a:gd name="T80" fmla="*/ 262 w 1003"/>
                  <a:gd name="T81" fmla="*/ 92 h 827"/>
                  <a:gd name="T82" fmla="*/ 216 w 1003"/>
                  <a:gd name="T83" fmla="*/ 119 h 827"/>
                  <a:gd name="T84" fmla="*/ 182 w 1003"/>
                  <a:gd name="T85" fmla="*/ 121 h 827"/>
                  <a:gd name="T86" fmla="*/ 176 w 1003"/>
                  <a:gd name="T87" fmla="*/ 119 h 827"/>
                  <a:gd name="T88" fmla="*/ 153 w 1003"/>
                  <a:gd name="T89" fmla="*/ 123 h 827"/>
                  <a:gd name="T90" fmla="*/ 131 w 1003"/>
                  <a:gd name="T91" fmla="*/ 135 h 827"/>
                  <a:gd name="T92" fmla="*/ 139 w 1003"/>
                  <a:gd name="T93" fmla="*/ 163 h 827"/>
                  <a:gd name="T94" fmla="*/ 153 w 1003"/>
                  <a:gd name="T95" fmla="*/ 209 h 827"/>
                  <a:gd name="T96" fmla="*/ 69 w 1003"/>
                  <a:gd name="T97" fmla="*/ 259 h 827"/>
                  <a:gd name="T98" fmla="*/ 41 w 1003"/>
                  <a:gd name="T99" fmla="*/ 324 h 827"/>
                  <a:gd name="T100" fmla="*/ 11 w 1003"/>
                  <a:gd name="T101" fmla="*/ 366 h 827"/>
                  <a:gd name="T102" fmla="*/ 5 w 1003"/>
                  <a:gd name="T103" fmla="*/ 416 h 827"/>
                  <a:gd name="T104" fmla="*/ 11 w 1003"/>
                  <a:gd name="T105" fmla="*/ 430 h 827"/>
                  <a:gd name="T106" fmla="*/ 33 w 1003"/>
                  <a:gd name="T107" fmla="*/ 467 h 827"/>
                  <a:gd name="T108" fmla="*/ 57 w 1003"/>
                  <a:gd name="T109" fmla="*/ 509 h 827"/>
                  <a:gd name="T110" fmla="*/ 65 w 1003"/>
                  <a:gd name="T111" fmla="*/ 523 h 827"/>
                  <a:gd name="T112" fmla="*/ 73 w 1003"/>
                  <a:gd name="T113" fmla="*/ 535 h 827"/>
                  <a:gd name="T114" fmla="*/ 73 w 1003"/>
                  <a:gd name="T115" fmla="*/ 557 h 827"/>
                  <a:gd name="T116" fmla="*/ 63 w 1003"/>
                  <a:gd name="T117" fmla="*/ 577 h 827"/>
                  <a:gd name="T118" fmla="*/ 55 w 1003"/>
                  <a:gd name="T119" fmla="*/ 583 h 827"/>
                  <a:gd name="T120" fmla="*/ 45 w 1003"/>
                  <a:gd name="T121" fmla="*/ 587 h 827"/>
                  <a:gd name="T122" fmla="*/ 57 w 1003"/>
                  <a:gd name="T123" fmla="*/ 599 h 827"/>
                  <a:gd name="T124" fmla="*/ 99 w 1003"/>
                  <a:gd name="T125" fmla="*/ 60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3" h="827">
                    <a:moveTo>
                      <a:pt x="99" y="604"/>
                    </a:moveTo>
                    <a:lnTo>
                      <a:pt x="99" y="604"/>
                    </a:lnTo>
                    <a:lnTo>
                      <a:pt x="111" y="604"/>
                    </a:lnTo>
                    <a:lnTo>
                      <a:pt x="111" y="604"/>
                    </a:lnTo>
                    <a:lnTo>
                      <a:pt x="194" y="603"/>
                    </a:lnTo>
                    <a:lnTo>
                      <a:pt x="194" y="603"/>
                    </a:lnTo>
                    <a:lnTo>
                      <a:pt x="200" y="603"/>
                    </a:lnTo>
                    <a:lnTo>
                      <a:pt x="200" y="603"/>
                    </a:lnTo>
                    <a:lnTo>
                      <a:pt x="222" y="603"/>
                    </a:lnTo>
                    <a:lnTo>
                      <a:pt x="240" y="604"/>
                    </a:lnTo>
                    <a:lnTo>
                      <a:pt x="252" y="608"/>
                    </a:lnTo>
                    <a:lnTo>
                      <a:pt x="262" y="616"/>
                    </a:lnTo>
                    <a:lnTo>
                      <a:pt x="270" y="626"/>
                    </a:lnTo>
                    <a:lnTo>
                      <a:pt x="276" y="640"/>
                    </a:lnTo>
                    <a:lnTo>
                      <a:pt x="278" y="658"/>
                    </a:lnTo>
                    <a:lnTo>
                      <a:pt x="282" y="680"/>
                    </a:lnTo>
                    <a:lnTo>
                      <a:pt x="282" y="680"/>
                    </a:lnTo>
                    <a:lnTo>
                      <a:pt x="284" y="706"/>
                    </a:lnTo>
                    <a:lnTo>
                      <a:pt x="288" y="730"/>
                    </a:lnTo>
                    <a:lnTo>
                      <a:pt x="294" y="754"/>
                    </a:lnTo>
                    <a:lnTo>
                      <a:pt x="302" y="777"/>
                    </a:lnTo>
                    <a:lnTo>
                      <a:pt x="302" y="777"/>
                    </a:lnTo>
                    <a:lnTo>
                      <a:pt x="308" y="789"/>
                    </a:lnTo>
                    <a:lnTo>
                      <a:pt x="314" y="799"/>
                    </a:lnTo>
                    <a:lnTo>
                      <a:pt x="322" y="809"/>
                    </a:lnTo>
                    <a:lnTo>
                      <a:pt x="330" y="815"/>
                    </a:lnTo>
                    <a:lnTo>
                      <a:pt x="337" y="821"/>
                    </a:lnTo>
                    <a:lnTo>
                      <a:pt x="345" y="825"/>
                    </a:lnTo>
                    <a:lnTo>
                      <a:pt x="355" y="827"/>
                    </a:lnTo>
                    <a:lnTo>
                      <a:pt x="367" y="827"/>
                    </a:lnTo>
                    <a:lnTo>
                      <a:pt x="367" y="827"/>
                    </a:lnTo>
                    <a:lnTo>
                      <a:pt x="383" y="825"/>
                    </a:lnTo>
                    <a:lnTo>
                      <a:pt x="403" y="821"/>
                    </a:lnTo>
                    <a:lnTo>
                      <a:pt x="403" y="821"/>
                    </a:lnTo>
                    <a:lnTo>
                      <a:pt x="532" y="781"/>
                    </a:lnTo>
                    <a:lnTo>
                      <a:pt x="660" y="742"/>
                    </a:lnTo>
                    <a:lnTo>
                      <a:pt x="660" y="742"/>
                    </a:lnTo>
                    <a:lnTo>
                      <a:pt x="671" y="738"/>
                    </a:lnTo>
                    <a:lnTo>
                      <a:pt x="681" y="734"/>
                    </a:lnTo>
                    <a:lnTo>
                      <a:pt x="699" y="720"/>
                    </a:lnTo>
                    <a:lnTo>
                      <a:pt x="699" y="720"/>
                    </a:lnTo>
                    <a:lnTo>
                      <a:pt x="719" y="698"/>
                    </a:lnTo>
                    <a:lnTo>
                      <a:pt x="741" y="674"/>
                    </a:lnTo>
                    <a:lnTo>
                      <a:pt x="761" y="652"/>
                    </a:lnTo>
                    <a:lnTo>
                      <a:pt x="773" y="644"/>
                    </a:lnTo>
                    <a:lnTo>
                      <a:pt x="785" y="636"/>
                    </a:lnTo>
                    <a:lnTo>
                      <a:pt x="785" y="636"/>
                    </a:lnTo>
                    <a:lnTo>
                      <a:pt x="815" y="616"/>
                    </a:lnTo>
                    <a:lnTo>
                      <a:pt x="840" y="597"/>
                    </a:lnTo>
                    <a:lnTo>
                      <a:pt x="864" y="573"/>
                    </a:lnTo>
                    <a:lnTo>
                      <a:pt x="888" y="547"/>
                    </a:lnTo>
                    <a:lnTo>
                      <a:pt x="932" y="495"/>
                    </a:lnTo>
                    <a:lnTo>
                      <a:pt x="954" y="469"/>
                    </a:lnTo>
                    <a:lnTo>
                      <a:pt x="976" y="443"/>
                    </a:lnTo>
                    <a:lnTo>
                      <a:pt x="976" y="443"/>
                    </a:lnTo>
                    <a:lnTo>
                      <a:pt x="986" y="432"/>
                    </a:lnTo>
                    <a:lnTo>
                      <a:pt x="992" y="420"/>
                    </a:lnTo>
                    <a:lnTo>
                      <a:pt x="998" y="408"/>
                    </a:lnTo>
                    <a:lnTo>
                      <a:pt x="1001" y="394"/>
                    </a:lnTo>
                    <a:lnTo>
                      <a:pt x="1003" y="380"/>
                    </a:lnTo>
                    <a:lnTo>
                      <a:pt x="1003" y="366"/>
                    </a:lnTo>
                    <a:lnTo>
                      <a:pt x="1000" y="352"/>
                    </a:lnTo>
                    <a:lnTo>
                      <a:pt x="996" y="336"/>
                    </a:lnTo>
                    <a:lnTo>
                      <a:pt x="996" y="336"/>
                    </a:lnTo>
                    <a:lnTo>
                      <a:pt x="988" y="314"/>
                    </a:lnTo>
                    <a:lnTo>
                      <a:pt x="982" y="290"/>
                    </a:lnTo>
                    <a:lnTo>
                      <a:pt x="968" y="245"/>
                    </a:lnTo>
                    <a:lnTo>
                      <a:pt x="968" y="245"/>
                    </a:lnTo>
                    <a:lnTo>
                      <a:pt x="958" y="221"/>
                    </a:lnTo>
                    <a:lnTo>
                      <a:pt x="952" y="211"/>
                    </a:lnTo>
                    <a:lnTo>
                      <a:pt x="946" y="203"/>
                    </a:lnTo>
                    <a:lnTo>
                      <a:pt x="938" y="197"/>
                    </a:lnTo>
                    <a:lnTo>
                      <a:pt x="930" y="191"/>
                    </a:lnTo>
                    <a:lnTo>
                      <a:pt x="922" y="189"/>
                    </a:lnTo>
                    <a:lnTo>
                      <a:pt x="912" y="189"/>
                    </a:lnTo>
                    <a:lnTo>
                      <a:pt x="912" y="189"/>
                    </a:lnTo>
                    <a:lnTo>
                      <a:pt x="902" y="189"/>
                    </a:lnTo>
                    <a:lnTo>
                      <a:pt x="890" y="193"/>
                    </a:lnTo>
                    <a:lnTo>
                      <a:pt x="876" y="197"/>
                    </a:lnTo>
                    <a:lnTo>
                      <a:pt x="862" y="203"/>
                    </a:lnTo>
                    <a:lnTo>
                      <a:pt x="862" y="203"/>
                    </a:lnTo>
                    <a:lnTo>
                      <a:pt x="836" y="215"/>
                    </a:lnTo>
                    <a:lnTo>
                      <a:pt x="821" y="219"/>
                    </a:lnTo>
                    <a:lnTo>
                      <a:pt x="809" y="221"/>
                    </a:lnTo>
                    <a:lnTo>
                      <a:pt x="809" y="221"/>
                    </a:lnTo>
                    <a:lnTo>
                      <a:pt x="797" y="219"/>
                    </a:lnTo>
                    <a:lnTo>
                      <a:pt x="797" y="219"/>
                    </a:lnTo>
                    <a:lnTo>
                      <a:pt x="759" y="205"/>
                    </a:lnTo>
                    <a:lnTo>
                      <a:pt x="723" y="187"/>
                    </a:lnTo>
                    <a:lnTo>
                      <a:pt x="652" y="149"/>
                    </a:lnTo>
                    <a:lnTo>
                      <a:pt x="652" y="149"/>
                    </a:lnTo>
                    <a:lnTo>
                      <a:pt x="624" y="135"/>
                    </a:lnTo>
                    <a:lnTo>
                      <a:pt x="610" y="129"/>
                    </a:lnTo>
                    <a:lnTo>
                      <a:pt x="596" y="127"/>
                    </a:lnTo>
                    <a:lnTo>
                      <a:pt x="596" y="127"/>
                    </a:lnTo>
                    <a:lnTo>
                      <a:pt x="590" y="127"/>
                    </a:lnTo>
                    <a:lnTo>
                      <a:pt x="590" y="127"/>
                    </a:lnTo>
                    <a:lnTo>
                      <a:pt x="560" y="129"/>
                    </a:lnTo>
                    <a:lnTo>
                      <a:pt x="560" y="129"/>
                    </a:lnTo>
                    <a:lnTo>
                      <a:pt x="546" y="129"/>
                    </a:lnTo>
                    <a:lnTo>
                      <a:pt x="532" y="127"/>
                    </a:lnTo>
                    <a:lnTo>
                      <a:pt x="506" y="119"/>
                    </a:lnTo>
                    <a:lnTo>
                      <a:pt x="483" y="109"/>
                    </a:lnTo>
                    <a:lnTo>
                      <a:pt x="459" y="96"/>
                    </a:lnTo>
                    <a:lnTo>
                      <a:pt x="437" y="80"/>
                    </a:lnTo>
                    <a:lnTo>
                      <a:pt x="417" y="62"/>
                    </a:lnTo>
                    <a:lnTo>
                      <a:pt x="377" y="22"/>
                    </a:lnTo>
                    <a:lnTo>
                      <a:pt x="377" y="22"/>
                    </a:lnTo>
                    <a:lnTo>
                      <a:pt x="369" y="14"/>
                    </a:lnTo>
                    <a:lnTo>
                      <a:pt x="361" y="8"/>
                    </a:lnTo>
                    <a:lnTo>
                      <a:pt x="351" y="2"/>
                    </a:lnTo>
                    <a:lnTo>
                      <a:pt x="341" y="0"/>
                    </a:lnTo>
                    <a:lnTo>
                      <a:pt x="341" y="0"/>
                    </a:lnTo>
                    <a:lnTo>
                      <a:pt x="339" y="0"/>
                    </a:lnTo>
                    <a:lnTo>
                      <a:pt x="339" y="0"/>
                    </a:lnTo>
                    <a:lnTo>
                      <a:pt x="330" y="4"/>
                    </a:lnTo>
                    <a:lnTo>
                      <a:pt x="322" y="10"/>
                    </a:lnTo>
                    <a:lnTo>
                      <a:pt x="314" y="20"/>
                    </a:lnTo>
                    <a:lnTo>
                      <a:pt x="306" y="30"/>
                    </a:lnTo>
                    <a:lnTo>
                      <a:pt x="306" y="30"/>
                    </a:lnTo>
                    <a:lnTo>
                      <a:pt x="286" y="62"/>
                    </a:lnTo>
                    <a:lnTo>
                      <a:pt x="274" y="78"/>
                    </a:lnTo>
                    <a:lnTo>
                      <a:pt x="262" y="92"/>
                    </a:lnTo>
                    <a:lnTo>
                      <a:pt x="250" y="104"/>
                    </a:lnTo>
                    <a:lnTo>
                      <a:pt x="234" y="113"/>
                    </a:lnTo>
                    <a:lnTo>
                      <a:pt x="216" y="119"/>
                    </a:lnTo>
                    <a:lnTo>
                      <a:pt x="194" y="121"/>
                    </a:lnTo>
                    <a:lnTo>
                      <a:pt x="194" y="121"/>
                    </a:lnTo>
                    <a:lnTo>
                      <a:pt x="182" y="121"/>
                    </a:lnTo>
                    <a:lnTo>
                      <a:pt x="182" y="121"/>
                    </a:lnTo>
                    <a:lnTo>
                      <a:pt x="176" y="119"/>
                    </a:lnTo>
                    <a:lnTo>
                      <a:pt x="176" y="119"/>
                    </a:lnTo>
                    <a:lnTo>
                      <a:pt x="165" y="121"/>
                    </a:lnTo>
                    <a:lnTo>
                      <a:pt x="153" y="123"/>
                    </a:lnTo>
                    <a:lnTo>
                      <a:pt x="153" y="123"/>
                    </a:lnTo>
                    <a:lnTo>
                      <a:pt x="139" y="129"/>
                    </a:lnTo>
                    <a:lnTo>
                      <a:pt x="135" y="131"/>
                    </a:lnTo>
                    <a:lnTo>
                      <a:pt x="131" y="135"/>
                    </a:lnTo>
                    <a:lnTo>
                      <a:pt x="131" y="141"/>
                    </a:lnTo>
                    <a:lnTo>
                      <a:pt x="131" y="147"/>
                    </a:lnTo>
                    <a:lnTo>
                      <a:pt x="139" y="163"/>
                    </a:lnTo>
                    <a:lnTo>
                      <a:pt x="139" y="163"/>
                    </a:lnTo>
                    <a:lnTo>
                      <a:pt x="147" y="185"/>
                    </a:lnTo>
                    <a:lnTo>
                      <a:pt x="153" y="209"/>
                    </a:lnTo>
                    <a:lnTo>
                      <a:pt x="163" y="259"/>
                    </a:lnTo>
                    <a:lnTo>
                      <a:pt x="163" y="259"/>
                    </a:lnTo>
                    <a:lnTo>
                      <a:pt x="69" y="259"/>
                    </a:lnTo>
                    <a:lnTo>
                      <a:pt x="69" y="259"/>
                    </a:lnTo>
                    <a:lnTo>
                      <a:pt x="49" y="304"/>
                    </a:lnTo>
                    <a:lnTo>
                      <a:pt x="41" y="324"/>
                    </a:lnTo>
                    <a:lnTo>
                      <a:pt x="29" y="344"/>
                    </a:lnTo>
                    <a:lnTo>
                      <a:pt x="29" y="344"/>
                    </a:lnTo>
                    <a:lnTo>
                      <a:pt x="11" y="366"/>
                    </a:lnTo>
                    <a:lnTo>
                      <a:pt x="0" y="386"/>
                    </a:lnTo>
                    <a:lnTo>
                      <a:pt x="0" y="386"/>
                    </a:lnTo>
                    <a:lnTo>
                      <a:pt x="5" y="416"/>
                    </a:lnTo>
                    <a:lnTo>
                      <a:pt x="5" y="416"/>
                    </a:lnTo>
                    <a:lnTo>
                      <a:pt x="7" y="424"/>
                    </a:lnTo>
                    <a:lnTo>
                      <a:pt x="11" y="430"/>
                    </a:lnTo>
                    <a:lnTo>
                      <a:pt x="21" y="447"/>
                    </a:lnTo>
                    <a:lnTo>
                      <a:pt x="21" y="447"/>
                    </a:lnTo>
                    <a:lnTo>
                      <a:pt x="33" y="467"/>
                    </a:lnTo>
                    <a:lnTo>
                      <a:pt x="33" y="467"/>
                    </a:lnTo>
                    <a:lnTo>
                      <a:pt x="57" y="509"/>
                    </a:lnTo>
                    <a:lnTo>
                      <a:pt x="57" y="509"/>
                    </a:lnTo>
                    <a:lnTo>
                      <a:pt x="61" y="517"/>
                    </a:lnTo>
                    <a:lnTo>
                      <a:pt x="61" y="517"/>
                    </a:lnTo>
                    <a:lnTo>
                      <a:pt x="65" y="523"/>
                    </a:lnTo>
                    <a:lnTo>
                      <a:pt x="65" y="523"/>
                    </a:lnTo>
                    <a:lnTo>
                      <a:pt x="69" y="529"/>
                    </a:lnTo>
                    <a:lnTo>
                      <a:pt x="73" y="535"/>
                    </a:lnTo>
                    <a:lnTo>
                      <a:pt x="73" y="543"/>
                    </a:lnTo>
                    <a:lnTo>
                      <a:pt x="73" y="551"/>
                    </a:lnTo>
                    <a:lnTo>
                      <a:pt x="73" y="557"/>
                    </a:lnTo>
                    <a:lnTo>
                      <a:pt x="71" y="565"/>
                    </a:lnTo>
                    <a:lnTo>
                      <a:pt x="67" y="571"/>
                    </a:lnTo>
                    <a:lnTo>
                      <a:pt x="63" y="577"/>
                    </a:lnTo>
                    <a:lnTo>
                      <a:pt x="61" y="577"/>
                    </a:lnTo>
                    <a:lnTo>
                      <a:pt x="61" y="577"/>
                    </a:lnTo>
                    <a:lnTo>
                      <a:pt x="55" y="583"/>
                    </a:lnTo>
                    <a:lnTo>
                      <a:pt x="45" y="587"/>
                    </a:lnTo>
                    <a:lnTo>
                      <a:pt x="45" y="587"/>
                    </a:lnTo>
                    <a:lnTo>
                      <a:pt x="45" y="587"/>
                    </a:lnTo>
                    <a:lnTo>
                      <a:pt x="45" y="587"/>
                    </a:lnTo>
                    <a:lnTo>
                      <a:pt x="57" y="599"/>
                    </a:lnTo>
                    <a:lnTo>
                      <a:pt x="57" y="599"/>
                    </a:lnTo>
                    <a:lnTo>
                      <a:pt x="77" y="603"/>
                    </a:lnTo>
                    <a:lnTo>
                      <a:pt x="99" y="604"/>
                    </a:lnTo>
                    <a:lnTo>
                      <a:pt x="99" y="60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19" name="Freeform 19">
                <a:extLst>
                  <a:ext uri="{FF2B5EF4-FFF2-40B4-BE49-F238E27FC236}">
                    <a16:creationId xmlns:a16="http://schemas.microsoft.com/office/drawing/2014/main" id="{2D7B86CE-25C7-4AD2-B5DD-E9E3850A599E}"/>
                  </a:ext>
                </a:extLst>
              </p:cNvPr>
              <p:cNvSpPr>
                <a:spLocks/>
              </p:cNvSpPr>
              <p:nvPr/>
            </p:nvSpPr>
            <p:spPr bwMode="auto">
              <a:xfrm>
                <a:off x="3695701" y="4478338"/>
                <a:ext cx="1319213" cy="1997075"/>
              </a:xfrm>
              <a:custGeom>
                <a:avLst/>
                <a:gdLst>
                  <a:gd name="T0" fmla="*/ 211 w 831"/>
                  <a:gd name="T1" fmla="*/ 288 h 1258"/>
                  <a:gd name="T2" fmla="*/ 243 w 831"/>
                  <a:gd name="T3" fmla="*/ 336 h 1258"/>
                  <a:gd name="T4" fmla="*/ 263 w 831"/>
                  <a:gd name="T5" fmla="*/ 368 h 1258"/>
                  <a:gd name="T6" fmla="*/ 265 w 831"/>
                  <a:gd name="T7" fmla="*/ 386 h 1258"/>
                  <a:gd name="T8" fmla="*/ 255 w 831"/>
                  <a:gd name="T9" fmla="*/ 406 h 1258"/>
                  <a:gd name="T10" fmla="*/ 193 w 831"/>
                  <a:gd name="T11" fmla="*/ 461 h 1258"/>
                  <a:gd name="T12" fmla="*/ 177 w 831"/>
                  <a:gd name="T13" fmla="*/ 555 h 1258"/>
                  <a:gd name="T14" fmla="*/ 179 w 831"/>
                  <a:gd name="T15" fmla="*/ 626 h 1258"/>
                  <a:gd name="T16" fmla="*/ 149 w 831"/>
                  <a:gd name="T17" fmla="*/ 670 h 1258"/>
                  <a:gd name="T18" fmla="*/ 52 w 831"/>
                  <a:gd name="T19" fmla="*/ 706 h 1258"/>
                  <a:gd name="T20" fmla="*/ 2 w 831"/>
                  <a:gd name="T21" fmla="*/ 722 h 1258"/>
                  <a:gd name="T22" fmla="*/ 18 w 831"/>
                  <a:gd name="T23" fmla="*/ 765 h 1258"/>
                  <a:gd name="T24" fmla="*/ 98 w 831"/>
                  <a:gd name="T25" fmla="*/ 831 h 1258"/>
                  <a:gd name="T26" fmla="*/ 193 w 831"/>
                  <a:gd name="T27" fmla="*/ 861 h 1258"/>
                  <a:gd name="T28" fmla="*/ 243 w 831"/>
                  <a:gd name="T29" fmla="*/ 893 h 1258"/>
                  <a:gd name="T30" fmla="*/ 245 w 831"/>
                  <a:gd name="T31" fmla="*/ 946 h 1258"/>
                  <a:gd name="T32" fmla="*/ 279 w 831"/>
                  <a:gd name="T33" fmla="*/ 1012 h 1258"/>
                  <a:gd name="T34" fmla="*/ 338 w 831"/>
                  <a:gd name="T35" fmla="*/ 1046 h 1258"/>
                  <a:gd name="T36" fmla="*/ 354 w 831"/>
                  <a:gd name="T37" fmla="*/ 1084 h 1258"/>
                  <a:gd name="T38" fmla="*/ 402 w 831"/>
                  <a:gd name="T39" fmla="*/ 1183 h 1258"/>
                  <a:gd name="T40" fmla="*/ 473 w 831"/>
                  <a:gd name="T41" fmla="*/ 1252 h 1258"/>
                  <a:gd name="T42" fmla="*/ 511 w 831"/>
                  <a:gd name="T43" fmla="*/ 1252 h 1258"/>
                  <a:gd name="T44" fmla="*/ 575 w 831"/>
                  <a:gd name="T45" fmla="*/ 1185 h 1258"/>
                  <a:gd name="T46" fmla="*/ 648 w 831"/>
                  <a:gd name="T47" fmla="*/ 1117 h 1258"/>
                  <a:gd name="T48" fmla="*/ 648 w 831"/>
                  <a:gd name="T49" fmla="*/ 1068 h 1258"/>
                  <a:gd name="T50" fmla="*/ 583 w 831"/>
                  <a:gd name="T51" fmla="*/ 1000 h 1258"/>
                  <a:gd name="T52" fmla="*/ 543 w 831"/>
                  <a:gd name="T53" fmla="*/ 962 h 1258"/>
                  <a:gd name="T54" fmla="*/ 535 w 831"/>
                  <a:gd name="T55" fmla="*/ 905 h 1258"/>
                  <a:gd name="T56" fmla="*/ 495 w 831"/>
                  <a:gd name="T57" fmla="*/ 851 h 1258"/>
                  <a:gd name="T58" fmla="*/ 475 w 831"/>
                  <a:gd name="T59" fmla="*/ 819 h 1258"/>
                  <a:gd name="T60" fmla="*/ 487 w 831"/>
                  <a:gd name="T61" fmla="*/ 785 h 1258"/>
                  <a:gd name="T62" fmla="*/ 583 w 831"/>
                  <a:gd name="T63" fmla="*/ 678 h 1258"/>
                  <a:gd name="T64" fmla="*/ 607 w 831"/>
                  <a:gd name="T65" fmla="*/ 626 h 1258"/>
                  <a:gd name="T66" fmla="*/ 611 w 831"/>
                  <a:gd name="T67" fmla="*/ 573 h 1258"/>
                  <a:gd name="T68" fmla="*/ 644 w 831"/>
                  <a:gd name="T69" fmla="*/ 519 h 1258"/>
                  <a:gd name="T70" fmla="*/ 700 w 831"/>
                  <a:gd name="T71" fmla="*/ 489 h 1258"/>
                  <a:gd name="T72" fmla="*/ 730 w 831"/>
                  <a:gd name="T73" fmla="*/ 487 h 1258"/>
                  <a:gd name="T74" fmla="*/ 790 w 831"/>
                  <a:gd name="T75" fmla="*/ 481 h 1258"/>
                  <a:gd name="T76" fmla="*/ 831 w 831"/>
                  <a:gd name="T77" fmla="*/ 447 h 1258"/>
                  <a:gd name="T78" fmla="*/ 798 w 831"/>
                  <a:gd name="T79" fmla="*/ 390 h 1258"/>
                  <a:gd name="T80" fmla="*/ 796 w 831"/>
                  <a:gd name="T81" fmla="*/ 302 h 1258"/>
                  <a:gd name="T82" fmla="*/ 764 w 831"/>
                  <a:gd name="T83" fmla="*/ 237 h 1258"/>
                  <a:gd name="T84" fmla="*/ 730 w 831"/>
                  <a:gd name="T85" fmla="*/ 163 h 1258"/>
                  <a:gd name="T86" fmla="*/ 670 w 831"/>
                  <a:gd name="T87" fmla="*/ 139 h 1258"/>
                  <a:gd name="T88" fmla="*/ 642 w 831"/>
                  <a:gd name="T89" fmla="*/ 109 h 1258"/>
                  <a:gd name="T90" fmla="*/ 595 w 831"/>
                  <a:gd name="T91" fmla="*/ 60 h 1258"/>
                  <a:gd name="T92" fmla="*/ 517 w 831"/>
                  <a:gd name="T93" fmla="*/ 50 h 1258"/>
                  <a:gd name="T94" fmla="*/ 422 w 831"/>
                  <a:gd name="T95" fmla="*/ 16 h 1258"/>
                  <a:gd name="T96" fmla="*/ 360 w 831"/>
                  <a:gd name="T97" fmla="*/ 0 h 1258"/>
                  <a:gd name="T98" fmla="*/ 304 w 831"/>
                  <a:gd name="T99" fmla="*/ 10 h 1258"/>
                  <a:gd name="T100" fmla="*/ 289 w 831"/>
                  <a:gd name="T101" fmla="*/ 10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1" h="1258">
                    <a:moveTo>
                      <a:pt x="275" y="143"/>
                    </a:moveTo>
                    <a:lnTo>
                      <a:pt x="275" y="143"/>
                    </a:lnTo>
                    <a:lnTo>
                      <a:pt x="257" y="179"/>
                    </a:lnTo>
                    <a:lnTo>
                      <a:pt x="241" y="215"/>
                    </a:lnTo>
                    <a:lnTo>
                      <a:pt x="211" y="288"/>
                    </a:lnTo>
                    <a:lnTo>
                      <a:pt x="211" y="288"/>
                    </a:lnTo>
                    <a:lnTo>
                      <a:pt x="219" y="302"/>
                    </a:lnTo>
                    <a:lnTo>
                      <a:pt x="219" y="302"/>
                    </a:lnTo>
                    <a:lnTo>
                      <a:pt x="229" y="318"/>
                    </a:lnTo>
                    <a:lnTo>
                      <a:pt x="243" y="336"/>
                    </a:lnTo>
                    <a:lnTo>
                      <a:pt x="243" y="336"/>
                    </a:lnTo>
                    <a:lnTo>
                      <a:pt x="257" y="354"/>
                    </a:lnTo>
                    <a:lnTo>
                      <a:pt x="257" y="354"/>
                    </a:lnTo>
                    <a:lnTo>
                      <a:pt x="261" y="360"/>
                    </a:lnTo>
                    <a:lnTo>
                      <a:pt x="263" y="368"/>
                    </a:lnTo>
                    <a:lnTo>
                      <a:pt x="265" y="376"/>
                    </a:lnTo>
                    <a:lnTo>
                      <a:pt x="265" y="384"/>
                    </a:lnTo>
                    <a:lnTo>
                      <a:pt x="265" y="384"/>
                    </a:lnTo>
                    <a:lnTo>
                      <a:pt x="265" y="386"/>
                    </a:lnTo>
                    <a:lnTo>
                      <a:pt x="265" y="386"/>
                    </a:lnTo>
                    <a:lnTo>
                      <a:pt x="269" y="394"/>
                    </a:lnTo>
                    <a:lnTo>
                      <a:pt x="269" y="394"/>
                    </a:lnTo>
                    <a:lnTo>
                      <a:pt x="259" y="398"/>
                    </a:lnTo>
                    <a:lnTo>
                      <a:pt x="259" y="398"/>
                    </a:lnTo>
                    <a:lnTo>
                      <a:pt x="255" y="406"/>
                    </a:lnTo>
                    <a:lnTo>
                      <a:pt x="247" y="412"/>
                    </a:lnTo>
                    <a:lnTo>
                      <a:pt x="247" y="412"/>
                    </a:lnTo>
                    <a:lnTo>
                      <a:pt x="225" y="429"/>
                    </a:lnTo>
                    <a:lnTo>
                      <a:pt x="207" y="445"/>
                    </a:lnTo>
                    <a:lnTo>
                      <a:pt x="193" y="461"/>
                    </a:lnTo>
                    <a:lnTo>
                      <a:pt x="183" y="479"/>
                    </a:lnTo>
                    <a:lnTo>
                      <a:pt x="175" y="497"/>
                    </a:lnTo>
                    <a:lnTo>
                      <a:pt x="173" y="515"/>
                    </a:lnTo>
                    <a:lnTo>
                      <a:pt x="173" y="535"/>
                    </a:lnTo>
                    <a:lnTo>
                      <a:pt x="177" y="555"/>
                    </a:lnTo>
                    <a:lnTo>
                      <a:pt x="177" y="555"/>
                    </a:lnTo>
                    <a:lnTo>
                      <a:pt x="181" y="588"/>
                    </a:lnTo>
                    <a:lnTo>
                      <a:pt x="181" y="602"/>
                    </a:lnTo>
                    <a:lnTo>
                      <a:pt x="181" y="616"/>
                    </a:lnTo>
                    <a:lnTo>
                      <a:pt x="179" y="626"/>
                    </a:lnTo>
                    <a:lnTo>
                      <a:pt x="175" y="638"/>
                    </a:lnTo>
                    <a:lnTo>
                      <a:pt x="171" y="648"/>
                    </a:lnTo>
                    <a:lnTo>
                      <a:pt x="165" y="656"/>
                    </a:lnTo>
                    <a:lnTo>
                      <a:pt x="157" y="664"/>
                    </a:lnTo>
                    <a:lnTo>
                      <a:pt x="149" y="670"/>
                    </a:lnTo>
                    <a:lnTo>
                      <a:pt x="130" y="682"/>
                    </a:lnTo>
                    <a:lnTo>
                      <a:pt x="108" y="692"/>
                    </a:lnTo>
                    <a:lnTo>
                      <a:pt x="80" y="698"/>
                    </a:lnTo>
                    <a:lnTo>
                      <a:pt x="80" y="698"/>
                    </a:lnTo>
                    <a:lnTo>
                      <a:pt x="52" y="706"/>
                    </a:lnTo>
                    <a:lnTo>
                      <a:pt x="52" y="706"/>
                    </a:lnTo>
                    <a:lnTo>
                      <a:pt x="20" y="714"/>
                    </a:lnTo>
                    <a:lnTo>
                      <a:pt x="20" y="714"/>
                    </a:lnTo>
                    <a:lnTo>
                      <a:pt x="10" y="718"/>
                    </a:lnTo>
                    <a:lnTo>
                      <a:pt x="2" y="722"/>
                    </a:lnTo>
                    <a:lnTo>
                      <a:pt x="0" y="728"/>
                    </a:lnTo>
                    <a:lnTo>
                      <a:pt x="0" y="738"/>
                    </a:lnTo>
                    <a:lnTo>
                      <a:pt x="0" y="738"/>
                    </a:lnTo>
                    <a:lnTo>
                      <a:pt x="8" y="751"/>
                    </a:lnTo>
                    <a:lnTo>
                      <a:pt x="18" y="765"/>
                    </a:lnTo>
                    <a:lnTo>
                      <a:pt x="18" y="765"/>
                    </a:lnTo>
                    <a:lnTo>
                      <a:pt x="34" y="787"/>
                    </a:lnTo>
                    <a:lnTo>
                      <a:pt x="54" y="803"/>
                    </a:lnTo>
                    <a:lnTo>
                      <a:pt x="74" y="819"/>
                    </a:lnTo>
                    <a:lnTo>
                      <a:pt x="98" y="831"/>
                    </a:lnTo>
                    <a:lnTo>
                      <a:pt x="120" y="841"/>
                    </a:lnTo>
                    <a:lnTo>
                      <a:pt x="143" y="849"/>
                    </a:lnTo>
                    <a:lnTo>
                      <a:pt x="169" y="857"/>
                    </a:lnTo>
                    <a:lnTo>
                      <a:pt x="193" y="861"/>
                    </a:lnTo>
                    <a:lnTo>
                      <a:pt x="193" y="861"/>
                    </a:lnTo>
                    <a:lnTo>
                      <a:pt x="209" y="865"/>
                    </a:lnTo>
                    <a:lnTo>
                      <a:pt x="221" y="871"/>
                    </a:lnTo>
                    <a:lnTo>
                      <a:pt x="231" y="877"/>
                    </a:lnTo>
                    <a:lnTo>
                      <a:pt x="239" y="883"/>
                    </a:lnTo>
                    <a:lnTo>
                      <a:pt x="243" y="893"/>
                    </a:lnTo>
                    <a:lnTo>
                      <a:pt x="247" y="903"/>
                    </a:lnTo>
                    <a:lnTo>
                      <a:pt x="247" y="915"/>
                    </a:lnTo>
                    <a:lnTo>
                      <a:pt x="247" y="928"/>
                    </a:lnTo>
                    <a:lnTo>
                      <a:pt x="247" y="928"/>
                    </a:lnTo>
                    <a:lnTo>
                      <a:pt x="245" y="946"/>
                    </a:lnTo>
                    <a:lnTo>
                      <a:pt x="247" y="964"/>
                    </a:lnTo>
                    <a:lnTo>
                      <a:pt x="251" y="978"/>
                    </a:lnTo>
                    <a:lnTo>
                      <a:pt x="257" y="990"/>
                    </a:lnTo>
                    <a:lnTo>
                      <a:pt x="267" y="1002"/>
                    </a:lnTo>
                    <a:lnTo>
                      <a:pt x="279" y="1012"/>
                    </a:lnTo>
                    <a:lnTo>
                      <a:pt x="293" y="1020"/>
                    </a:lnTo>
                    <a:lnTo>
                      <a:pt x="310" y="1028"/>
                    </a:lnTo>
                    <a:lnTo>
                      <a:pt x="310" y="1028"/>
                    </a:lnTo>
                    <a:lnTo>
                      <a:pt x="324" y="1036"/>
                    </a:lnTo>
                    <a:lnTo>
                      <a:pt x="338" y="1046"/>
                    </a:lnTo>
                    <a:lnTo>
                      <a:pt x="350" y="1058"/>
                    </a:lnTo>
                    <a:lnTo>
                      <a:pt x="352" y="1064"/>
                    </a:lnTo>
                    <a:lnTo>
                      <a:pt x="354" y="1070"/>
                    </a:lnTo>
                    <a:lnTo>
                      <a:pt x="354" y="1070"/>
                    </a:lnTo>
                    <a:lnTo>
                      <a:pt x="354" y="1084"/>
                    </a:lnTo>
                    <a:lnTo>
                      <a:pt x="356" y="1097"/>
                    </a:lnTo>
                    <a:lnTo>
                      <a:pt x="364" y="1121"/>
                    </a:lnTo>
                    <a:lnTo>
                      <a:pt x="374" y="1143"/>
                    </a:lnTo>
                    <a:lnTo>
                      <a:pt x="388" y="1165"/>
                    </a:lnTo>
                    <a:lnTo>
                      <a:pt x="402" y="1183"/>
                    </a:lnTo>
                    <a:lnTo>
                      <a:pt x="420" y="1203"/>
                    </a:lnTo>
                    <a:lnTo>
                      <a:pt x="454" y="1237"/>
                    </a:lnTo>
                    <a:lnTo>
                      <a:pt x="454" y="1237"/>
                    </a:lnTo>
                    <a:lnTo>
                      <a:pt x="464" y="1247"/>
                    </a:lnTo>
                    <a:lnTo>
                      <a:pt x="473" y="1252"/>
                    </a:lnTo>
                    <a:lnTo>
                      <a:pt x="483" y="1256"/>
                    </a:lnTo>
                    <a:lnTo>
                      <a:pt x="491" y="1258"/>
                    </a:lnTo>
                    <a:lnTo>
                      <a:pt x="491" y="1258"/>
                    </a:lnTo>
                    <a:lnTo>
                      <a:pt x="501" y="1256"/>
                    </a:lnTo>
                    <a:lnTo>
                      <a:pt x="511" y="1252"/>
                    </a:lnTo>
                    <a:lnTo>
                      <a:pt x="521" y="1243"/>
                    </a:lnTo>
                    <a:lnTo>
                      <a:pt x="531" y="1233"/>
                    </a:lnTo>
                    <a:lnTo>
                      <a:pt x="531" y="1233"/>
                    </a:lnTo>
                    <a:lnTo>
                      <a:pt x="553" y="1209"/>
                    </a:lnTo>
                    <a:lnTo>
                      <a:pt x="575" y="1185"/>
                    </a:lnTo>
                    <a:lnTo>
                      <a:pt x="597" y="1163"/>
                    </a:lnTo>
                    <a:lnTo>
                      <a:pt x="623" y="1143"/>
                    </a:lnTo>
                    <a:lnTo>
                      <a:pt x="623" y="1143"/>
                    </a:lnTo>
                    <a:lnTo>
                      <a:pt x="640" y="1127"/>
                    </a:lnTo>
                    <a:lnTo>
                      <a:pt x="648" y="1117"/>
                    </a:lnTo>
                    <a:lnTo>
                      <a:pt x="652" y="1109"/>
                    </a:lnTo>
                    <a:lnTo>
                      <a:pt x="656" y="1099"/>
                    </a:lnTo>
                    <a:lnTo>
                      <a:pt x="656" y="1089"/>
                    </a:lnTo>
                    <a:lnTo>
                      <a:pt x="654" y="1080"/>
                    </a:lnTo>
                    <a:lnTo>
                      <a:pt x="648" y="1068"/>
                    </a:lnTo>
                    <a:lnTo>
                      <a:pt x="648" y="1068"/>
                    </a:lnTo>
                    <a:lnTo>
                      <a:pt x="635" y="1048"/>
                    </a:lnTo>
                    <a:lnTo>
                      <a:pt x="619" y="1030"/>
                    </a:lnTo>
                    <a:lnTo>
                      <a:pt x="601" y="1012"/>
                    </a:lnTo>
                    <a:lnTo>
                      <a:pt x="583" y="1000"/>
                    </a:lnTo>
                    <a:lnTo>
                      <a:pt x="583" y="1000"/>
                    </a:lnTo>
                    <a:lnTo>
                      <a:pt x="565" y="988"/>
                    </a:lnTo>
                    <a:lnTo>
                      <a:pt x="553" y="976"/>
                    </a:lnTo>
                    <a:lnTo>
                      <a:pt x="547" y="970"/>
                    </a:lnTo>
                    <a:lnTo>
                      <a:pt x="543" y="962"/>
                    </a:lnTo>
                    <a:lnTo>
                      <a:pt x="541" y="952"/>
                    </a:lnTo>
                    <a:lnTo>
                      <a:pt x="539" y="942"/>
                    </a:lnTo>
                    <a:lnTo>
                      <a:pt x="539" y="942"/>
                    </a:lnTo>
                    <a:lnTo>
                      <a:pt x="537" y="917"/>
                    </a:lnTo>
                    <a:lnTo>
                      <a:pt x="535" y="905"/>
                    </a:lnTo>
                    <a:lnTo>
                      <a:pt x="529" y="893"/>
                    </a:lnTo>
                    <a:lnTo>
                      <a:pt x="525" y="881"/>
                    </a:lnTo>
                    <a:lnTo>
                      <a:pt x="517" y="871"/>
                    </a:lnTo>
                    <a:lnTo>
                      <a:pt x="507" y="861"/>
                    </a:lnTo>
                    <a:lnTo>
                      <a:pt x="495" y="851"/>
                    </a:lnTo>
                    <a:lnTo>
                      <a:pt x="495" y="851"/>
                    </a:lnTo>
                    <a:lnTo>
                      <a:pt x="487" y="845"/>
                    </a:lnTo>
                    <a:lnTo>
                      <a:pt x="481" y="837"/>
                    </a:lnTo>
                    <a:lnTo>
                      <a:pt x="477" y="829"/>
                    </a:lnTo>
                    <a:lnTo>
                      <a:pt x="475" y="819"/>
                    </a:lnTo>
                    <a:lnTo>
                      <a:pt x="475" y="811"/>
                    </a:lnTo>
                    <a:lnTo>
                      <a:pt x="477" y="801"/>
                    </a:lnTo>
                    <a:lnTo>
                      <a:pt x="481" y="793"/>
                    </a:lnTo>
                    <a:lnTo>
                      <a:pt x="487" y="785"/>
                    </a:lnTo>
                    <a:lnTo>
                      <a:pt x="487" y="785"/>
                    </a:lnTo>
                    <a:lnTo>
                      <a:pt x="511" y="757"/>
                    </a:lnTo>
                    <a:lnTo>
                      <a:pt x="535" y="732"/>
                    </a:lnTo>
                    <a:lnTo>
                      <a:pt x="559" y="704"/>
                    </a:lnTo>
                    <a:lnTo>
                      <a:pt x="583" y="678"/>
                    </a:lnTo>
                    <a:lnTo>
                      <a:pt x="583" y="678"/>
                    </a:lnTo>
                    <a:lnTo>
                      <a:pt x="591" y="666"/>
                    </a:lnTo>
                    <a:lnTo>
                      <a:pt x="599" y="652"/>
                    </a:lnTo>
                    <a:lnTo>
                      <a:pt x="605" y="640"/>
                    </a:lnTo>
                    <a:lnTo>
                      <a:pt x="607" y="634"/>
                    </a:lnTo>
                    <a:lnTo>
                      <a:pt x="607" y="626"/>
                    </a:lnTo>
                    <a:lnTo>
                      <a:pt x="607" y="626"/>
                    </a:lnTo>
                    <a:lnTo>
                      <a:pt x="605" y="612"/>
                    </a:lnTo>
                    <a:lnTo>
                      <a:pt x="607" y="598"/>
                    </a:lnTo>
                    <a:lnTo>
                      <a:pt x="609" y="586"/>
                    </a:lnTo>
                    <a:lnTo>
                      <a:pt x="611" y="573"/>
                    </a:lnTo>
                    <a:lnTo>
                      <a:pt x="615" y="561"/>
                    </a:lnTo>
                    <a:lnTo>
                      <a:pt x="621" y="549"/>
                    </a:lnTo>
                    <a:lnTo>
                      <a:pt x="629" y="539"/>
                    </a:lnTo>
                    <a:lnTo>
                      <a:pt x="635" y="529"/>
                    </a:lnTo>
                    <a:lnTo>
                      <a:pt x="644" y="519"/>
                    </a:lnTo>
                    <a:lnTo>
                      <a:pt x="654" y="511"/>
                    </a:lnTo>
                    <a:lnTo>
                      <a:pt x="664" y="505"/>
                    </a:lnTo>
                    <a:lnTo>
                      <a:pt x="676" y="499"/>
                    </a:lnTo>
                    <a:lnTo>
                      <a:pt x="688" y="493"/>
                    </a:lnTo>
                    <a:lnTo>
                      <a:pt x="700" y="489"/>
                    </a:lnTo>
                    <a:lnTo>
                      <a:pt x="714" y="487"/>
                    </a:lnTo>
                    <a:lnTo>
                      <a:pt x="728" y="487"/>
                    </a:lnTo>
                    <a:lnTo>
                      <a:pt x="728" y="487"/>
                    </a:lnTo>
                    <a:lnTo>
                      <a:pt x="730" y="487"/>
                    </a:lnTo>
                    <a:lnTo>
                      <a:pt x="730" y="487"/>
                    </a:lnTo>
                    <a:lnTo>
                      <a:pt x="740" y="487"/>
                    </a:lnTo>
                    <a:lnTo>
                      <a:pt x="740" y="487"/>
                    </a:lnTo>
                    <a:lnTo>
                      <a:pt x="766" y="485"/>
                    </a:lnTo>
                    <a:lnTo>
                      <a:pt x="778" y="483"/>
                    </a:lnTo>
                    <a:lnTo>
                      <a:pt x="790" y="481"/>
                    </a:lnTo>
                    <a:lnTo>
                      <a:pt x="801" y="475"/>
                    </a:lnTo>
                    <a:lnTo>
                      <a:pt x="811" y="469"/>
                    </a:lnTo>
                    <a:lnTo>
                      <a:pt x="821" y="459"/>
                    </a:lnTo>
                    <a:lnTo>
                      <a:pt x="831" y="447"/>
                    </a:lnTo>
                    <a:lnTo>
                      <a:pt x="831" y="447"/>
                    </a:lnTo>
                    <a:lnTo>
                      <a:pt x="815" y="431"/>
                    </a:lnTo>
                    <a:lnTo>
                      <a:pt x="805" y="419"/>
                    </a:lnTo>
                    <a:lnTo>
                      <a:pt x="798" y="408"/>
                    </a:lnTo>
                    <a:lnTo>
                      <a:pt x="796" y="398"/>
                    </a:lnTo>
                    <a:lnTo>
                      <a:pt x="798" y="390"/>
                    </a:lnTo>
                    <a:lnTo>
                      <a:pt x="803" y="380"/>
                    </a:lnTo>
                    <a:lnTo>
                      <a:pt x="815" y="372"/>
                    </a:lnTo>
                    <a:lnTo>
                      <a:pt x="829" y="364"/>
                    </a:lnTo>
                    <a:lnTo>
                      <a:pt x="829" y="364"/>
                    </a:lnTo>
                    <a:lnTo>
                      <a:pt x="796" y="302"/>
                    </a:lnTo>
                    <a:lnTo>
                      <a:pt x="796" y="302"/>
                    </a:lnTo>
                    <a:lnTo>
                      <a:pt x="776" y="268"/>
                    </a:lnTo>
                    <a:lnTo>
                      <a:pt x="768" y="253"/>
                    </a:lnTo>
                    <a:lnTo>
                      <a:pt x="764" y="237"/>
                    </a:lnTo>
                    <a:lnTo>
                      <a:pt x="764" y="237"/>
                    </a:lnTo>
                    <a:lnTo>
                      <a:pt x="760" y="217"/>
                    </a:lnTo>
                    <a:lnTo>
                      <a:pt x="756" y="201"/>
                    </a:lnTo>
                    <a:lnTo>
                      <a:pt x="750" y="187"/>
                    </a:lnTo>
                    <a:lnTo>
                      <a:pt x="742" y="173"/>
                    </a:lnTo>
                    <a:lnTo>
                      <a:pt x="730" y="163"/>
                    </a:lnTo>
                    <a:lnTo>
                      <a:pt x="716" y="155"/>
                    </a:lnTo>
                    <a:lnTo>
                      <a:pt x="700" y="147"/>
                    </a:lnTo>
                    <a:lnTo>
                      <a:pt x="680" y="143"/>
                    </a:lnTo>
                    <a:lnTo>
                      <a:pt x="680" y="143"/>
                    </a:lnTo>
                    <a:lnTo>
                      <a:pt x="670" y="139"/>
                    </a:lnTo>
                    <a:lnTo>
                      <a:pt x="660" y="135"/>
                    </a:lnTo>
                    <a:lnTo>
                      <a:pt x="652" y="129"/>
                    </a:lnTo>
                    <a:lnTo>
                      <a:pt x="646" y="121"/>
                    </a:lnTo>
                    <a:lnTo>
                      <a:pt x="646" y="121"/>
                    </a:lnTo>
                    <a:lnTo>
                      <a:pt x="642" y="109"/>
                    </a:lnTo>
                    <a:lnTo>
                      <a:pt x="638" y="99"/>
                    </a:lnTo>
                    <a:lnTo>
                      <a:pt x="633" y="89"/>
                    </a:lnTo>
                    <a:lnTo>
                      <a:pt x="627" y="82"/>
                    </a:lnTo>
                    <a:lnTo>
                      <a:pt x="611" y="70"/>
                    </a:lnTo>
                    <a:lnTo>
                      <a:pt x="595" y="60"/>
                    </a:lnTo>
                    <a:lnTo>
                      <a:pt x="577" y="54"/>
                    </a:lnTo>
                    <a:lnTo>
                      <a:pt x="557" y="52"/>
                    </a:lnTo>
                    <a:lnTo>
                      <a:pt x="537" y="50"/>
                    </a:lnTo>
                    <a:lnTo>
                      <a:pt x="517" y="50"/>
                    </a:lnTo>
                    <a:lnTo>
                      <a:pt x="517" y="50"/>
                    </a:lnTo>
                    <a:lnTo>
                      <a:pt x="491" y="48"/>
                    </a:lnTo>
                    <a:lnTo>
                      <a:pt x="468" y="42"/>
                    </a:lnTo>
                    <a:lnTo>
                      <a:pt x="446" y="30"/>
                    </a:lnTo>
                    <a:lnTo>
                      <a:pt x="422" y="16"/>
                    </a:lnTo>
                    <a:lnTo>
                      <a:pt x="422" y="16"/>
                    </a:lnTo>
                    <a:lnTo>
                      <a:pt x="410" y="8"/>
                    </a:lnTo>
                    <a:lnTo>
                      <a:pt x="394" y="4"/>
                    </a:lnTo>
                    <a:lnTo>
                      <a:pt x="378" y="2"/>
                    </a:lnTo>
                    <a:lnTo>
                      <a:pt x="360" y="0"/>
                    </a:lnTo>
                    <a:lnTo>
                      <a:pt x="360" y="0"/>
                    </a:lnTo>
                    <a:lnTo>
                      <a:pt x="334" y="2"/>
                    </a:lnTo>
                    <a:lnTo>
                      <a:pt x="310" y="4"/>
                    </a:lnTo>
                    <a:lnTo>
                      <a:pt x="310" y="4"/>
                    </a:lnTo>
                    <a:lnTo>
                      <a:pt x="306" y="6"/>
                    </a:lnTo>
                    <a:lnTo>
                      <a:pt x="304" y="10"/>
                    </a:lnTo>
                    <a:lnTo>
                      <a:pt x="301" y="20"/>
                    </a:lnTo>
                    <a:lnTo>
                      <a:pt x="291" y="54"/>
                    </a:lnTo>
                    <a:lnTo>
                      <a:pt x="291" y="54"/>
                    </a:lnTo>
                    <a:lnTo>
                      <a:pt x="291" y="78"/>
                    </a:lnTo>
                    <a:lnTo>
                      <a:pt x="289" y="101"/>
                    </a:lnTo>
                    <a:lnTo>
                      <a:pt x="283" y="125"/>
                    </a:lnTo>
                    <a:lnTo>
                      <a:pt x="275" y="143"/>
                    </a:lnTo>
                    <a:lnTo>
                      <a:pt x="275" y="143"/>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sp>
            <p:nvSpPr>
              <p:cNvPr id="20" name="Freeform 20">
                <a:extLst>
                  <a:ext uri="{FF2B5EF4-FFF2-40B4-BE49-F238E27FC236}">
                    <a16:creationId xmlns:a16="http://schemas.microsoft.com/office/drawing/2014/main" id="{70BE64A4-4125-414E-85BA-21875F7DF78B}"/>
                  </a:ext>
                </a:extLst>
              </p:cNvPr>
              <p:cNvSpPr>
                <a:spLocks/>
              </p:cNvSpPr>
              <p:nvPr/>
            </p:nvSpPr>
            <p:spPr bwMode="auto">
              <a:xfrm>
                <a:off x="2835276" y="4354513"/>
                <a:ext cx="1258888" cy="1411288"/>
              </a:xfrm>
              <a:custGeom>
                <a:avLst/>
                <a:gdLst>
                  <a:gd name="T0" fmla="*/ 501 w 793"/>
                  <a:gd name="T1" fmla="*/ 810 h 889"/>
                  <a:gd name="T2" fmla="*/ 511 w 793"/>
                  <a:gd name="T3" fmla="*/ 776 h 889"/>
                  <a:gd name="T4" fmla="*/ 538 w 793"/>
                  <a:gd name="T5" fmla="*/ 756 h 889"/>
                  <a:gd name="T6" fmla="*/ 612 w 793"/>
                  <a:gd name="T7" fmla="*/ 736 h 889"/>
                  <a:gd name="T8" fmla="*/ 652 w 793"/>
                  <a:gd name="T9" fmla="*/ 724 h 889"/>
                  <a:gd name="T10" fmla="*/ 681 w 793"/>
                  <a:gd name="T11" fmla="*/ 696 h 889"/>
                  <a:gd name="T12" fmla="*/ 679 w 793"/>
                  <a:gd name="T13" fmla="*/ 643 h 889"/>
                  <a:gd name="T14" fmla="*/ 674 w 793"/>
                  <a:gd name="T15" fmla="*/ 599 h 889"/>
                  <a:gd name="T16" fmla="*/ 679 w 793"/>
                  <a:gd name="T17" fmla="*/ 559 h 889"/>
                  <a:gd name="T18" fmla="*/ 719 w 793"/>
                  <a:gd name="T19" fmla="*/ 496 h 889"/>
                  <a:gd name="T20" fmla="*/ 765 w 793"/>
                  <a:gd name="T21" fmla="*/ 456 h 889"/>
                  <a:gd name="T22" fmla="*/ 725 w 793"/>
                  <a:gd name="T23" fmla="*/ 400 h 889"/>
                  <a:gd name="T24" fmla="*/ 711 w 793"/>
                  <a:gd name="T25" fmla="*/ 368 h 889"/>
                  <a:gd name="T26" fmla="*/ 713 w 793"/>
                  <a:gd name="T27" fmla="*/ 360 h 889"/>
                  <a:gd name="T28" fmla="*/ 781 w 793"/>
                  <a:gd name="T29" fmla="*/ 203 h 889"/>
                  <a:gd name="T30" fmla="*/ 791 w 793"/>
                  <a:gd name="T31" fmla="*/ 164 h 889"/>
                  <a:gd name="T32" fmla="*/ 785 w 793"/>
                  <a:gd name="T33" fmla="*/ 94 h 889"/>
                  <a:gd name="T34" fmla="*/ 765 w 793"/>
                  <a:gd name="T35" fmla="*/ 60 h 889"/>
                  <a:gd name="T36" fmla="*/ 749 w 793"/>
                  <a:gd name="T37" fmla="*/ 52 h 889"/>
                  <a:gd name="T38" fmla="*/ 664 w 793"/>
                  <a:gd name="T39" fmla="*/ 22 h 889"/>
                  <a:gd name="T40" fmla="*/ 608 w 793"/>
                  <a:gd name="T41" fmla="*/ 14 h 889"/>
                  <a:gd name="T42" fmla="*/ 572 w 793"/>
                  <a:gd name="T43" fmla="*/ 18 h 889"/>
                  <a:gd name="T44" fmla="*/ 536 w 793"/>
                  <a:gd name="T45" fmla="*/ 34 h 889"/>
                  <a:gd name="T46" fmla="*/ 491 w 793"/>
                  <a:gd name="T47" fmla="*/ 46 h 889"/>
                  <a:gd name="T48" fmla="*/ 455 w 793"/>
                  <a:gd name="T49" fmla="*/ 46 h 889"/>
                  <a:gd name="T50" fmla="*/ 425 w 793"/>
                  <a:gd name="T51" fmla="*/ 36 h 889"/>
                  <a:gd name="T52" fmla="*/ 409 w 793"/>
                  <a:gd name="T53" fmla="*/ 16 h 889"/>
                  <a:gd name="T54" fmla="*/ 377 w 793"/>
                  <a:gd name="T55" fmla="*/ 0 h 889"/>
                  <a:gd name="T56" fmla="*/ 351 w 793"/>
                  <a:gd name="T57" fmla="*/ 6 h 889"/>
                  <a:gd name="T58" fmla="*/ 332 w 793"/>
                  <a:gd name="T59" fmla="*/ 46 h 889"/>
                  <a:gd name="T60" fmla="*/ 332 w 793"/>
                  <a:gd name="T61" fmla="*/ 66 h 889"/>
                  <a:gd name="T62" fmla="*/ 280 w 793"/>
                  <a:gd name="T63" fmla="*/ 134 h 889"/>
                  <a:gd name="T64" fmla="*/ 214 w 793"/>
                  <a:gd name="T65" fmla="*/ 219 h 889"/>
                  <a:gd name="T66" fmla="*/ 181 w 793"/>
                  <a:gd name="T67" fmla="*/ 265 h 889"/>
                  <a:gd name="T68" fmla="*/ 171 w 793"/>
                  <a:gd name="T69" fmla="*/ 295 h 889"/>
                  <a:gd name="T70" fmla="*/ 131 w 793"/>
                  <a:gd name="T71" fmla="*/ 382 h 889"/>
                  <a:gd name="T72" fmla="*/ 57 w 793"/>
                  <a:gd name="T73" fmla="*/ 472 h 889"/>
                  <a:gd name="T74" fmla="*/ 0 w 793"/>
                  <a:gd name="T75" fmla="*/ 523 h 889"/>
                  <a:gd name="T76" fmla="*/ 75 w 793"/>
                  <a:gd name="T77" fmla="*/ 553 h 889"/>
                  <a:gd name="T78" fmla="*/ 95 w 793"/>
                  <a:gd name="T79" fmla="*/ 567 h 889"/>
                  <a:gd name="T80" fmla="*/ 177 w 793"/>
                  <a:gd name="T81" fmla="*/ 629 h 889"/>
                  <a:gd name="T82" fmla="*/ 264 w 793"/>
                  <a:gd name="T83" fmla="*/ 670 h 889"/>
                  <a:gd name="T84" fmla="*/ 330 w 793"/>
                  <a:gd name="T85" fmla="*/ 678 h 889"/>
                  <a:gd name="T86" fmla="*/ 381 w 793"/>
                  <a:gd name="T87" fmla="*/ 674 h 889"/>
                  <a:gd name="T88" fmla="*/ 383 w 793"/>
                  <a:gd name="T89" fmla="*/ 728 h 889"/>
                  <a:gd name="T90" fmla="*/ 346 w 793"/>
                  <a:gd name="T91" fmla="*/ 780 h 889"/>
                  <a:gd name="T92" fmla="*/ 391 w 793"/>
                  <a:gd name="T93" fmla="*/ 841 h 889"/>
                  <a:gd name="T94" fmla="*/ 421 w 793"/>
                  <a:gd name="T95" fmla="*/ 871 h 889"/>
                  <a:gd name="T96" fmla="*/ 459 w 793"/>
                  <a:gd name="T97" fmla="*/ 889 h 889"/>
                  <a:gd name="T98" fmla="*/ 461 w 793"/>
                  <a:gd name="T99" fmla="*/ 889 h 889"/>
                  <a:gd name="T100" fmla="*/ 495 w 793"/>
                  <a:gd name="T101" fmla="*/ 849 h 889"/>
                  <a:gd name="T102" fmla="*/ 501 w 793"/>
                  <a:gd name="T103" fmla="*/ 826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889">
                    <a:moveTo>
                      <a:pt x="501" y="826"/>
                    </a:moveTo>
                    <a:lnTo>
                      <a:pt x="501" y="826"/>
                    </a:lnTo>
                    <a:lnTo>
                      <a:pt x="501" y="810"/>
                    </a:lnTo>
                    <a:lnTo>
                      <a:pt x="503" y="796"/>
                    </a:lnTo>
                    <a:lnTo>
                      <a:pt x="507" y="786"/>
                    </a:lnTo>
                    <a:lnTo>
                      <a:pt x="511" y="776"/>
                    </a:lnTo>
                    <a:lnTo>
                      <a:pt x="518" y="768"/>
                    </a:lnTo>
                    <a:lnTo>
                      <a:pt x="526" y="762"/>
                    </a:lnTo>
                    <a:lnTo>
                      <a:pt x="538" y="756"/>
                    </a:lnTo>
                    <a:lnTo>
                      <a:pt x="552" y="752"/>
                    </a:lnTo>
                    <a:lnTo>
                      <a:pt x="552" y="752"/>
                    </a:lnTo>
                    <a:lnTo>
                      <a:pt x="612" y="736"/>
                    </a:lnTo>
                    <a:lnTo>
                      <a:pt x="612" y="736"/>
                    </a:lnTo>
                    <a:lnTo>
                      <a:pt x="634" y="730"/>
                    </a:lnTo>
                    <a:lnTo>
                      <a:pt x="652" y="724"/>
                    </a:lnTo>
                    <a:lnTo>
                      <a:pt x="666" y="718"/>
                    </a:lnTo>
                    <a:lnTo>
                      <a:pt x="676" y="708"/>
                    </a:lnTo>
                    <a:lnTo>
                      <a:pt x="681" y="696"/>
                    </a:lnTo>
                    <a:lnTo>
                      <a:pt x="683" y="682"/>
                    </a:lnTo>
                    <a:lnTo>
                      <a:pt x="683" y="664"/>
                    </a:lnTo>
                    <a:lnTo>
                      <a:pt x="679" y="643"/>
                    </a:lnTo>
                    <a:lnTo>
                      <a:pt x="679" y="643"/>
                    </a:lnTo>
                    <a:lnTo>
                      <a:pt x="674" y="613"/>
                    </a:lnTo>
                    <a:lnTo>
                      <a:pt x="674" y="599"/>
                    </a:lnTo>
                    <a:lnTo>
                      <a:pt x="676" y="585"/>
                    </a:lnTo>
                    <a:lnTo>
                      <a:pt x="678" y="573"/>
                    </a:lnTo>
                    <a:lnTo>
                      <a:pt x="679" y="559"/>
                    </a:lnTo>
                    <a:lnTo>
                      <a:pt x="689" y="537"/>
                    </a:lnTo>
                    <a:lnTo>
                      <a:pt x="703" y="515"/>
                    </a:lnTo>
                    <a:lnTo>
                      <a:pt x="719" y="496"/>
                    </a:lnTo>
                    <a:lnTo>
                      <a:pt x="741" y="476"/>
                    </a:lnTo>
                    <a:lnTo>
                      <a:pt x="765" y="456"/>
                    </a:lnTo>
                    <a:lnTo>
                      <a:pt x="765" y="456"/>
                    </a:lnTo>
                    <a:lnTo>
                      <a:pt x="745" y="428"/>
                    </a:lnTo>
                    <a:lnTo>
                      <a:pt x="725" y="400"/>
                    </a:lnTo>
                    <a:lnTo>
                      <a:pt x="725" y="400"/>
                    </a:lnTo>
                    <a:lnTo>
                      <a:pt x="719" y="390"/>
                    </a:lnTo>
                    <a:lnTo>
                      <a:pt x="715" y="380"/>
                    </a:lnTo>
                    <a:lnTo>
                      <a:pt x="711" y="368"/>
                    </a:lnTo>
                    <a:lnTo>
                      <a:pt x="711" y="364"/>
                    </a:lnTo>
                    <a:lnTo>
                      <a:pt x="713" y="360"/>
                    </a:lnTo>
                    <a:lnTo>
                      <a:pt x="713" y="360"/>
                    </a:lnTo>
                    <a:lnTo>
                      <a:pt x="743" y="281"/>
                    </a:lnTo>
                    <a:lnTo>
                      <a:pt x="761" y="241"/>
                    </a:lnTo>
                    <a:lnTo>
                      <a:pt x="781" y="203"/>
                    </a:lnTo>
                    <a:lnTo>
                      <a:pt x="781" y="203"/>
                    </a:lnTo>
                    <a:lnTo>
                      <a:pt x="787" y="183"/>
                    </a:lnTo>
                    <a:lnTo>
                      <a:pt x="791" y="164"/>
                    </a:lnTo>
                    <a:lnTo>
                      <a:pt x="793" y="140"/>
                    </a:lnTo>
                    <a:lnTo>
                      <a:pt x="791" y="116"/>
                    </a:lnTo>
                    <a:lnTo>
                      <a:pt x="785" y="94"/>
                    </a:lnTo>
                    <a:lnTo>
                      <a:pt x="777" y="76"/>
                    </a:lnTo>
                    <a:lnTo>
                      <a:pt x="771" y="68"/>
                    </a:lnTo>
                    <a:lnTo>
                      <a:pt x="765" y="60"/>
                    </a:lnTo>
                    <a:lnTo>
                      <a:pt x="759" y="56"/>
                    </a:lnTo>
                    <a:lnTo>
                      <a:pt x="749" y="52"/>
                    </a:lnTo>
                    <a:lnTo>
                      <a:pt x="749" y="52"/>
                    </a:lnTo>
                    <a:lnTo>
                      <a:pt x="715" y="40"/>
                    </a:lnTo>
                    <a:lnTo>
                      <a:pt x="679" y="28"/>
                    </a:lnTo>
                    <a:lnTo>
                      <a:pt x="664" y="22"/>
                    </a:lnTo>
                    <a:lnTo>
                      <a:pt x="646" y="18"/>
                    </a:lnTo>
                    <a:lnTo>
                      <a:pt x="626" y="16"/>
                    </a:lnTo>
                    <a:lnTo>
                      <a:pt x="608" y="14"/>
                    </a:lnTo>
                    <a:lnTo>
                      <a:pt x="608" y="14"/>
                    </a:lnTo>
                    <a:lnTo>
                      <a:pt x="590" y="16"/>
                    </a:lnTo>
                    <a:lnTo>
                      <a:pt x="572" y="18"/>
                    </a:lnTo>
                    <a:lnTo>
                      <a:pt x="554" y="24"/>
                    </a:lnTo>
                    <a:lnTo>
                      <a:pt x="536" y="34"/>
                    </a:lnTo>
                    <a:lnTo>
                      <a:pt x="536" y="34"/>
                    </a:lnTo>
                    <a:lnTo>
                      <a:pt x="522" y="38"/>
                    </a:lnTo>
                    <a:lnTo>
                      <a:pt x="507" y="42"/>
                    </a:lnTo>
                    <a:lnTo>
                      <a:pt x="491" y="46"/>
                    </a:lnTo>
                    <a:lnTo>
                      <a:pt x="473" y="46"/>
                    </a:lnTo>
                    <a:lnTo>
                      <a:pt x="473" y="46"/>
                    </a:lnTo>
                    <a:lnTo>
                      <a:pt x="455" y="46"/>
                    </a:lnTo>
                    <a:lnTo>
                      <a:pt x="441" y="42"/>
                    </a:lnTo>
                    <a:lnTo>
                      <a:pt x="429" y="38"/>
                    </a:lnTo>
                    <a:lnTo>
                      <a:pt x="425" y="36"/>
                    </a:lnTo>
                    <a:lnTo>
                      <a:pt x="421" y="32"/>
                    </a:lnTo>
                    <a:lnTo>
                      <a:pt x="421" y="32"/>
                    </a:lnTo>
                    <a:lnTo>
                      <a:pt x="409" y="16"/>
                    </a:lnTo>
                    <a:lnTo>
                      <a:pt x="399" y="6"/>
                    </a:lnTo>
                    <a:lnTo>
                      <a:pt x="387" y="2"/>
                    </a:lnTo>
                    <a:lnTo>
                      <a:pt x="377" y="0"/>
                    </a:lnTo>
                    <a:lnTo>
                      <a:pt x="377" y="0"/>
                    </a:lnTo>
                    <a:lnTo>
                      <a:pt x="363" y="2"/>
                    </a:lnTo>
                    <a:lnTo>
                      <a:pt x="351" y="6"/>
                    </a:lnTo>
                    <a:lnTo>
                      <a:pt x="328" y="18"/>
                    </a:lnTo>
                    <a:lnTo>
                      <a:pt x="328" y="18"/>
                    </a:lnTo>
                    <a:lnTo>
                      <a:pt x="332" y="46"/>
                    </a:lnTo>
                    <a:lnTo>
                      <a:pt x="334" y="58"/>
                    </a:lnTo>
                    <a:lnTo>
                      <a:pt x="332" y="62"/>
                    </a:lnTo>
                    <a:lnTo>
                      <a:pt x="332" y="66"/>
                    </a:lnTo>
                    <a:lnTo>
                      <a:pt x="332" y="66"/>
                    </a:lnTo>
                    <a:lnTo>
                      <a:pt x="306" y="100"/>
                    </a:lnTo>
                    <a:lnTo>
                      <a:pt x="280" y="134"/>
                    </a:lnTo>
                    <a:lnTo>
                      <a:pt x="228" y="201"/>
                    </a:lnTo>
                    <a:lnTo>
                      <a:pt x="228" y="201"/>
                    </a:lnTo>
                    <a:lnTo>
                      <a:pt x="214" y="219"/>
                    </a:lnTo>
                    <a:lnTo>
                      <a:pt x="198" y="237"/>
                    </a:lnTo>
                    <a:lnTo>
                      <a:pt x="184" y="255"/>
                    </a:lnTo>
                    <a:lnTo>
                      <a:pt x="181" y="265"/>
                    </a:lnTo>
                    <a:lnTo>
                      <a:pt x="177" y="275"/>
                    </a:lnTo>
                    <a:lnTo>
                      <a:pt x="177" y="275"/>
                    </a:lnTo>
                    <a:lnTo>
                      <a:pt x="171" y="295"/>
                    </a:lnTo>
                    <a:lnTo>
                      <a:pt x="165" y="315"/>
                    </a:lnTo>
                    <a:lnTo>
                      <a:pt x="149" y="350"/>
                    </a:lnTo>
                    <a:lnTo>
                      <a:pt x="131" y="382"/>
                    </a:lnTo>
                    <a:lnTo>
                      <a:pt x="109" y="414"/>
                    </a:lnTo>
                    <a:lnTo>
                      <a:pt x="83" y="444"/>
                    </a:lnTo>
                    <a:lnTo>
                      <a:pt x="57" y="472"/>
                    </a:lnTo>
                    <a:lnTo>
                      <a:pt x="29" y="497"/>
                    </a:lnTo>
                    <a:lnTo>
                      <a:pt x="0" y="523"/>
                    </a:lnTo>
                    <a:lnTo>
                      <a:pt x="0" y="523"/>
                    </a:lnTo>
                    <a:lnTo>
                      <a:pt x="25" y="533"/>
                    </a:lnTo>
                    <a:lnTo>
                      <a:pt x="51" y="543"/>
                    </a:lnTo>
                    <a:lnTo>
                      <a:pt x="75" y="553"/>
                    </a:lnTo>
                    <a:lnTo>
                      <a:pt x="85" y="559"/>
                    </a:lnTo>
                    <a:lnTo>
                      <a:pt x="95" y="567"/>
                    </a:lnTo>
                    <a:lnTo>
                      <a:pt x="95" y="567"/>
                    </a:lnTo>
                    <a:lnTo>
                      <a:pt x="123" y="589"/>
                    </a:lnTo>
                    <a:lnTo>
                      <a:pt x="149" y="611"/>
                    </a:lnTo>
                    <a:lnTo>
                      <a:pt x="177" y="629"/>
                    </a:lnTo>
                    <a:lnTo>
                      <a:pt x="204" y="647"/>
                    </a:lnTo>
                    <a:lnTo>
                      <a:pt x="234" y="659"/>
                    </a:lnTo>
                    <a:lnTo>
                      <a:pt x="264" y="670"/>
                    </a:lnTo>
                    <a:lnTo>
                      <a:pt x="296" y="676"/>
                    </a:lnTo>
                    <a:lnTo>
                      <a:pt x="330" y="678"/>
                    </a:lnTo>
                    <a:lnTo>
                      <a:pt x="330" y="678"/>
                    </a:lnTo>
                    <a:lnTo>
                      <a:pt x="355" y="678"/>
                    </a:lnTo>
                    <a:lnTo>
                      <a:pt x="381" y="674"/>
                    </a:lnTo>
                    <a:lnTo>
                      <a:pt x="381" y="674"/>
                    </a:lnTo>
                    <a:lnTo>
                      <a:pt x="387" y="706"/>
                    </a:lnTo>
                    <a:lnTo>
                      <a:pt x="385" y="718"/>
                    </a:lnTo>
                    <a:lnTo>
                      <a:pt x="383" y="728"/>
                    </a:lnTo>
                    <a:lnTo>
                      <a:pt x="379" y="738"/>
                    </a:lnTo>
                    <a:lnTo>
                      <a:pt x="371" y="750"/>
                    </a:lnTo>
                    <a:lnTo>
                      <a:pt x="346" y="780"/>
                    </a:lnTo>
                    <a:lnTo>
                      <a:pt x="346" y="780"/>
                    </a:lnTo>
                    <a:lnTo>
                      <a:pt x="375" y="822"/>
                    </a:lnTo>
                    <a:lnTo>
                      <a:pt x="391" y="841"/>
                    </a:lnTo>
                    <a:lnTo>
                      <a:pt x="409" y="859"/>
                    </a:lnTo>
                    <a:lnTo>
                      <a:pt x="409" y="859"/>
                    </a:lnTo>
                    <a:lnTo>
                      <a:pt x="421" y="871"/>
                    </a:lnTo>
                    <a:lnTo>
                      <a:pt x="435" y="879"/>
                    </a:lnTo>
                    <a:lnTo>
                      <a:pt x="449" y="887"/>
                    </a:lnTo>
                    <a:lnTo>
                      <a:pt x="459" y="889"/>
                    </a:lnTo>
                    <a:lnTo>
                      <a:pt x="459" y="889"/>
                    </a:lnTo>
                    <a:lnTo>
                      <a:pt x="461" y="889"/>
                    </a:lnTo>
                    <a:lnTo>
                      <a:pt x="461" y="889"/>
                    </a:lnTo>
                    <a:lnTo>
                      <a:pt x="475" y="875"/>
                    </a:lnTo>
                    <a:lnTo>
                      <a:pt x="489" y="859"/>
                    </a:lnTo>
                    <a:lnTo>
                      <a:pt x="495" y="849"/>
                    </a:lnTo>
                    <a:lnTo>
                      <a:pt x="499" y="841"/>
                    </a:lnTo>
                    <a:lnTo>
                      <a:pt x="501" y="833"/>
                    </a:lnTo>
                    <a:lnTo>
                      <a:pt x="501" y="826"/>
                    </a:lnTo>
                    <a:lnTo>
                      <a:pt x="501" y="82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pl-PL" dirty="0"/>
              </a:p>
            </p:txBody>
          </p:sp>
        </p:grpSp>
        <p:sp>
          <p:nvSpPr>
            <p:cNvPr id="26" name="Prostokąt: zaokrąglone rogi 25">
              <a:extLst>
                <a:ext uri="{FF2B5EF4-FFF2-40B4-BE49-F238E27FC236}">
                  <a16:creationId xmlns:a16="http://schemas.microsoft.com/office/drawing/2014/main" id="{9191412C-0C1F-4F77-80C8-54D95145B116}"/>
                </a:ext>
              </a:extLst>
            </p:cNvPr>
            <p:cNvSpPr/>
            <p:nvPr/>
          </p:nvSpPr>
          <p:spPr>
            <a:xfrm>
              <a:off x="2016221" y="1977301"/>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5,9</a:t>
              </a:r>
            </a:p>
          </p:txBody>
        </p:sp>
        <p:sp>
          <p:nvSpPr>
            <p:cNvPr id="27" name="Prostokąt: zaokrąglone rogi 26">
              <a:extLst>
                <a:ext uri="{FF2B5EF4-FFF2-40B4-BE49-F238E27FC236}">
                  <a16:creationId xmlns:a16="http://schemas.microsoft.com/office/drawing/2014/main" id="{4D5EEF01-CB70-4987-8DC2-8689485265C2}"/>
                </a:ext>
              </a:extLst>
            </p:cNvPr>
            <p:cNvSpPr/>
            <p:nvPr/>
          </p:nvSpPr>
          <p:spPr>
            <a:xfrm>
              <a:off x="3230887" y="2117823"/>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3,7</a:t>
              </a:r>
            </a:p>
          </p:txBody>
        </p:sp>
        <p:sp>
          <p:nvSpPr>
            <p:cNvPr id="28" name="Prostokąt: zaokrąglone rogi 27">
              <a:extLst>
                <a:ext uri="{FF2B5EF4-FFF2-40B4-BE49-F238E27FC236}">
                  <a16:creationId xmlns:a16="http://schemas.microsoft.com/office/drawing/2014/main" id="{3BCC6285-CBCE-429C-93E9-F6F5FDEEAC15}"/>
                </a:ext>
              </a:extLst>
            </p:cNvPr>
            <p:cNvSpPr/>
            <p:nvPr/>
          </p:nvSpPr>
          <p:spPr>
            <a:xfrm>
              <a:off x="991323" y="2232113"/>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4,6</a:t>
              </a:r>
            </a:p>
          </p:txBody>
        </p:sp>
        <p:sp>
          <p:nvSpPr>
            <p:cNvPr id="29" name="Prostokąt: zaokrąglone rogi 28">
              <a:extLst>
                <a:ext uri="{FF2B5EF4-FFF2-40B4-BE49-F238E27FC236}">
                  <a16:creationId xmlns:a16="http://schemas.microsoft.com/office/drawing/2014/main" id="{D77000A6-52B2-4297-AAAF-48828C481643}"/>
                </a:ext>
              </a:extLst>
            </p:cNvPr>
            <p:cNvSpPr/>
            <p:nvPr/>
          </p:nvSpPr>
          <p:spPr>
            <a:xfrm>
              <a:off x="2212174" y="2724156"/>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5,4</a:t>
              </a:r>
            </a:p>
          </p:txBody>
        </p:sp>
        <p:sp>
          <p:nvSpPr>
            <p:cNvPr id="30" name="Prostokąt: zaokrąglone rogi 29">
              <a:extLst>
                <a:ext uri="{FF2B5EF4-FFF2-40B4-BE49-F238E27FC236}">
                  <a16:creationId xmlns:a16="http://schemas.microsoft.com/office/drawing/2014/main" id="{EECCBD3C-6438-4C6B-8F3F-6BF68940870D}"/>
                </a:ext>
              </a:extLst>
            </p:cNvPr>
            <p:cNvSpPr/>
            <p:nvPr/>
          </p:nvSpPr>
          <p:spPr>
            <a:xfrm>
              <a:off x="1722231" y="3326391"/>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8,9</a:t>
              </a:r>
            </a:p>
          </p:txBody>
        </p:sp>
        <p:sp>
          <p:nvSpPr>
            <p:cNvPr id="31" name="Prostokąt: zaokrąglone rogi 30">
              <a:extLst>
                <a:ext uri="{FF2B5EF4-FFF2-40B4-BE49-F238E27FC236}">
                  <a16:creationId xmlns:a16="http://schemas.microsoft.com/office/drawing/2014/main" id="{69A71C34-E25D-4926-82FD-80C6E1A26B14}"/>
                </a:ext>
              </a:extLst>
            </p:cNvPr>
            <p:cNvSpPr/>
            <p:nvPr/>
          </p:nvSpPr>
          <p:spPr>
            <a:xfrm>
              <a:off x="4083672" y="2595789"/>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3,2</a:t>
              </a:r>
            </a:p>
          </p:txBody>
        </p:sp>
        <p:sp>
          <p:nvSpPr>
            <p:cNvPr id="32" name="Prostokąt: zaokrąglone rogi 31">
              <a:extLst>
                <a:ext uri="{FF2B5EF4-FFF2-40B4-BE49-F238E27FC236}">
                  <a16:creationId xmlns:a16="http://schemas.microsoft.com/office/drawing/2014/main" id="{DAA4693D-6E0C-435A-8405-1192CBF38288}"/>
                </a:ext>
              </a:extLst>
            </p:cNvPr>
            <p:cNvSpPr/>
            <p:nvPr/>
          </p:nvSpPr>
          <p:spPr>
            <a:xfrm>
              <a:off x="4142513" y="3971586"/>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5,6</a:t>
              </a:r>
            </a:p>
          </p:txBody>
        </p:sp>
        <p:sp>
          <p:nvSpPr>
            <p:cNvPr id="33" name="Prostokąt: zaokrąglone rogi 32">
              <a:extLst>
                <a:ext uri="{FF2B5EF4-FFF2-40B4-BE49-F238E27FC236}">
                  <a16:creationId xmlns:a16="http://schemas.microsoft.com/office/drawing/2014/main" id="{4292206C-070F-4D83-8F62-38E76794829B}"/>
                </a:ext>
              </a:extLst>
            </p:cNvPr>
            <p:cNvSpPr/>
            <p:nvPr/>
          </p:nvSpPr>
          <p:spPr>
            <a:xfrm>
              <a:off x="3858776" y="4870574"/>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5,6</a:t>
              </a:r>
            </a:p>
          </p:txBody>
        </p:sp>
        <p:sp>
          <p:nvSpPr>
            <p:cNvPr id="34" name="Prostokąt: zaokrąglone rogi 33">
              <a:extLst>
                <a:ext uri="{FF2B5EF4-FFF2-40B4-BE49-F238E27FC236}">
                  <a16:creationId xmlns:a16="http://schemas.microsoft.com/office/drawing/2014/main" id="{E4E0BFB1-5935-49BC-AAB1-4D5DA1570DDD}"/>
                </a:ext>
              </a:extLst>
            </p:cNvPr>
            <p:cNvSpPr/>
            <p:nvPr/>
          </p:nvSpPr>
          <p:spPr>
            <a:xfrm>
              <a:off x="3298770" y="3207807"/>
              <a:ext cx="648000" cy="236266"/>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13,7</a:t>
              </a:r>
            </a:p>
          </p:txBody>
        </p:sp>
        <p:sp>
          <p:nvSpPr>
            <p:cNvPr id="35" name="Prostokąt: zaokrąglone rogi 34">
              <a:extLst>
                <a:ext uri="{FF2B5EF4-FFF2-40B4-BE49-F238E27FC236}">
                  <a16:creationId xmlns:a16="http://schemas.microsoft.com/office/drawing/2014/main" id="{96B014D7-657E-4488-878C-9B19C7D8748D}"/>
                </a:ext>
              </a:extLst>
            </p:cNvPr>
            <p:cNvSpPr/>
            <p:nvPr/>
          </p:nvSpPr>
          <p:spPr>
            <a:xfrm>
              <a:off x="2620517" y="3759746"/>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6,5</a:t>
              </a:r>
            </a:p>
          </p:txBody>
        </p:sp>
        <p:sp>
          <p:nvSpPr>
            <p:cNvPr id="36" name="Prostokąt: zaokrąglone rogi 35">
              <a:extLst>
                <a:ext uri="{FF2B5EF4-FFF2-40B4-BE49-F238E27FC236}">
                  <a16:creationId xmlns:a16="http://schemas.microsoft.com/office/drawing/2014/main" id="{9BEE00BF-B454-4897-A9B1-9F034A198E1C}"/>
                </a:ext>
              </a:extLst>
            </p:cNvPr>
            <p:cNvSpPr/>
            <p:nvPr/>
          </p:nvSpPr>
          <p:spPr>
            <a:xfrm>
              <a:off x="1310042" y="4041507"/>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7,6</a:t>
              </a:r>
            </a:p>
          </p:txBody>
        </p:sp>
        <p:sp>
          <p:nvSpPr>
            <p:cNvPr id="37" name="Prostokąt: zaokrąglone rogi 36">
              <a:extLst>
                <a:ext uri="{FF2B5EF4-FFF2-40B4-BE49-F238E27FC236}">
                  <a16:creationId xmlns:a16="http://schemas.microsoft.com/office/drawing/2014/main" id="{1EE7AA8B-F8B3-4A69-A98E-F0CB01C52758}"/>
                </a:ext>
              </a:extLst>
            </p:cNvPr>
            <p:cNvSpPr/>
            <p:nvPr/>
          </p:nvSpPr>
          <p:spPr>
            <a:xfrm>
              <a:off x="786263" y="3255394"/>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2,7</a:t>
              </a:r>
            </a:p>
          </p:txBody>
        </p:sp>
        <p:sp>
          <p:nvSpPr>
            <p:cNvPr id="38" name="Prostokąt: zaokrąglone rogi 37">
              <a:extLst>
                <a:ext uri="{FF2B5EF4-FFF2-40B4-BE49-F238E27FC236}">
                  <a16:creationId xmlns:a16="http://schemas.microsoft.com/office/drawing/2014/main" id="{DB5B553A-C4E4-4084-A97B-B8169D684D6B}"/>
                </a:ext>
              </a:extLst>
            </p:cNvPr>
            <p:cNvSpPr/>
            <p:nvPr/>
          </p:nvSpPr>
          <p:spPr>
            <a:xfrm>
              <a:off x="1922166" y="4430144"/>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2,7</a:t>
              </a:r>
            </a:p>
          </p:txBody>
        </p:sp>
        <p:sp>
          <p:nvSpPr>
            <p:cNvPr id="39" name="Prostokąt: zaokrąglone rogi 38">
              <a:extLst>
                <a:ext uri="{FF2B5EF4-FFF2-40B4-BE49-F238E27FC236}">
                  <a16:creationId xmlns:a16="http://schemas.microsoft.com/office/drawing/2014/main" id="{D3F839D7-30A2-4D20-8D6D-DB6219C33F6A}"/>
                </a:ext>
              </a:extLst>
            </p:cNvPr>
            <p:cNvSpPr/>
            <p:nvPr/>
          </p:nvSpPr>
          <p:spPr>
            <a:xfrm>
              <a:off x="3242016" y="4329363"/>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3,3</a:t>
              </a:r>
            </a:p>
          </p:txBody>
        </p:sp>
        <p:sp>
          <p:nvSpPr>
            <p:cNvPr id="40" name="Prostokąt: zaokrąglone rogi 39">
              <a:extLst>
                <a:ext uri="{FF2B5EF4-FFF2-40B4-BE49-F238E27FC236}">
                  <a16:creationId xmlns:a16="http://schemas.microsoft.com/office/drawing/2014/main" id="{4055F8B9-FAB4-4842-B45F-D462485DDF5D}"/>
                </a:ext>
              </a:extLst>
            </p:cNvPr>
            <p:cNvSpPr/>
            <p:nvPr/>
          </p:nvSpPr>
          <p:spPr>
            <a:xfrm>
              <a:off x="3077717" y="5015182"/>
              <a:ext cx="540000" cy="237168"/>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8,6</a:t>
              </a:r>
            </a:p>
          </p:txBody>
        </p:sp>
        <p:sp>
          <p:nvSpPr>
            <p:cNvPr id="41" name="Prostokąt: zaokrąglone rogi 40">
              <a:extLst>
                <a:ext uri="{FF2B5EF4-FFF2-40B4-BE49-F238E27FC236}">
                  <a16:creationId xmlns:a16="http://schemas.microsoft.com/office/drawing/2014/main" id="{39ACC717-D1EF-44F0-B54E-3530F64A5DBA}"/>
                </a:ext>
              </a:extLst>
            </p:cNvPr>
            <p:cNvSpPr/>
            <p:nvPr/>
          </p:nvSpPr>
          <p:spPr>
            <a:xfrm>
              <a:off x="2313249" y="4824800"/>
              <a:ext cx="540000" cy="236520"/>
            </a:xfrm>
            <a:prstGeom prst="roundRect">
              <a:avLst/>
            </a:prstGeom>
            <a:solidFill>
              <a:srgbClr val="CCC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pl-PL" sz="1200" b="1" dirty="0">
                  <a:solidFill>
                    <a:schemeClr val="tx1">
                      <a:lumMod val="75000"/>
                      <a:lumOff val="25000"/>
                    </a:schemeClr>
                  </a:solidFill>
                  <a:latin typeface="Century Gothic" panose="020B0502020202020204" pitchFamily="34" charset="0"/>
                </a:rPr>
                <a:t>12,0</a:t>
              </a:r>
            </a:p>
          </p:txBody>
        </p:sp>
      </p:grpSp>
      <p:grpSp>
        <p:nvGrpSpPr>
          <p:cNvPr id="42" name="Grupa 41">
            <a:extLst>
              <a:ext uri="{FF2B5EF4-FFF2-40B4-BE49-F238E27FC236}">
                <a16:creationId xmlns:a16="http://schemas.microsoft.com/office/drawing/2014/main" id="{127BB972-97FA-4851-83BD-38CEE4C85493}"/>
              </a:ext>
            </a:extLst>
          </p:cNvPr>
          <p:cNvGrpSpPr/>
          <p:nvPr/>
        </p:nvGrpSpPr>
        <p:grpSpPr>
          <a:xfrm>
            <a:off x="323380" y="1053990"/>
            <a:ext cx="1906571" cy="1275046"/>
            <a:chOff x="380499" y="1021917"/>
            <a:chExt cx="1906571" cy="1275046"/>
          </a:xfrm>
        </p:grpSpPr>
        <p:sp>
          <p:nvSpPr>
            <p:cNvPr id="43" name="pole tekstowe 42">
              <a:extLst>
                <a:ext uri="{FF2B5EF4-FFF2-40B4-BE49-F238E27FC236}">
                  <a16:creationId xmlns:a16="http://schemas.microsoft.com/office/drawing/2014/main" id="{518363C5-7404-42F2-8F39-F09C16347AF4}"/>
                </a:ext>
              </a:extLst>
            </p:cNvPr>
            <p:cNvSpPr txBox="1"/>
            <p:nvPr/>
          </p:nvSpPr>
          <p:spPr>
            <a:xfrm>
              <a:off x="615422" y="1021917"/>
              <a:ext cx="1671648"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WOJEWÓDZTWO</a:t>
              </a:r>
            </a:p>
          </p:txBody>
        </p:sp>
        <p:cxnSp>
          <p:nvCxnSpPr>
            <p:cNvPr id="44" name="Łącznik: łamany 43">
              <a:extLst>
                <a:ext uri="{FF2B5EF4-FFF2-40B4-BE49-F238E27FC236}">
                  <a16:creationId xmlns:a16="http://schemas.microsoft.com/office/drawing/2014/main" id="{58E1EB2D-F5A1-4F81-ABDC-3E085DE850A4}"/>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5" name="Grafika 24" descr="Róża wiatrów">
            <a:extLst>
              <a:ext uri="{FF2B5EF4-FFF2-40B4-BE49-F238E27FC236}">
                <a16:creationId xmlns:a16="http://schemas.microsoft.com/office/drawing/2014/main" id="{683B695B-AAC2-44F4-9241-D75C74DAD4B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88249" y="996510"/>
            <a:ext cx="450000" cy="450000"/>
          </a:xfrm>
          <a:prstGeom prst="rect">
            <a:avLst/>
          </a:prstGeom>
        </p:spPr>
      </p:pic>
      <p:grpSp>
        <p:nvGrpSpPr>
          <p:cNvPr id="70" name="Grupa 69">
            <a:extLst>
              <a:ext uri="{FF2B5EF4-FFF2-40B4-BE49-F238E27FC236}">
                <a16:creationId xmlns:a16="http://schemas.microsoft.com/office/drawing/2014/main" id="{A35877D9-1049-4D26-9784-949B40029602}"/>
              </a:ext>
            </a:extLst>
          </p:cNvPr>
          <p:cNvGrpSpPr/>
          <p:nvPr/>
        </p:nvGrpSpPr>
        <p:grpSpPr>
          <a:xfrm>
            <a:off x="5072726" y="3836696"/>
            <a:ext cx="2914810" cy="1275046"/>
            <a:chOff x="380499" y="1021917"/>
            <a:chExt cx="2914810" cy="1275046"/>
          </a:xfrm>
        </p:grpSpPr>
        <p:sp>
          <p:nvSpPr>
            <p:cNvPr id="71" name="pole tekstowe 70">
              <a:extLst>
                <a:ext uri="{FF2B5EF4-FFF2-40B4-BE49-F238E27FC236}">
                  <a16:creationId xmlns:a16="http://schemas.microsoft.com/office/drawing/2014/main" id="{1AADA397-DB0F-48DF-8A9C-8FA1667D49FD}"/>
                </a:ext>
              </a:extLst>
            </p:cNvPr>
            <p:cNvSpPr txBox="1"/>
            <p:nvPr/>
          </p:nvSpPr>
          <p:spPr>
            <a:xfrm>
              <a:off x="615421" y="1021917"/>
              <a:ext cx="2679888" cy="307777"/>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RODZAJ ZABUDOWY</a:t>
              </a:r>
            </a:p>
          </p:txBody>
        </p:sp>
        <p:cxnSp>
          <p:nvCxnSpPr>
            <p:cNvPr id="72" name="Łącznik: łamany 71">
              <a:extLst>
                <a:ext uri="{FF2B5EF4-FFF2-40B4-BE49-F238E27FC236}">
                  <a16:creationId xmlns:a16="http://schemas.microsoft.com/office/drawing/2014/main" id="{B660D97D-64C4-4BC9-98A2-7A68EB55E31E}"/>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3" name="Grupa 72">
            <a:extLst>
              <a:ext uri="{FF2B5EF4-FFF2-40B4-BE49-F238E27FC236}">
                <a16:creationId xmlns:a16="http://schemas.microsoft.com/office/drawing/2014/main" id="{5D231D77-1F67-4437-9CBC-E996A59C9858}"/>
              </a:ext>
            </a:extLst>
          </p:cNvPr>
          <p:cNvGrpSpPr/>
          <p:nvPr/>
        </p:nvGrpSpPr>
        <p:grpSpPr>
          <a:xfrm>
            <a:off x="5027445" y="339873"/>
            <a:ext cx="3519140" cy="1275046"/>
            <a:chOff x="380499" y="1021917"/>
            <a:chExt cx="3519140" cy="1275046"/>
          </a:xfrm>
        </p:grpSpPr>
        <p:sp>
          <p:nvSpPr>
            <p:cNvPr id="74" name="pole tekstowe 73">
              <a:extLst>
                <a:ext uri="{FF2B5EF4-FFF2-40B4-BE49-F238E27FC236}">
                  <a16:creationId xmlns:a16="http://schemas.microsoft.com/office/drawing/2014/main" id="{54DF2CA0-A255-4CAC-B52A-1FB71F5ED6A9}"/>
                </a:ext>
              </a:extLst>
            </p:cNvPr>
            <p:cNvSpPr txBox="1"/>
            <p:nvPr/>
          </p:nvSpPr>
          <p:spPr>
            <a:xfrm>
              <a:off x="615420" y="1021917"/>
              <a:ext cx="3284219" cy="523220"/>
            </a:xfrm>
            <a:prstGeom prst="rect">
              <a:avLst/>
            </a:prstGeom>
            <a:solidFill>
              <a:schemeClr val="bg1"/>
            </a:solidFill>
          </p:spPr>
          <p:txBody>
            <a:bodyPr wrap="square" rtlCol="0">
              <a:spAutoFit/>
            </a:bodyPr>
            <a:lstStyle/>
            <a:p>
              <a:r>
                <a:rPr lang="pl-PL" sz="1400" b="1" dirty="0">
                  <a:solidFill>
                    <a:schemeClr val="tx1">
                      <a:lumMod val="50000"/>
                      <a:lumOff val="50000"/>
                    </a:schemeClr>
                  </a:solidFill>
                  <a:latin typeface="Century Gothic" panose="020B0502020202020204" pitchFamily="34" charset="0"/>
                </a:rPr>
                <a:t>DOCHÓD NA JEDNEGO CZŁONKA RODZINY</a:t>
              </a:r>
            </a:p>
          </p:txBody>
        </p:sp>
        <p:cxnSp>
          <p:nvCxnSpPr>
            <p:cNvPr id="75" name="Łącznik: łamany 74">
              <a:extLst>
                <a:ext uri="{FF2B5EF4-FFF2-40B4-BE49-F238E27FC236}">
                  <a16:creationId xmlns:a16="http://schemas.microsoft.com/office/drawing/2014/main" id="{70FE8F87-57A6-4EE4-BD4F-840229CA75F4}"/>
                </a:ext>
              </a:extLst>
            </p:cNvPr>
            <p:cNvCxnSpPr>
              <a:cxnSpLocks/>
            </p:cNvCxnSpPr>
            <p:nvPr/>
          </p:nvCxnSpPr>
          <p:spPr>
            <a:xfrm rot="5400000">
              <a:off x="-69978" y="1611564"/>
              <a:ext cx="1135876" cy="234922"/>
            </a:xfrm>
            <a:prstGeom prst="bentConnector3">
              <a:avLst>
                <a:gd name="adj1" fmla="val -124"/>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6" name="Wykres 75" descr="Dochód netto na jednego członka rodziny&#10;&#10;Wykres kołowy przedstawiający dochód na jednego członka rodziny  w gospodarstwie domowym respondenta: do 500 zł (0,0%), 501-1000 (2,3%), 1001-1500 (14,6%), 1501-2000 (25,5%), 2001-2500 (28,0%), 2501-3000 (15,5%), powyżej 3000 (9,5%), nie wiem/trudno powiedzieć (1,4%), odmowa odpowiedzi (3,2%).">
            <a:extLst>
              <a:ext uri="{FF2B5EF4-FFF2-40B4-BE49-F238E27FC236}">
                <a16:creationId xmlns:a16="http://schemas.microsoft.com/office/drawing/2014/main" id="{BEFCD6FF-9492-40D7-8801-DCF519D327BE}"/>
              </a:ext>
            </a:extLst>
          </p:cNvPr>
          <p:cNvGraphicFramePr/>
          <p:nvPr>
            <p:extLst>
              <p:ext uri="{D42A27DB-BD31-4B8C-83A1-F6EECF244321}">
                <p14:modId xmlns:p14="http://schemas.microsoft.com/office/powerpoint/2010/main" val="334857890"/>
              </p:ext>
            </p:extLst>
          </p:nvPr>
        </p:nvGraphicFramePr>
        <p:xfrm>
          <a:off x="5232995" y="799044"/>
          <a:ext cx="3202594" cy="2851117"/>
        </p:xfrm>
        <a:graphic>
          <a:graphicData uri="http://schemas.openxmlformats.org/drawingml/2006/chart">
            <c:chart xmlns:c="http://schemas.openxmlformats.org/drawingml/2006/chart" xmlns:r="http://schemas.openxmlformats.org/officeDocument/2006/relationships" r:id="rId4"/>
          </a:graphicData>
        </a:graphic>
      </p:graphicFrame>
      <p:pic>
        <p:nvPicPr>
          <p:cNvPr id="77" name="Grafika 76" descr="Monety">
            <a:extLst>
              <a:ext uri="{FF2B5EF4-FFF2-40B4-BE49-F238E27FC236}">
                <a16:creationId xmlns:a16="http://schemas.microsoft.com/office/drawing/2014/main" id="{ED277182-2474-4A40-AA61-C8BB13554CB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40295" y="2954203"/>
            <a:ext cx="603472" cy="603472"/>
          </a:xfrm>
          <a:prstGeom prst="rect">
            <a:avLst/>
          </a:prstGeom>
        </p:spPr>
      </p:pic>
      <p:pic>
        <p:nvPicPr>
          <p:cNvPr id="78" name="Grafika 77" descr="Rodzaj zabudowy zamieszkania respondentów&#10;&#10;Grafika przedstawiająca odsetek respondentów zamieszkujących w domach wielorodzinnych: blok lub kamienica : 55,2%">
            <a:extLst>
              <a:ext uri="{FF2B5EF4-FFF2-40B4-BE49-F238E27FC236}">
                <a16:creationId xmlns:a16="http://schemas.microsoft.com/office/drawing/2014/main" id="{1C0A71EA-7B57-4C03-82FF-6CED329390E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58977" y="4282871"/>
            <a:ext cx="789582" cy="789582"/>
          </a:xfrm>
          <a:prstGeom prst="rect">
            <a:avLst/>
          </a:prstGeom>
        </p:spPr>
      </p:pic>
      <p:pic>
        <p:nvPicPr>
          <p:cNvPr id="79" name="Grafika 78" descr="Rodzaj zabudowy zamieszkania respondentów&#10;&#10;Grafika przedstawiająca odsetek respondentów zamieszkujących w domach jedno-dwurodzinnych wolnostojących lub stykających: 44,8%">
            <a:extLst>
              <a:ext uri="{FF2B5EF4-FFF2-40B4-BE49-F238E27FC236}">
                <a16:creationId xmlns:a16="http://schemas.microsoft.com/office/drawing/2014/main" id="{44B27A9D-C325-4F08-87A7-3C955FB5D34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5810" y="4282870"/>
            <a:ext cx="789583" cy="789583"/>
          </a:xfrm>
          <a:prstGeom prst="rect">
            <a:avLst/>
          </a:prstGeom>
        </p:spPr>
      </p:pic>
      <p:graphicFrame>
        <p:nvGraphicFramePr>
          <p:cNvPr id="80" name="Tabela 79">
            <a:extLst>
              <a:ext uri="{FF2B5EF4-FFF2-40B4-BE49-F238E27FC236}">
                <a16:creationId xmlns:a16="http://schemas.microsoft.com/office/drawing/2014/main" id="{BB7EC402-8C52-44D9-B8A5-D3F9948529F0}"/>
              </a:ext>
            </a:extLst>
          </p:cNvPr>
          <p:cNvGraphicFramePr>
            <a:graphicFrameLocks noGrp="1"/>
          </p:cNvGraphicFramePr>
          <p:nvPr>
            <p:extLst>
              <p:ext uri="{D42A27DB-BD31-4B8C-83A1-F6EECF244321}">
                <p14:modId xmlns:p14="http://schemas.microsoft.com/office/powerpoint/2010/main" val="638035622"/>
              </p:ext>
            </p:extLst>
          </p:nvPr>
        </p:nvGraphicFramePr>
        <p:xfrm>
          <a:off x="5364743" y="5079198"/>
          <a:ext cx="2679888" cy="1066880"/>
        </p:xfrm>
        <a:graphic>
          <a:graphicData uri="http://schemas.openxmlformats.org/drawingml/2006/table">
            <a:tbl>
              <a:tblPr firstRow="1" bandRow="1">
                <a:tableStyleId>{5C22544A-7EE6-4342-B048-85BDC9FD1C3A}</a:tableStyleId>
              </a:tblPr>
              <a:tblGrid>
                <a:gridCol w="1390982">
                  <a:extLst>
                    <a:ext uri="{9D8B030D-6E8A-4147-A177-3AD203B41FA5}">
                      <a16:colId xmlns:a16="http://schemas.microsoft.com/office/drawing/2014/main" val="1048003616"/>
                    </a:ext>
                  </a:extLst>
                </a:gridCol>
                <a:gridCol w="1288906">
                  <a:extLst>
                    <a:ext uri="{9D8B030D-6E8A-4147-A177-3AD203B41FA5}">
                      <a16:colId xmlns:a16="http://schemas.microsoft.com/office/drawing/2014/main" val="1664568185"/>
                    </a:ext>
                  </a:extLst>
                </a:gridCol>
              </a:tblGrid>
              <a:tr h="349945">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44,8%</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600" b="1" kern="1200" dirty="0">
                          <a:solidFill>
                            <a:srgbClr val="58595B"/>
                          </a:solidFill>
                          <a:latin typeface="Century Gothic" panose="020B0502020202020204" pitchFamily="34" charset="0"/>
                          <a:ea typeface="+mn-ea"/>
                          <a:cs typeface="+mn-cs"/>
                        </a:rPr>
                        <a:t>55,2%</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513339"/>
                  </a:ext>
                </a:extLst>
              </a:tr>
              <a:tr h="716935">
                <a:tc>
                  <a:txBody>
                    <a:bodyPr/>
                    <a:lstStyle/>
                    <a:p>
                      <a:pPr marL="0" algn="l" defTabSz="914400" rtl="0" eaLnBrk="1" latinLnBrk="0" hangingPunct="1"/>
                      <a:r>
                        <a:rPr lang="pl-PL" sz="1000" b="0" kern="1200" dirty="0">
                          <a:solidFill>
                            <a:schemeClr val="tx1">
                              <a:lumMod val="65000"/>
                              <a:lumOff val="35000"/>
                            </a:schemeClr>
                          </a:solidFill>
                          <a:latin typeface="Century Gothic" panose="020B0502020202020204" pitchFamily="34" charset="0"/>
                          <a:ea typeface="+mn-ea"/>
                          <a:cs typeface="+mn-cs"/>
                        </a:rPr>
                        <a:t>dom jedno-dwurodzinny wolnostojący lub stykający</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1000" b="0" kern="1200" dirty="0">
                          <a:solidFill>
                            <a:schemeClr val="tx1">
                              <a:lumMod val="65000"/>
                              <a:lumOff val="35000"/>
                            </a:schemeClr>
                          </a:solidFill>
                          <a:latin typeface="Century Gothic" panose="020B0502020202020204" pitchFamily="34" charset="0"/>
                          <a:ea typeface="+mn-ea"/>
                          <a:cs typeface="+mn-cs"/>
                        </a:rPr>
                        <a:t>dom wielorodzinny: blok lub kamienica </a:t>
                      </a: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0888646"/>
                  </a:ext>
                </a:extLst>
              </a:tr>
            </a:tbl>
          </a:graphicData>
        </a:graphic>
      </p:graphicFrame>
      <p:sp>
        <p:nvSpPr>
          <p:cNvPr id="52" name="pole tekstowe 51">
            <a:extLst>
              <a:ext uri="{FF2B5EF4-FFF2-40B4-BE49-F238E27FC236}">
                <a16:creationId xmlns:a16="http://schemas.microsoft.com/office/drawing/2014/main" id="{33C4F8DC-AE6A-4AF9-8814-6F1BCC24F8DA}"/>
              </a:ext>
            </a:extLst>
          </p:cNvPr>
          <p:cNvSpPr txBox="1"/>
          <p:nvPr/>
        </p:nvSpPr>
        <p:spPr>
          <a:xfrm>
            <a:off x="156136" y="5961519"/>
            <a:ext cx="4097025" cy="215444"/>
          </a:xfrm>
          <a:prstGeom prst="rect">
            <a:avLst/>
          </a:prstGeom>
          <a:noFill/>
        </p:spPr>
        <p:txBody>
          <a:bodyPr wrap="square" rtlCol="0">
            <a:spAutoFit/>
          </a:bodyPr>
          <a:lstStyle/>
          <a:p>
            <a:r>
              <a:rPr lang="pl-PL" sz="800" i="1" dirty="0">
                <a:solidFill>
                  <a:schemeClr val="bg1">
                    <a:lumMod val="65000"/>
                  </a:schemeClr>
                </a:solidFill>
                <a:latin typeface="Century Gothic" panose="020B0502020202020204" pitchFamily="34" charset="0"/>
              </a:rPr>
              <a:t>dane w %</a:t>
            </a:r>
          </a:p>
        </p:txBody>
      </p:sp>
    </p:spTree>
    <p:extLst>
      <p:ext uri="{BB962C8B-B14F-4D97-AF65-F5344CB8AC3E}">
        <p14:creationId xmlns:p14="http://schemas.microsoft.com/office/powerpoint/2010/main" val="1560425481"/>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8847</TotalTime>
  <Words>5993</Words>
  <Application>Microsoft Office PowerPoint</Application>
  <PresentationFormat>Pokaz na ekranie (4:3)</PresentationFormat>
  <Paragraphs>736</Paragraphs>
  <Slides>50</Slides>
  <Notes>10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50</vt:i4>
      </vt:variant>
    </vt:vector>
  </HeadingPairs>
  <TitlesOfParts>
    <vt:vector size="57" baseType="lpstr">
      <vt:lpstr>Arial</vt:lpstr>
      <vt:lpstr>Calibri</vt:lpstr>
      <vt:lpstr>Calibri Light</vt:lpstr>
      <vt:lpstr>Century Gothic</vt:lpstr>
      <vt:lpstr>Tahoma</vt:lpstr>
      <vt:lpstr>Wingdings</vt:lpstr>
      <vt:lpstr>Motyw pakietu Office</vt:lpstr>
      <vt:lpstr>Prezentacja programu PowerPoint</vt:lpstr>
      <vt:lpstr>Prezentacja programu PowerPoint</vt:lpstr>
      <vt:lpstr>Prezentacja programu PowerPoint</vt:lpstr>
      <vt:lpstr>PODSTAWOWE INFORMACJE</vt:lpstr>
      <vt:lpstr>Prezentacja programu PowerPoint</vt:lpstr>
      <vt:lpstr>Prezentacja programu PowerPoint</vt:lpstr>
      <vt:lpstr>CHARAKTERYSTYKA PRÓBY</vt:lpstr>
      <vt:lpstr>Prezentacja programu PowerPoint</vt:lpstr>
      <vt:lpstr>Prezentacja programu PowerPoint</vt:lpstr>
      <vt:lpstr>Prezentacja programu PowerPoint</vt:lpstr>
      <vt:lpstr>WYNIKI BADANIA</vt:lpstr>
      <vt:lpstr> ODPADY GENEROWANE W GOSPODARSTWIE DOMOWYM WYNIKI BADANIA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ODPADY GENEROWANE W GOSPODARSTWIE DOMOWYM PODSUMOWANIE</vt:lpstr>
      <vt:lpstr>Prezentacja programu PowerPoint</vt:lpstr>
      <vt:lpstr> PLASTIK WYNIKI BADANIA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PLASTIK PODSUMOWANIE</vt:lpstr>
      <vt:lpstr>Prezentacja programu PowerPoint</vt:lpstr>
      <vt:lpstr>TOREBKI FOLIOWE WYNIKI BADANIA</vt:lpstr>
      <vt:lpstr>Prezentacja programu PowerPoint</vt:lpstr>
      <vt:lpstr>Prezentacja programu PowerPoint</vt:lpstr>
      <vt:lpstr>Prezentacja programu PowerPoint</vt:lpstr>
      <vt:lpstr>TOREBKI FOLIOWE PODSUMOWANIE</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Raport graficzy "Gospodarka odpadami"</dc:title>
  <dc:creator>Danae sp. z o.o.</dc:creator>
  <cp:keywords>odpady, plastik, torby foliowe</cp:keywords>
  <cp:lastModifiedBy>beata.klimczak</cp:lastModifiedBy>
  <cp:revision>1086</cp:revision>
  <dcterms:created xsi:type="dcterms:W3CDTF">2018-09-27T13:03:07Z</dcterms:created>
  <dcterms:modified xsi:type="dcterms:W3CDTF">2019-12-19T10:12:21Z</dcterms:modified>
  <cp:category>Raport  graficzny</cp:category>
</cp:coreProperties>
</file>