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5.xml" ContentType="application/vnd.openxmlformats-officedocument.presentationml.notesSlid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3.xml" ContentType="application/vnd.openxmlformats-officedocument.themeOverride+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4.xml" ContentType="application/vnd.openxmlformats-officedocument.themeOverride+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5.xml" ContentType="application/vnd.openxmlformats-officedocument.themeOverrid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6.xml" ContentType="application/vnd.openxmlformats-officedocument.themeOverride+xml"/>
  <Override PartName="/ppt/charts/chart29.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7.xml" ContentType="application/vnd.openxmlformats-officedocument.themeOverride+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8.xml" ContentType="application/vnd.openxmlformats-officedocument.themeOverrid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9.xml" ContentType="application/vnd.openxmlformats-officedocument.themeOverrid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10.xml" ContentType="application/vnd.openxmlformats-officedocument.themeOverrid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11.xml" ContentType="application/vnd.openxmlformats-officedocument.themeOverrid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12.xml" ContentType="application/vnd.openxmlformats-officedocument.themeOverrid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13.xml" ContentType="application/vnd.openxmlformats-officedocument.themeOverrid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14.xml" ContentType="application/vnd.openxmlformats-officedocument.themeOverrid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15.xml" ContentType="application/vnd.openxmlformats-officedocument.themeOverrid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3.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4.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5.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6.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7.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8.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9.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0.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1.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16.xml" ContentType="application/vnd.openxmlformats-officedocument.themeOverride+xml"/>
  <Override PartName="/ppt/charts/chart52.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3.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17.xml" ContentType="application/vnd.openxmlformats-officedocument.themeOverride+xml"/>
  <Override PartName="/ppt/charts/chart54.xml" ContentType="application/vnd.openxmlformats-officedocument.drawingml.chart+xml"/>
  <Override PartName="/ppt/charts/style52.xml" ContentType="application/vnd.ms-office.chartstyle+xml"/>
  <Override PartName="/ppt/charts/colors52.xml" ContentType="application/vnd.ms-office.chartcolorstyle+xml"/>
  <Override PartName="/ppt/theme/themeOverride18.xml" ContentType="application/vnd.openxmlformats-officedocument.themeOverride+xml"/>
  <Override PartName="/ppt/charts/chart55.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19.xml" ContentType="application/vnd.openxmlformats-officedocument.themeOverride+xml"/>
  <Override PartName="/ppt/charts/chart56.xml" ContentType="application/vnd.openxmlformats-officedocument.drawingml.chart+xml"/>
  <Override PartName="/ppt/charts/style54.xml" ContentType="application/vnd.ms-office.chartstyle+xml"/>
  <Override PartName="/ppt/charts/colors54.xml" ContentType="application/vnd.ms-office.chartcolorstyle+xml"/>
  <Override PartName="/ppt/theme/themeOverride20.xml" ContentType="application/vnd.openxmlformats-officedocument.themeOverride+xml"/>
  <Override PartName="/ppt/charts/chart57.xml" ContentType="application/vnd.openxmlformats-officedocument.drawingml.chart+xml"/>
  <Override PartName="/ppt/charts/style55.xml" ContentType="application/vnd.ms-office.chartstyle+xml"/>
  <Override PartName="/ppt/charts/colors55.xml" ContentType="application/vnd.ms-office.chartcolorstyle+xml"/>
  <Override PartName="/ppt/theme/themeOverride21.xml" ContentType="application/vnd.openxmlformats-officedocument.themeOverride+xml"/>
  <Override PartName="/ppt/charts/chart58.xml" ContentType="application/vnd.openxmlformats-officedocument.drawingml.chart+xml"/>
  <Override PartName="/ppt/charts/style56.xml" ContentType="application/vnd.ms-office.chartstyle+xml"/>
  <Override PartName="/ppt/charts/colors56.xml" ContentType="application/vnd.ms-office.chartcolorstyle+xml"/>
  <Override PartName="/ppt/theme/themeOverride22.xml" ContentType="application/vnd.openxmlformats-officedocument.themeOverride+xml"/>
  <Override PartName="/ppt/notesSlides/notesSlide6.xml" ContentType="application/vnd.openxmlformats-officedocument.presentationml.notesSlide+xml"/>
  <Override PartName="/ppt/charts/chart59.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7.xml" ContentType="application/vnd.openxmlformats-officedocument.presentationml.notesSlide+xml"/>
  <Override PartName="/ppt/charts/chart60.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61.xml" ContentType="application/vnd.openxmlformats-officedocument.drawingml.chart+xml"/>
  <Override PartName="/ppt/charts/style59.xml" ContentType="application/vnd.ms-office.chartstyle+xml"/>
  <Override PartName="/ppt/charts/colors59.xml" ContentType="application/vnd.ms-office.chartcolorstyle+xml"/>
  <Override PartName="/ppt/notesSlides/notesSlide8.xml" ContentType="application/vnd.openxmlformats-officedocument.presentationml.notesSlide+xml"/>
  <Override PartName="/ppt/charts/chart62.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3.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4.xml" ContentType="application/vnd.openxmlformats-officedocument.drawingml.chart+xml"/>
  <Override PartName="/ppt/charts/style62.xml" ContentType="application/vnd.ms-office.chartstyle+xml"/>
  <Override PartName="/ppt/charts/colors62.xml" ContentType="application/vnd.ms-office.chartcolorstyle+xml"/>
  <Override PartName="/ppt/notesSlides/notesSlide9.xml" ContentType="application/vnd.openxmlformats-officedocument.presentationml.notesSlide+xml"/>
  <Override PartName="/ppt/charts/chart65.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6.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7.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charts/chart79.xml" ContentType="application/vnd.openxmlformats-officedocument.drawingml.chart+xml"/>
  <Override PartName="/ppt/charts/chart80.xml" ContentType="application/vnd.openxmlformats-officedocument.drawingml.chart+xml"/>
  <Override PartName="/ppt/charts/chart81.xml" ContentType="application/vnd.openxmlformats-officedocument.drawingml.chart+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style66.xml" ContentType="application/vnd.ms-office.chartstyle+xml"/>
  <Override PartName="/ppt/charts/colors66.xml" ContentType="application/vnd.ms-office.chartcolorstyle+xml"/>
  <Override PartName="/ppt/theme/themeOverride23.xml" ContentType="application/vnd.openxmlformats-officedocument.themeOverride+xml"/>
  <Override PartName="/ppt/charts/chart85.xml" ContentType="application/vnd.openxmlformats-officedocument.drawingml.chart+xml"/>
  <Override PartName="/ppt/charts/style67.xml" ContentType="application/vnd.ms-office.chartstyle+xml"/>
  <Override PartName="/ppt/charts/colors67.xml" ContentType="application/vnd.ms-office.chartcolorstyle+xml"/>
  <Override PartName="/ppt/drawings/drawing1.xml" ContentType="application/vnd.openxmlformats-officedocument.drawingml.chartshapes+xml"/>
  <Override PartName="/ppt/charts/chart86.xml" ContentType="application/vnd.openxmlformats-officedocument.drawingml.chart+xml"/>
  <Override PartName="/ppt/charts/style68.xml" ContentType="application/vnd.ms-office.chartstyle+xml"/>
  <Override PartName="/ppt/charts/colors68.xml" ContentType="application/vnd.ms-office.chartcolorstyle+xml"/>
  <Override PartName="/ppt/drawings/drawing2.xml" ContentType="application/vnd.openxmlformats-officedocument.drawingml.chartshapes+xml"/>
  <Override PartName="/ppt/charts/chart87.xml" ContentType="application/vnd.openxmlformats-officedocument.drawingml.chart+xml"/>
  <Override PartName="/ppt/charts/style69.xml" ContentType="application/vnd.ms-office.chartstyle+xml"/>
  <Override PartName="/ppt/charts/colors69.xml" ContentType="application/vnd.ms-office.chartcolorstyle+xml"/>
  <Override PartName="/ppt/drawings/drawing3.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4"/>
  </p:notesMasterIdLst>
  <p:handoutMasterIdLst>
    <p:handoutMasterId r:id="rId55"/>
  </p:handoutMasterIdLst>
  <p:sldIdLst>
    <p:sldId id="1744" r:id="rId2"/>
    <p:sldId id="743" r:id="rId3"/>
    <p:sldId id="744" r:id="rId4"/>
    <p:sldId id="1751" r:id="rId5"/>
    <p:sldId id="1732" r:id="rId6"/>
    <p:sldId id="1873" r:id="rId7"/>
    <p:sldId id="1753" r:id="rId8"/>
    <p:sldId id="1874" r:id="rId9"/>
    <p:sldId id="1875" r:id="rId10"/>
    <p:sldId id="1876" r:id="rId11"/>
    <p:sldId id="1752" r:id="rId12"/>
    <p:sldId id="1741" r:id="rId13"/>
    <p:sldId id="1765" r:id="rId14"/>
    <p:sldId id="1866" r:id="rId15"/>
    <p:sldId id="1867" r:id="rId16"/>
    <p:sldId id="1868" r:id="rId17"/>
    <p:sldId id="1846" r:id="rId18"/>
    <p:sldId id="1853" r:id="rId19"/>
    <p:sldId id="1880" r:id="rId20"/>
    <p:sldId id="1855" r:id="rId21"/>
    <p:sldId id="1852" r:id="rId22"/>
    <p:sldId id="1879" r:id="rId23"/>
    <p:sldId id="1774" r:id="rId24"/>
    <p:sldId id="1775" r:id="rId25"/>
    <p:sldId id="755" r:id="rId26"/>
    <p:sldId id="1779" r:id="rId27"/>
    <p:sldId id="1778" r:id="rId28"/>
    <p:sldId id="1872" r:id="rId29"/>
    <p:sldId id="1857" r:id="rId30"/>
    <p:sldId id="1782" r:id="rId31"/>
    <p:sldId id="1833" r:id="rId32"/>
    <p:sldId id="1869" r:id="rId33"/>
    <p:sldId id="1871" r:id="rId34"/>
    <p:sldId id="1786" r:id="rId35"/>
    <p:sldId id="1870" r:id="rId36"/>
    <p:sldId id="1860" r:id="rId37"/>
    <p:sldId id="1861" r:id="rId38"/>
    <p:sldId id="1789" r:id="rId39"/>
    <p:sldId id="1862" r:id="rId40"/>
    <p:sldId id="1836" r:id="rId41"/>
    <p:sldId id="1863" r:id="rId42"/>
    <p:sldId id="1877" r:id="rId43"/>
    <p:sldId id="1803" r:id="rId44"/>
    <p:sldId id="1804" r:id="rId45"/>
    <p:sldId id="1805" r:id="rId46"/>
    <p:sldId id="1878" r:id="rId47"/>
    <p:sldId id="1844" r:id="rId48"/>
    <p:sldId id="1809" r:id="rId49"/>
    <p:sldId id="1810" r:id="rId50"/>
    <p:sldId id="1837" r:id="rId51"/>
    <p:sldId id="1864" r:id="rId52"/>
    <p:sldId id="1748"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opczyk Veranika" initials="SV" lastIdx="72" clrIdx="0">
    <p:extLst>
      <p:ext uri="{19B8F6BF-5375-455C-9EA6-DF929625EA0E}">
        <p15:presenceInfo xmlns:p15="http://schemas.microsoft.com/office/powerpoint/2012/main" userId="Stopczyk Veranika" providerId="None"/>
      </p:ext>
    </p:extLst>
  </p:cmAuthor>
  <p:cmAuthor id="2" name="Danae" initials="Danae" lastIdx="114" clrIdx="1">
    <p:extLst>
      <p:ext uri="{19B8F6BF-5375-455C-9EA6-DF929625EA0E}">
        <p15:presenceInfo xmlns:p15="http://schemas.microsoft.com/office/powerpoint/2012/main" userId="Danae" providerId="None"/>
      </p:ext>
    </p:extLst>
  </p:cmAuthor>
  <p:cmAuthor id="3" name="KS" initials="KS" lastIdx="1" clrIdx="2">
    <p:extLst>
      <p:ext uri="{19B8F6BF-5375-455C-9EA6-DF929625EA0E}">
        <p15:presenceInfo xmlns:p15="http://schemas.microsoft.com/office/powerpoint/2012/main" userId="KS" providerId="None"/>
      </p:ext>
    </p:extLst>
  </p:cmAuthor>
  <p:cmAuthor id="4" name="Małgorzata Licznerska" initials="ML" lastIdx="2" clrIdx="3"/>
  <p:cmAuthor id="5" name="Augustowski Wojciech" initials="AW" lastIdx="129" clrIdx="4">
    <p:extLst>
      <p:ext uri="{19B8F6BF-5375-455C-9EA6-DF929625EA0E}">
        <p15:presenceInfo xmlns:p15="http://schemas.microsoft.com/office/powerpoint/2012/main" userId="Augustowski Wojciec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8"/>
    <a:srgbClr val="A5C2CB"/>
    <a:srgbClr val="E0E0E0"/>
    <a:srgbClr val="C4D7DD"/>
    <a:srgbClr val="AFC9D1"/>
    <a:srgbClr val="4B656D"/>
    <a:srgbClr val="FFD22D"/>
    <a:srgbClr val="A5A5A5"/>
    <a:srgbClr val="D9D9D9"/>
    <a:srgbClr val="6D8F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8" autoAdjust="0"/>
    <p:restoredTop sz="94249" autoAdjust="0"/>
  </p:normalViewPr>
  <p:slideViewPr>
    <p:cSldViewPr snapToGrid="0" showGuides="1">
      <p:cViewPr varScale="1">
        <p:scale>
          <a:sx n="72" d="100"/>
          <a:sy n="72" d="100"/>
        </p:scale>
        <p:origin x="1482" y="78"/>
      </p:cViewPr>
      <p:guideLst>
        <p:guide orient="horz" pos="2160"/>
        <p:guide pos="2880"/>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1.xml"/><Relationship Id="rId1" Type="http://schemas.microsoft.com/office/2011/relationships/chartStyle" Target="style4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2.xml"/><Relationship Id="rId1" Type="http://schemas.microsoft.com/office/2011/relationships/chartStyle" Target="style4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3.xml"/><Relationship Id="rId1" Type="http://schemas.microsoft.com/office/2011/relationships/chartStyle" Target="style4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4.xml"/><Relationship Id="rId1" Type="http://schemas.microsoft.com/office/2011/relationships/chartStyle" Target="style4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5.xml"/><Relationship Id="rId1" Type="http://schemas.microsoft.com/office/2011/relationships/chartStyle" Target="style4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6.xml"/><Relationship Id="rId1" Type="http://schemas.microsoft.com/office/2011/relationships/chartStyle" Target="style4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7.xml"/><Relationship Id="rId1" Type="http://schemas.microsoft.com/office/2011/relationships/chartStyle" Target="style4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48.xml"/><Relationship Id="rId1" Type="http://schemas.microsoft.com/office/2011/relationships/chartStyle" Target="style48.xml"/></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0.xml"/><Relationship Id="rId1" Type="http://schemas.microsoft.com/office/2011/relationships/chartStyle" Target="style50.xml"/></Relationships>
</file>

<file path=ppt/charts/_rels/chart53.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54.xml"/><Relationship Id="rId1" Type="http://schemas.microsoft.com/office/2011/relationships/chartStyle" Target="style54.xml"/><Relationship Id="rId4"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7.xml"/><Relationship Id="rId1" Type="http://schemas.microsoft.com/office/2011/relationships/chartStyle" Target="style57.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58.xml"/><Relationship Id="rId1" Type="http://schemas.microsoft.com/office/2011/relationships/chartStyle" Target="style58.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59.xml"/><Relationship Id="rId1" Type="http://schemas.microsoft.com/office/2011/relationships/chartStyle" Target="style59.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0.xml"/><Relationship Id="rId1" Type="http://schemas.microsoft.com/office/2011/relationships/chartStyle" Target="style60.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1.xml"/><Relationship Id="rId1" Type="http://schemas.microsoft.com/office/2011/relationships/chartStyle" Target="style61.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2.xml"/><Relationship Id="rId1" Type="http://schemas.microsoft.com/office/2011/relationships/chartStyle" Target="style62.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3.xml"/><Relationship Id="rId1" Type="http://schemas.microsoft.com/office/2011/relationships/chartStyle" Target="style63.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4.xml"/><Relationship Id="rId1" Type="http://schemas.microsoft.com/office/2011/relationships/chartStyle" Target="style64.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5.xml"/><Relationship Id="rId1" Type="http://schemas.microsoft.com/office/2011/relationships/chartStyle" Target="style65.xml"/></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1" Type="http://schemas.openxmlformats.org/officeDocument/2006/relationships/package" Target="../embeddings/Microsoft_Excel_Worksheet78.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66.xml"/><Relationship Id="rId1" Type="http://schemas.microsoft.com/office/2011/relationships/chartStyle" Target="style66.xml"/><Relationship Id="rId4"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3" Type="http://schemas.openxmlformats.org/officeDocument/2006/relationships/package" Target="../embeddings/Microsoft_Excel_Worksheet84.xlsx"/><Relationship Id="rId2" Type="http://schemas.microsoft.com/office/2011/relationships/chartColorStyle" Target="colors67.xml"/><Relationship Id="rId1" Type="http://schemas.microsoft.com/office/2011/relationships/chartStyle" Target="style67.xml"/><Relationship Id="rId4" Type="http://schemas.openxmlformats.org/officeDocument/2006/relationships/chartUserShapes" Target="../drawings/drawing1.xml"/></Relationships>
</file>

<file path=ppt/charts/_rels/chart86.xml.rels><?xml version="1.0" encoding="UTF-8" standalone="yes"?>
<Relationships xmlns="http://schemas.openxmlformats.org/package/2006/relationships"><Relationship Id="rId3" Type="http://schemas.openxmlformats.org/officeDocument/2006/relationships/package" Target="../embeddings/Microsoft_Excel_Worksheet85.xlsx"/><Relationship Id="rId2" Type="http://schemas.microsoft.com/office/2011/relationships/chartColorStyle" Target="colors68.xml"/><Relationship Id="rId1" Type="http://schemas.microsoft.com/office/2011/relationships/chartStyle" Target="style68.xml"/><Relationship Id="rId4" Type="http://schemas.openxmlformats.org/officeDocument/2006/relationships/chartUserShapes" Target="../drawings/drawing2.xml"/></Relationships>
</file>

<file path=ppt/charts/_rels/chart87.xml.rels><?xml version="1.0" encoding="UTF-8" standalone="yes"?>
<Relationships xmlns="http://schemas.openxmlformats.org/package/2006/relationships"><Relationship Id="rId3" Type="http://schemas.openxmlformats.org/officeDocument/2006/relationships/package" Target="../embeddings/Microsoft_Excel_Worksheet86.xlsx"/><Relationship Id="rId2" Type="http://schemas.microsoft.com/office/2011/relationships/chartColorStyle" Target="colors69.xml"/><Relationship Id="rId1" Type="http://schemas.microsoft.com/office/2011/relationships/chartStyle" Target="style69.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1807103723804"/>
          <c:y val="7.7429469298400486E-2"/>
          <c:w val="0.69248451231045516"/>
          <c:h val="0.76701199345597493"/>
        </c:manualLayout>
      </c:layout>
      <c:doughnutChart>
        <c:varyColors val="1"/>
        <c:ser>
          <c:idx val="0"/>
          <c:order val="0"/>
          <c:tx>
            <c:strRef>
              <c:f>Arkusz1!$B$1</c:f>
              <c:strCache>
                <c:ptCount val="1"/>
                <c:pt idx="0">
                  <c:v>Seria 1</c:v>
                </c:pt>
              </c:strCache>
            </c:strRef>
          </c:tx>
          <c:explosion val="3"/>
          <c:dPt>
            <c:idx val="0"/>
            <c:bubble3D val="0"/>
            <c:spPr>
              <a:solidFill>
                <a:srgbClr val="FFCB06"/>
              </a:solidFill>
              <a:ln>
                <a:noFill/>
              </a:ln>
            </c:spPr>
            <c:extLst>
              <c:ext xmlns:c16="http://schemas.microsoft.com/office/drawing/2014/chart" uri="{C3380CC4-5D6E-409C-BE32-E72D297353CC}">
                <c16:uniqueId val="{00000001-F5D6-4F74-93B3-F76E160285E5}"/>
              </c:ext>
            </c:extLst>
          </c:dPt>
          <c:dPt>
            <c:idx val="1"/>
            <c:bubble3D val="0"/>
            <c:spPr>
              <a:solidFill>
                <a:srgbClr val="FFE279"/>
              </a:solidFill>
            </c:spPr>
            <c:extLst>
              <c:ext xmlns:c16="http://schemas.microsoft.com/office/drawing/2014/chart" uri="{C3380CC4-5D6E-409C-BE32-E72D297353CC}">
                <c16:uniqueId val="{00000003-F5D6-4F74-93B3-F76E160285E5}"/>
              </c:ext>
            </c:extLst>
          </c:dPt>
          <c:dPt>
            <c:idx val="2"/>
            <c:bubble3D val="0"/>
            <c:spPr>
              <a:solidFill>
                <a:srgbClr val="6D8F9A"/>
              </a:solidFill>
            </c:spPr>
            <c:extLst>
              <c:ext xmlns:c16="http://schemas.microsoft.com/office/drawing/2014/chart" uri="{C3380CC4-5D6E-409C-BE32-E72D297353CC}">
                <c16:uniqueId val="{00000005-F5D6-4F74-93B3-F76E160285E5}"/>
              </c:ext>
            </c:extLst>
          </c:dPt>
          <c:dPt>
            <c:idx val="3"/>
            <c:bubble3D val="0"/>
            <c:spPr>
              <a:solidFill>
                <a:srgbClr val="4B656D"/>
              </a:solidFill>
            </c:spPr>
            <c:extLst>
              <c:ext xmlns:c16="http://schemas.microsoft.com/office/drawing/2014/chart" uri="{C3380CC4-5D6E-409C-BE32-E72D297353CC}">
                <c16:uniqueId val="{00000007-F5D6-4F74-93B3-F76E160285E5}"/>
              </c:ext>
            </c:extLst>
          </c:dPt>
          <c:dPt>
            <c:idx val="4"/>
            <c:bubble3D val="0"/>
            <c:spPr>
              <a:solidFill>
                <a:srgbClr val="B2B2B2"/>
              </a:solidFill>
            </c:spPr>
            <c:extLst>
              <c:ext xmlns:c16="http://schemas.microsoft.com/office/drawing/2014/chart" uri="{C3380CC4-5D6E-409C-BE32-E72D297353CC}">
                <c16:uniqueId val="{00000009-F5D6-4F74-93B3-F76E160285E5}"/>
              </c:ext>
            </c:extLst>
          </c:dPt>
          <c:dLbls>
            <c:dLbl>
              <c:idx val="1"/>
              <c:numFmt formatCode="#,##0.0" sourceLinked="0"/>
              <c:spPr>
                <a:noFill/>
                <a:ln>
                  <a:noFill/>
                </a:ln>
                <a:effectLst/>
              </c:spPr>
              <c:txPr>
                <a:bodyPr wrap="square" lIns="38100" tIns="19050" rIns="38100" bIns="19050" anchor="ctr">
                  <a:spAutoFit/>
                </a:bodyPr>
                <a:lstStyle/>
                <a:p>
                  <a:pPr>
                    <a:defRPr sz="12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5D6-4F74-93B3-F76E160285E5}"/>
                </c:ext>
              </c:extLst>
            </c:dLbl>
            <c:dLbl>
              <c:idx val="3"/>
              <c:numFmt formatCode="#,##0.0" sourceLinked="0"/>
              <c:spPr>
                <a:noFill/>
                <a:ln>
                  <a:noFill/>
                </a:ln>
                <a:effectLst/>
              </c:spPr>
              <c:txPr>
                <a:bodyPr wrap="square" lIns="38100" tIns="19050" rIns="38100" bIns="19050" anchor="ctr" anchorCtr="0">
                  <a:spAutoFit/>
                </a:bodyPr>
                <a:lstStyle/>
                <a:p>
                  <a:pPr algn="ctr">
                    <a:defRPr lang="en-US"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F5D6-4F74-93B3-F76E160285E5}"/>
                </c:ext>
              </c:extLst>
            </c:dLbl>
            <c:numFmt formatCode="#,##0.0" sourceLinked="0"/>
            <c:spPr>
              <a:noFill/>
              <a:ln>
                <a:noFill/>
              </a:ln>
              <a:effectLst/>
            </c:spPr>
            <c:txPr>
              <a:bodyPr wrap="square" lIns="38100" tIns="19050" rIns="38100" bIns="19050" anchor="ctr">
                <a:spAutoFit/>
              </a:bodyPr>
              <a:lstStyle/>
              <a:p>
                <a:pPr>
                  <a:defRPr sz="12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15-24 lat</c:v>
                </c:pt>
                <c:pt idx="1">
                  <c:v>25-34 lat</c:v>
                </c:pt>
                <c:pt idx="2">
                  <c:v>35-44 lat</c:v>
                </c:pt>
                <c:pt idx="3">
                  <c:v>45-59 lat</c:v>
                </c:pt>
                <c:pt idx="4">
                  <c:v>60 lat i więcej</c:v>
                </c:pt>
              </c:strCache>
            </c:strRef>
          </c:cat>
          <c:val>
            <c:numRef>
              <c:f>Arkusz1!$B$2:$B$6</c:f>
              <c:numCache>
                <c:formatCode>0.0</c:formatCode>
                <c:ptCount val="5"/>
                <c:pt idx="0">
                  <c:v>12.4</c:v>
                </c:pt>
                <c:pt idx="1">
                  <c:v>16.899999999999999</c:v>
                </c:pt>
                <c:pt idx="2">
                  <c:v>18.399999999999999</c:v>
                </c:pt>
                <c:pt idx="3">
                  <c:v>23</c:v>
                </c:pt>
                <c:pt idx="4">
                  <c:v>29.3</c:v>
                </c:pt>
              </c:numCache>
            </c:numRef>
          </c:val>
          <c:extLst>
            <c:ext xmlns:c16="http://schemas.microsoft.com/office/drawing/2014/chart" uri="{C3380CC4-5D6E-409C-BE32-E72D297353CC}">
              <c16:uniqueId val="{0000000A-F5D6-4F74-93B3-F76E160285E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7.3252699607117512E-3"/>
          <c:y val="0.12307427939220601"/>
          <c:w val="0.2585188707894478"/>
          <c:h val="0.69755352329837694"/>
        </c:manualLayout>
      </c:layout>
      <c:overlay val="0"/>
      <c:txPr>
        <a:bodyPr/>
        <a:lstStyle/>
        <a:p>
          <a:pPr algn="l" rtl="0">
            <a:defRPr lang="pl-PL"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Arkusz1!$B$2</c:f>
              <c:numCache>
                <c:formatCode>0.0</c:formatCode>
                <c:ptCount val="1"/>
                <c:pt idx="0">
                  <c:v>65.3</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Arkusz1!$C$2</c:f>
              <c:numCache>
                <c:formatCode>0.0</c:formatCode>
                <c:ptCount val="1"/>
                <c:pt idx="0">
                  <c:v>22.9</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innych krajów/regionów</c:v>
                </c:pt>
              </c:strCache>
            </c:strRef>
          </c:cat>
          <c:val>
            <c:numRef>
              <c:f>Arkusz1!$D$2</c:f>
              <c:numCache>
                <c:formatCode>0.0</c:formatCode>
                <c:ptCount val="1"/>
                <c:pt idx="0">
                  <c:v>11.799999999999999</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AF70-4D06-A159-FAC8698553F2}"/>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AF70-4D06-A159-FAC8698553F2}"/>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AF70-4D06-A159-FAC8698553F2}"/>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F70-4D06-A159-FAC8698553F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Arkusz1!$B$2:$B$17</c:f>
              <c:numCache>
                <c:formatCode>0.0</c:formatCode>
                <c:ptCount val="16"/>
                <c:pt idx="0">
                  <c:v>59.677419354838712</c:v>
                </c:pt>
                <c:pt idx="1">
                  <c:v>61.53846153846154</c:v>
                </c:pt>
                <c:pt idx="2">
                  <c:v>57.608695652173914</c:v>
                </c:pt>
                <c:pt idx="3">
                  <c:v>62.173913043478258</c:v>
                </c:pt>
                <c:pt idx="4">
                  <c:v>77.13310580204778</c:v>
                </c:pt>
                <c:pt idx="6">
                  <c:v>87.878787878787875</c:v>
                </c:pt>
                <c:pt idx="7">
                  <c:v>78.787878787878782</c:v>
                </c:pt>
                <c:pt idx="8">
                  <c:v>60.151802656546494</c:v>
                </c:pt>
                <c:pt idx="9">
                  <c:v>56.25</c:v>
                </c:pt>
                <c:pt idx="11">
                  <c:v>72.750642673521853</c:v>
                </c:pt>
                <c:pt idx="12">
                  <c:v>63.223140495867767</c:v>
                </c:pt>
                <c:pt idx="13">
                  <c:v>60</c:v>
                </c:pt>
                <c:pt idx="14">
                  <c:v>55.68181818181818</c:v>
                </c:pt>
                <c:pt idx="15">
                  <c:v>59.482758620689658</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Arkusz1!$C$2:$C$17</c:f>
              <c:numCache>
                <c:formatCode>0.0</c:formatCode>
                <c:ptCount val="16"/>
                <c:pt idx="0">
                  <c:v>25</c:v>
                </c:pt>
                <c:pt idx="1">
                  <c:v>29.585798816568047</c:v>
                </c:pt>
                <c:pt idx="2">
                  <c:v>28.260869565217391</c:v>
                </c:pt>
                <c:pt idx="3">
                  <c:v>26.521739130434785</c:v>
                </c:pt>
                <c:pt idx="4">
                  <c:v>11.945392491467576</c:v>
                </c:pt>
                <c:pt idx="6">
                  <c:v>3.0303030303030303</c:v>
                </c:pt>
                <c:pt idx="7">
                  <c:v>12.121212121212121</c:v>
                </c:pt>
                <c:pt idx="8">
                  <c:v>25.806451612903224</c:v>
                </c:pt>
                <c:pt idx="9">
                  <c:v>34.090909090909086</c:v>
                </c:pt>
                <c:pt idx="11">
                  <c:v>17.737789203084834</c:v>
                </c:pt>
                <c:pt idx="12">
                  <c:v>26.859504132231404</c:v>
                </c:pt>
                <c:pt idx="13">
                  <c:v>26.666666666666668</c:v>
                </c:pt>
                <c:pt idx="14">
                  <c:v>27.27272727272727</c:v>
                </c:pt>
                <c:pt idx="15">
                  <c:v>23.275862068965516</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Arkusz1!$D$2:$D$17</c:f>
              <c:numCache>
                <c:formatCode>0.0</c:formatCode>
                <c:ptCount val="16"/>
                <c:pt idx="0">
                  <c:v>15.32258064516129</c:v>
                </c:pt>
                <c:pt idx="1">
                  <c:v>8.8757396449704142</c:v>
                </c:pt>
                <c:pt idx="2">
                  <c:v>14.130434782608695</c:v>
                </c:pt>
                <c:pt idx="3">
                  <c:v>11.304347826086957</c:v>
                </c:pt>
                <c:pt idx="4">
                  <c:v>10.921501706484642</c:v>
                </c:pt>
                <c:pt idx="6">
                  <c:v>9.0909090909090917</c:v>
                </c:pt>
                <c:pt idx="7">
                  <c:v>9.0909090909090917</c:v>
                </c:pt>
                <c:pt idx="8">
                  <c:v>14.041745730550284</c:v>
                </c:pt>
                <c:pt idx="9">
                  <c:v>9.6590909090909083</c:v>
                </c:pt>
                <c:pt idx="11">
                  <c:v>9.5115681233933156</c:v>
                </c:pt>
                <c:pt idx="12">
                  <c:v>9.9173553719008272</c:v>
                </c:pt>
                <c:pt idx="13">
                  <c:v>13.333333333333334</c:v>
                </c:pt>
                <c:pt idx="14">
                  <c:v>17.045454545454543</c:v>
                </c:pt>
                <c:pt idx="15">
                  <c:v>17.241379310344829</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072-4589-8163-F143DF455CCC}"/>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EED-4AE1-85C7-D1C300CC35A1}"/>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072-4589-8163-F143DF455CC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Arkusz1!$B$2:$B$15</c:f>
              <c:numCache>
                <c:formatCode>0.0</c:formatCode>
                <c:ptCount val="14"/>
                <c:pt idx="0">
                  <c:v>54.54545454545454</c:v>
                </c:pt>
                <c:pt idx="1">
                  <c:v>47.348484848484851</c:v>
                </c:pt>
                <c:pt idx="2">
                  <c:v>63.5673624288425</c:v>
                </c:pt>
                <c:pt idx="3">
                  <c:v>79.545454545454547</c:v>
                </c:pt>
                <c:pt idx="5">
                  <c:v>55.784061696658092</c:v>
                </c:pt>
                <c:pt idx="6">
                  <c:v>66.942148760330582</c:v>
                </c:pt>
                <c:pt idx="7">
                  <c:v>67.272727272727266</c:v>
                </c:pt>
                <c:pt idx="8">
                  <c:v>55.68181818181818</c:v>
                </c:pt>
                <c:pt idx="9">
                  <c:v>68.103448275862064</c:v>
                </c:pt>
                <c:pt idx="11">
                  <c:v>68.711656441717793</c:v>
                </c:pt>
                <c:pt idx="12">
                  <c:v>58.974358974358978</c:v>
                </c:pt>
                <c:pt idx="13">
                  <c:v>59.803921568627452</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EED-4AE1-85C7-D1C300CC35A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Arkusz1!$C$2:$C$15</c:f>
              <c:numCache>
                <c:formatCode>0.0</c:formatCode>
                <c:ptCount val="14"/>
                <c:pt idx="0">
                  <c:v>33.333333333333329</c:v>
                </c:pt>
                <c:pt idx="1">
                  <c:v>43.560606060606062</c:v>
                </c:pt>
                <c:pt idx="2">
                  <c:v>27.324478178368121</c:v>
                </c:pt>
                <c:pt idx="3">
                  <c:v>17.613636363636363</c:v>
                </c:pt>
                <c:pt idx="5">
                  <c:v>37.017994858611821</c:v>
                </c:pt>
                <c:pt idx="6">
                  <c:v>26.033057851239672</c:v>
                </c:pt>
                <c:pt idx="7">
                  <c:v>24.242424242424242</c:v>
                </c:pt>
                <c:pt idx="8">
                  <c:v>31.818181818181817</c:v>
                </c:pt>
                <c:pt idx="9">
                  <c:v>22.413793103448278</c:v>
                </c:pt>
                <c:pt idx="11">
                  <c:v>27.607361963190186</c:v>
                </c:pt>
                <c:pt idx="12">
                  <c:v>33.760683760683762</c:v>
                </c:pt>
                <c:pt idx="13">
                  <c:v>27.777777777777779</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podstawowe</c:v>
                </c:pt>
                <c:pt idx="1">
                  <c:v>zawodowe</c:v>
                </c:pt>
                <c:pt idx="2">
                  <c:v>średnie</c:v>
                </c:pt>
                <c:pt idx="3">
                  <c:v>wyższe</c:v>
                </c:pt>
                <c:pt idx="5">
                  <c:v>wieś</c:v>
                </c:pt>
                <c:pt idx="6">
                  <c:v>do 50 tys. </c:v>
                </c:pt>
                <c:pt idx="7">
                  <c:v>50-200 tys. </c:v>
                </c:pt>
                <c:pt idx="8">
                  <c:v>200-500 tys. </c:v>
                </c:pt>
                <c:pt idx="9">
                  <c:v>pow.500 tys. </c:v>
                </c:pt>
                <c:pt idx="11">
                  <c:v>do 1500 PLN</c:v>
                </c:pt>
                <c:pt idx="12">
                  <c:v>1501-2500 PLN</c:v>
                </c:pt>
                <c:pt idx="13">
                  <c:v>pow.2500 PLN</c:v>
                </c:pt>
              </c:strCache>
            </c:strRef>
          </c:cat>
          <c:val>
            <c:numRef>
              <c:f>Arkusz1!$D$2:$D$15</c:f>
              <c:numCache>
                <c:formatCode>0.0</c:formatCode>
                <c:ptCount val="14"/>
                <c:pt idx="0">
                  <c:v>12.121212121212121</c:v>
                </c:pt>
                <c:pt idx="1">
                  <c:v>9.0909090909090917</c:v>
                </c:pt>
                <c:pt idx="2">
                  <c:v>9.1081593927893731</c:v>
                </c:pt>
                <c:pt idx="3">
                  <c:v>2.8409090909090908</c:v>
                </c:pt>
                <c:pt idx="5">
                  <c:v>7.1979434447300772</c:v>
                </c:pt>
                <c:pt idx="6">
                  <c:v>7.0247933884297522</c:v>
                </c:pt>
                <c:pt idx="7">
                  <c:v>8.4848484848484862</c:v>
                </c:pt>
                <c:pt idx="8">
                  <c:v>12.5</c:v>
                </c:pt>
                <c:pt idx="9">
                  <c:v>9.4827586206896548</c:v>
                </c:pt>
                <c:pt idx="11">
                  <c:v>3.6809815950920246</c:v>
                </c:pt>
                <c:pt idx="12">
                  <c:v>7.2649572649572658</c:v>
                </c:pt>
                <c:pt idx="13">
                  <c:v>12.418300653594772</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Arkusz1!$B$2</c:f>
              <c:numCache>
                <c:formatCode>0.0</c:formatCode>
                <c:ptCount val="1"/>
                <c:pt idx="0">
                  <c:v>61.8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Arkusz1!$C$2</c:f>
              <c:numCache>
                <c:formatCode>0.0</c:formatCode>
                <c:ptCount val="1"/>
                <c:pt idx="0">
                  <c:v>30.099999999999998</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domowych</c:v>
                </c:pt>
              </c:strCache>
            </c:strRef>
          </c:cat>
          <c:val>
            <c:numRef>
              <c:f>Arkusz1!$D$2</c:f>
              <c:numCache>
                <c:formatCode>0.0</c:formatCode>
                <c:ptCount val="1"/>
                <c:pt idx="0">
                  <c:v>8.1</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Arkusz1!$B$2</c:f>
              <c:numCache>
                <c:formatCode>0.0</c:formatCode>
                <c:ptCount val="1"/>
                <c:pt idx="0">
                  <c:v>49.6</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Arkusz1!$C$2</c:f>
              <c:numCache>
                <c:formatCode>0.0</c:formatCode>
                <c:ptCount val="1"/>
                <c:pt idx="0">
                  <c:v>39.800000000000004</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gospodarstw rolnych</c:v>
                </c:pt>
              </c:strCache>
            </c:strRef>
          </c:cat>
          <c:val>
            <c:numRef>
              <c:f>Arkusz1!$D$2</c:f>
              <c:numCache>
                <c:formatCode>0.0</c:formatCode>
                <c:ptCount val="1"/>
                <c:pt idx="0">
                  <c:v>10.6</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D4EA-4027-9218-FE8F0107E937}"/>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49C-4FBF-828B-FDF5FF0F4B1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Arkusz1!$B$2:$B$12</c:f>
              <c:numCache>
                <c:formatCode>0.0</c:formatCode>
                <c:ptCount val="11"/>
                <c:pt idx="0">
                  <c:v>54.78927203065134</c:v>
                </c:pt>
                <c:pt idx="1">
                  <c:v>43.93305439330544</c:v>
                </c:pt>
                <c:pt idx="3">
                  <c:v>60.606060606060609</c:v>
                </c:pt>
                <c:pt idx="4">
                  <c:v>46.590909090909086</c:v>
                </c:pt>
                <c:pt idx="5">
                  <c:v>49.905123339658445</c:v>
                </c:pt>
                <c:pt idx="6">
                  <c:v>51.136363636363633</c:v>
                </c:pt>
                <c:pt idx="8">
                  <c:v>54.601226993865026</c:v>
                </c:pt>
                <c:pt idx="9">
                  <c:v>54.914529914529922</c:v>
                </c:pt>
                <c:pt idx="10">
                  <c:v>39.215686274509807</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49C-4FBF-828B-FDF5FF0F4B1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Arkusz1!$C$2:$C$12</c:f>
              <c:numCache>
                <c:formatCode>0.0</c:formatCode>
                <c:ptCount val="11"/>
                <c:pt idx="0">
                  <c:v>35.249042145593869</c:v>
                </c:pt>
                <c:pt idx="1">
                  <c:v>44.769874476987447</c:v>
                </c:pt>
                <c:pt idx="3">
                  <c:v>15.151515151515152</c:v>
                </c:pt>
                <c:pt idx="4">
                  <c:v>39.772727272727273</c:v>
                </c:pt>
                <c:pt idx="5">
                  <c:v>40.98671726755218</c:v>
                </c:pt>
                <c:pt idx="6">
                  <c:v>40.909090909090914</c:v>
                </c:pt>
                <c:pt idx="8">
                  <c:v>42.944785276073624</c:v>
                </c:pt>
                <c:pt idx="9">
                  <c:v>35.683760683760681</c:v>
                </c:pt>
                <c:pt idx="10">
                  <c:v>44.444444444444443</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Arkusz1!$D$2:$D$12</c:f>
              <c:numCache>
                <c:formatCode>0.0</c:formatCode>
                <c:ptCount val="11"/>
                <c:pt idx="0">
                  <c:v>9.9616858237547881</c:v>
                </c:pt>
                <c:pt idx="1">
                  <c:v>11.297071129707113</c:v>
                </c:pt>
                <c:pt idx="3">
                  <c:v>24.242424242424242</c:v>
                </c:pt>
                <c:pt idx="4">
                  <c:v>13.636363636363635</c:v>
                </c:pt>
                <c:pt idx="5">
                  <c:v>9.1081593927893731</c:v>
                </c:pt>
                <c:pt idx="6">
                  <c:v>7.9545454545454541</c:v>
                </c:pt>
                <c:pt idx="8">
                  <c:v>2.4539877300613497</c:v>
                </c:pt>
                <c:pt idx="9">
                  <c:v>9.4017094017094021</c:v>
                </c:pt>
                <c:pt idx="10">
                  <c:v>16.33986928104575</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088-449F-9631-8E0ADA69976D}"/>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088-449F-9631-8E0ADA69976D}"/>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F088-449F-9631-8E0ADA69976D}"/>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55.645161290322577</c:v>
                </c:pt>
                <c:pt idx="1">
                  <c:v>57.988165680473372</c:v>
                </c:pt>
                <c:pt idx="2">
                  <c:v>44.021739130434781</c:v>
                </c:pt>
                <c:pt idx="3">
                  <c:v>47.391304347826086</c:v>
                </c:pt>
                <c:pt idx="4">
                  <c:v>41.296928327645048</c:v>
                </c:pt>
                <c:pt idx="6">
                  <c:v>66.666666666666657</c:v>
                </c:pt>
                <c:pt idx="7">
                  <c:v>51.515151515151516</c:v>
                </c:pt>
                <c:pt idx="8">
                  <c:v>46.110056925996204</c:v>
                </c:pt>
                <c:pt idx="9">
                  <c:v>43.75</c:v>
                </c:pt>
                <c:pt idx="11">
                  <c:v>58.282208588957054</c:v>
                </c:pt>
                <c:pt idx="12">
                  <c:v>52.777777777777779</c:v>
                </c:pt>
                <c:pt idx="13">
                  <c:v>35.294117647058826</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51F-46B2-AEE5-DCCBDCA710D0}"/>
                </c:ext>
              </c:extLst>
            </c:dLbl>
            <c:dLbl>
              <c:idx val="13"/>
              <c:spPr>
                <a:noFill/>
                <a:ln>
                  <a:no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51F-46B2-AEE5-DCCBDCA710D0}"/>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36.29032258064516</c:v>
                </c:pt>
                <c:pt idx="1">
                  <c:v>33.136094674556219</c:v>
                </c:pt>
                <c:pt idx="2">
                  <c:v>43.478260869565219</c:v>
                </c:pt>
                <c:pt idx="3">
                  <c:v>46.521739130434781</c:v>
                </c:pt>
                <c:pt idx="4">
                  <c:v>51.877133105802045</c:v>
                </c:pt>
                <c:pt idx="6">
                  <c:v>21.212121212121211</c:v>
                </c:pt>
                <c:pt idx="7">
                  <c:v>41.287878787878789</c:v>
                </c:pt>
                <c:pt idx="8">
                  <c:v>44.971537001897531</c:v>
                </c:pt>
                <c:pt idx="9">
                  <c:v>49.43181818181818</c:v>
                </c:pt>
                <c:pt idx="11">
                  <c:v>38.036809815950924</c:v>
                </c:pt>
                <c:pt idx="12">
                  <c:v>40.598290598290596</c:v>
                </c:pt>
                <c:pt idx="13">
                  <c:v>50.653594771241828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8.064516129032258</c:v>
                </c:pt>
                <c:pt idx="1">
                  <c:v>8.8757396449704142</c:v>
                </c:pt>
                <c:pt idx="2">
                  <c:v>12.5</c:v>
                </c:pt>
                <c:pt idx="3">
                  <c:v>6.0869565217391308</c:v>
                </c:pt>
                <c:pt idx="4">
                  <c:v>6.8259385665529013</c:v>
                </c:pt>
                <c:pt idx="6">
                  <c:v>12.121212121212121</c:v>
                </c:pt>
                <c:pt idx="7">
                  <c:v>7.1969696969696972</c:v>
                </c:pt>
                <c:pt idx="8">
                  <c:v>8.9184060721062615</c:v>
                </c:pt>
                <c:pt idx="9">
                  <c:v>6.8181818181818175</c:v>
                </c:pt>
                <c:pt idx="11">
                  <c:v>3.6809815950920246</c:v>
                </c:pt>
                <c:pt idx="12">
                  <c:v>6.6239316239316244</c:v>
                </c:pt>
                <c:pt idx="13">
                  <c:v>14.052287581699346</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Arkusz1!$B$2</c:f>
              <c:numCache>
                <c:formatCode>0.0</c:formatCode>
                <c:ptCount val="1"/>
                <c:pt idx="0">
                  <c:v>47.8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Arkusz1!$C$2</c:f>
              <c:numCache>
                <c:formatCode>0.0</c:formatCode>
                <c:ptCount val="1"/>
                <c:pt idx="0">
                  <c:v>44</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naturalne zanieczyszczenia (np. pożary lasów)</c:v>
                </c:pt>
              </c:strCache>
            </c:strRef>
          </c:cat>
          <c:val>
            <c:numRef>
              <c:f>Arkusz1!$D$2</c:f>
              <c:numCache>
                <c:formatCode>0.0</c:formatCode>
                <c:ptCount val="1"/>
                <c:pt idx="0">
                  <c:v>8.2000000000000011</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4B656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emisja pojazdów</c:v>
                </c:pt>
                <c:pt idx="1">
                  <c:v>przemysł</c:v>
                </c:pt>
                <c:pt idx="2">
                  <c:v>ogrzewanie domów</c:v>
                </c:pt>
              </c:strCache>
            </c:strRef>
          </c:cat>
          <c:val>
            <c:numRef>
              <c:f>Arkusz1!$B$2:$B$4</c:f>
              <c:numCache>
                <c:formatCode>0.0</c:formatCode>
                <c:ptCount val="3"/>
                <c:pt idx="0">
                  <c:v>18.399999999999999</c:v>
                </c:pt>
                <c:pt idx="1">
                  <c:v>28.3</c:v>
                </c:pt>
                <c:pt idx="2">
                  <c:v>53.2</c:v>
                </c:pt>
              </c:numCache>
            </c:numRef>
          </c:val>
          <c:extLst>
            <c:ext xmlns:c16="http://schemas.microsoft.com/office/drawing/2014/chart" uri="{C3380CC4-5D6E-409C-BE32-E72D297353CC}">
              <c16:uniqueId val="{00000000-5469-4F27-B61B-C501E2C260EC}"/>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A5A5A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przemysł</c:v>
                </c:pt>
                <c:pt idx="1">
                  <c:v>ogrzewanie domów</c:v>
                </c:pt>
                <c:pt idx="2">
                  <c:v>emisja pojazdów</c:v>
                </c:pt>
              </c:strCache>
            </c:strRef>
          </c:cat>
          <c:val>
            <c:numRef>
              <c:f>Arkusz1!$B$2:$B$4</c:f>
              <c:numCache>
                <c:formatCode>0.0</c:formatCode>
                <c:ptCount val="3"/>
                <c:pt idx="0">
                  <c:v>12.3</c:v>
                </c:pt>
                <c:pt idx="1">
                  <c:v>26.6</c:v>
                </c:pt>
                <c:pt idx="2">
                  <c:v>61.2</c:v>
                </c:pt>
              </c:numCache>
            </c:numRef>
          </c:val>
          <c:extLst>
            <c:ext xmlns:c16="http://schemas.microsoft.com/office/drawing/2014/chart" uri="{C3380CC4-5D6E-409C-BE32-E72D297353CC}">
              <c16:uniqueId val="{00000000-E62F-4438-8502-520D4133EDB1}"/>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782459468793106"/>
          <c:y val="0.11134505307086555"/>
          <c:w val="0.38625146190067416"/>
          <c:h val="0.8629371318715735"/>
        </c:manualLayout>
      </c:layout>
      <c:barChart>
        <c:barDir val="col"/>
        <c:grouping val="percentStacked"/>
        <c:varyColors val="0"/>
        <c:ser>
          <c:idx val="0"/>
          <c:order val="0"/>
          <c:tx>
            <c:strRef>
              <c:f>Arkusz1!$A$2</c:f>
              <c:strCache>
                <c:ptCount val="1"/>
                <c:pt idx="0">
                  <c:v>do 500 PLN</c:v>
                </c:pt>
              </c:strCache>
            </c:strRef>
          </c:tx>
          <c:spPr>
            <a:solidFill>
              <a:srgbClr val="F2594F"/>
            </a:solidFill>
          </c:spPr>
          <c:invertIfNegative val="0"/>
          <c:dPt>
            <c:idx val="0"/>
            <c:invertIfNegative val="0"/>
            <c:bubble3D val="0"/>
            <c:spPr>
              <a:solidFill>
                <a:srgbClr val="F2594F"/>
              </a:solidFill>
              <a:ln>
                <a:noFill/>
              </a:ln>
            </c:spPr>
            <c:extLst>
              <c:ext xmlns:c16="http://schemas.microsoft.com/office/drawing/2014/chart" uri="{C3380CC4-5D6E-409C-BE32-E72D297353CC}">
                <c16:uniqueId val="{00000001-21ED-4D7A-A99E-A86FE3EDF5A1}"/>
              </c:ext>
            </c:extLst>
          </c:dPt>
          <c:dLbls>
            <c:dLbl>
              <c:idx val="0"/>
              <c:layout>
                <c:manualLayout>
                  <c:x val="1.1896606313507113E-2"/>
                  <c:y val="-6.692815340555348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ED-4D7A-A99E-A86FE3EDF5A1}"/>
                </c:ext>
              </c:extLst>
            </c:dLbl>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Seria 1</c:v>
                </c:pt>
              </c:strCache>
            </c:strRef>
          </c:cat>
          <c:val>
            <c:numRef>
              <c:f>Arkusz1!$B$2</c:f>
              <c:numCache>
                <c:formatCode>0.0</c:formatCode>
                <c:ptCount val="1"/>
                <c:pt idx="0">
                  <c:v>0.3</c:v>
                </c:pt>
              </c:numCache>
            </c:numRef>
          </c:val>
          <c:extLst>
            <c:ext xmlns:c16="http://schemas.microsoft.com/office/drawing/2014/chart" uri="{C3380CC4-5D6E-409C-BE32-E72D297353CC}">
              <c16:uniqueId val="{00000012-21ED-4D7A-A99E-A86FE3EDF5A1}"/>
            </c:ext>
          </c:extLst>
        </c:ser>
        <c:ser>
          <c:idx val="1"/>
          <c:order val="1"/>
          <c:tx>
            <c:strRef>
              <c:f>Arkusz1!$A$3</c:f>
              <c:strCache>
                <c:ptCount val="1"/>
                <c:pt idx="0">
                  <c:v>501 – 1000 PLN</c:v>
                </c:pt>
              </c:strCache>
            </c:strRef>
          </c:tx>
          <c:spPr>
            <a:solidFill>
              <a:srgbClr val="F48472"/>
            </a:solidFill>
          </c:spPr>
          <c:invertIfNegative val="0"/>
          <c:dPt>
            <c:idx val="0"/>
            <c:invertIfNegative val="0"/>
            <c:bubble3D val="0"/>
            <c:extLst>
              <c:ext xmlns:c16="http://schemas.microsoft.com/office/drawing/2014/chart" uri="{C3380CC4-5D6E-409C-BE32-E72D297353CC}">
                <c16:uniqueId val="{00000003-8CA1-4A5B-AF78-4C81F0B6E40B}"/>
              </c:ext>
            </c:extLst>
          </c:dPt>
          <c:dLbls>
            <c:dLbl>
              <c:idx val="0"/>
              <c:layout>
                <c:manualLayout>
                  <c:x val="1.5103631126990142E-2"/>
                  <c:y val="-1.0967729399344083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Arkusz1!$B$3</c:f>
              <c:numCache>
                <c:formatCode>0.0</c:formatCode>
                <c:ptCount val="1"/>
                <c:pt idx="0">
                  <c:v>3.7</c:v>
                </c:pt>
              </c:numCache>
            </c:numRef>
          </c:val>
          <c:extLst>
            <c:ext xmlns:c16="http://schemas.microsoft.com/office/drawing/2014/chart" uri="{C3380CC4-5D6E-409C-BE32-E72D297353CC}">
              <c16:uniqueId val="{00000012-CF53-4AA9-B435-EC5F5D36D5CC}"/>
            </c:ext>
          </c:extLst>
        </c:ser>
        <c:ser>
          <c:idx val="2"/>
          <c:order val="2"/>
          <c:tx>
            <c:strRef>
              <c:f>Arkusz1!$A$4</c:f>
              <c:strCache>
                <c:ptCount val="1"/>
                <c:pt idx="0">
                  <c:v>1001 – 1500 PLN</c:v>
                </c:pt>
              </c:strCache>
            </c:strRef>
          </c:tx>
          <c:spPr>
            <a:solidFill>
              <a:srgbClr val="FFCB06"/>
            </a:solidFill>
          </c:spPr>
          <c:invertIfNegative val="0"/>
          <c:dPt>
            <c:idx val="0"/>
            <c:invertIfNegative val="0"/>
            <c:bubble3D val="0"/>
            <c:extLst>
              <c:ext xmlns:c16="http://schemas.microsoft.com/office/drawing/2014/chart" uri="{C3380CC4-5D6E-409C-BE32-E72D297353CC}">
                <c16:uniqueId val="{00000005-8CA1-4A5B-AF78-4C81F0B6E40B}"/>
              </c:ext>
            </c:extLst>
          </c:dPt>
          <c:dLbls>
            <c:dLbl>
              <c:idx val="0"/>
              <c:layout>
                <c:manualLayout>
                  <c:x val="1.5103631126990031E-2"/>
                  <c:y val="1.0967729399344095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Arkusz1!$B$4</c:f>
              <c:numCache>
                <c:formatCode>0.0</c:formatCode>
                <c:ptCount val="1"/>
                <c:pt idx="0">
                  <c:v>12.3</c:v>
                </c:pt>
              </c:numCache>
            </c:numRef>
          </c:val>
          <c:extLst>
            <c:ext xmlns:c16="http://schemas.microsoft.com/office/drawing/2014/chart" uri="{C3380CC4-5D6E-409C-BE32-E72D297353CC}">
              <c16:uniqueId val="{00000013-CF53-4AA9-B435-EC5F5D36D5CC}"/>
            </c:ext>
          </c:extLst>
        </c:ser>
        <c:ser>
          <c:idx val="3"/>
          <c:order val="3"/>
          <c:tx>
            <c:strRef>
              <c:f>Arkusz1!$A$5</c:f>
              <c:strCache>
                <c:ptCount val="1"/>
                <c:pt idx="0">
                  <c:v>1501 – 2000 PLN</c:v>
                </c:pt>
              </c:strCache>
            </c:strRef>
          </c:tx>
          <c:spPr>
            <a:solidFill>
              <a:srgbClr val="FFE279"/>
            </a:solidFill>
          </c:spPr>
          <c:invertIfNegative val="0"/>
          <c:dPt>
            <c:idx val="0"/>
            <c:invertIfNegative val="0"/>
            <c:bubble3D val="0"/>
            <c:extLst>
              <c:ext xmlns:c16="http://schemas.microsoft.com/office/drawing/2014/chart" uri="{C3380CC4-5D6E-409C-BE32-E72D297353CC}">
                <c16:uniqueId val="{00000007-8CA1-4A5B-AF78-4C81F0B6E40B}"/>
              </c:ext>
            </c:extLst>
          </c:dPt>
          <c:dLbls>
            <c:dLbl>
              <c:idx val="0"/>
              <c:numFmt formatCode="#,##0.0" sourceLinked="0"/>
              <c:spPr>
                <a:noFill/>
                <a:ln>
                  <a:noFill/>
                </a:ln>
                <a:effectLst/>
              </c:spPr>
              <c:txPr>
                <a:bodyPr wrap="square" lIns="38100" tIns="19050" rIns="38100" bIns="19050" anchor="ctr" anchorCtr="0">
                  <a:spAutoFit/>
                </a:bodyPr>
                <a:lstStyle/>
                <a:p>
                  <a:pPr algn="ctr">
                    <a:defRPr lang="en-US" sz="11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Arkusz1!$B$5</c:f>
              <c:numCache>
                <c:formatCode>0.0</c:formatCode>
                <c:ptCount val="1"/>
                <c:pt idx="0">
                  <c:v>21.4</c:v>
                </c:pt>
              </c:numCache>
            </c:numRef>
          </c:val>
          <c:extLst>
            <c:ext xmlns:c16="http://schemas.microsoft.com/office/drawing/2014/chart" uri="{C3380CC4-5D6E-409C-BE32-E72D297353CC}">
              <c16:uniqueId val="{00000014-CF53-4AA9-B435-EC5F5D36D5CC}"/>
            </c:ext>
          </c:extLst>
        </c:ser>
        <c:ser>
          <c:idx val="4"/>
          <c:order val="4"/>
          <c:tx>
            <c:strRef>
              <c:f>Arkusz1!$A$6</c:f>
              <c:strCache>
                <c:ptCount val="1"/>
                <c:pt idx="0">
                  <c:v>2001 – 2500 PLN</c:v>
                </c:pt>
              </c:strCache>
            </c:strRef>
          </c:tx>
          <c:spPr>
            <a:solidFill>
              <a:srgbClr val="C4D7DD"/>
            </a:solidFill>
          </c:spPr>
          <c:invertIfNegative val="0"/>
          <c:dPt>
            <c:idx val="0"/>
            <c:invertIfNegative val="0"/>
            <c:bubble3D val="0"/>
            <c:extLst>
              <c:ext xmlns:c16="http://schemas.microsoft.com/office/drawing/2014/chart" uri="{C3380CC4-5D6E-409C-BE32-E72D297353CC}">
                <c16:uniqueId val="{00000009-8CA1-4A5B-AF78-4C81F0B6E40B}"/>
              </c:ext>
            </c:extLst>
          </c:dPt>
          <c:dLbls>
            <c:dLbl>
              <c:idx val="0"/>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Arkusz1!$B$6</c:f>
              <c:numCache>
                <c:formatCode>0.0</c:formatCode>
                <c:ptCount val="1"/>
                <c:pt idx="0">
                  <c:v>25.4</c:v>
                </c:pt>
              </c:numCache>
            </c:numRef>
          </c:val>
          <c:extLst>
            <c:ext xmlns:c16="http://schemas.microsoft.com/office/drawing/2014/chart" uri="{C3380CC4-5D6E-409C-BE32-E72D297353CC}">
              <c16:uniqueId val="{00000015-CF53-4AA9-B435-EC5F5D36D5CC}"/>
            </c:ext>
          </c:extLst>
        </c:ser>
        <c:ser>
          <c:idx val="5"/>
          <c:order val="5"/>
          <c:tx>
            <c:strRef>
              <c:f>Arkusz1!$A$7</c:f>
              <c:strCache>
                <c:ptCount val="1"/>
                <c:pt idx="0">
                  <c:v>2501 – 3000PLN</c:v>
                </c:pt>
              </c:strCache>
            </c:strRef>
          </c:tx>
          <c:spPr>
            <a:solidFill>
              <a:srgbClr val="6D8F9A"/>
            </a:solidFill>
          </c:spPr>
          <c:invertIfNegative val="0"/>
          <c:dPt>
            <c:idx val="0"/>
            <c:invertIfNegative val="0"/>
            <c:bubble3D val="0"/>
            <c:extLst>
              <c:ext xmlns:c16="http://schemas.microsoft.com/office/drawing/2014/chart" uri="{C3380CC4-5D6E-409C-BE32-E72D297353CC}">
                <c16:uniqueId val="{0000000B-8CA1-4A5B-AF78-4C81F0B6E40B}"/>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Arkusz1!$B$7</c:f>
              <c:numCache>
                <c:formatCode>0.0</c:formatCode>
                <c:ptCount val="1"/>
                <c:pt idx="0">
                  <c:v>18.5</c:v>
                </c:pt>
              </c:numCache>
            </c:numRef>
          </c:val>
          <c:extLst>
            <c:ext xmlns:c16="http://schemas.microsoft.com/office/drawing/2014/chart" uri="{C3380CC4-5D6E-409C-BE32-E72D297353CC}">
              <c16:uniqueId val="{00000016-CF53-4AA9-B435-EC5F5D36D5CC}"/>
            </c:ext>
          </c:extLst>
        </c:ser>
        <c:ser>
          <c:idx val="6"/>
          <c:order val="6"/>
          <c:tx>
            <c:strRef>
              <c:f>Arkusz1!$A$8</c:f>
              <c:strCache>
                <c:ptCount val="1"/>
                <c:pt idx="0">
                  <c:v>powyżej 3000 PLN</c:v>
                </c:pt>
              </c:strCache>
            </c:strRef>
          </c:tx>
          <c:spPr>
            <a:solidFill>
              <a:srgbClr val="4B656D"/>
            </a:solidFill>
          </c:spPr>
          <c:invertIfNegative val="0"/>
          <c:dPt>
            <c:idx val="0"/>
            <c:invertIfNegative val="0"/>
            <c:bubble3D val="0"/>
            <c:extLst>
              <c:ext xmlns:c16="http://schemas.microsoft.com/office/drawing/2014/chart" uri="{C3380CC4-5D6E-409C-BE32-E72D297353CC}">
                <c16:uniqueId val="{0000000D-8CA1-4A5B-AF78-4C81F0B6E40B}"/>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Arkusz1!$B$8</c:f>
              <c:numCache>
                <c:formatCode>0.0</c:formatCode>
                <c:ptCount val="1"/>
                <c:pt idx="0">
                  <c:v>11.2</c:v>
                </c:pt>
              </c:numCache>
            </c:numRef>
          </c:val>
          <c:extLst>
            <c:ext xmlns:c16="http://schemas.microsoft.com/office/drawing/2014/chart" uri="{C3380CC4-5D6E-409C-BE32-E72D297353CC}">
              <c16:uniqueId val="{00000017-CF53-4AA9-B435-EC5F5D36D5CC}"/>
            </c:ext>
          </c:extLst>
        </c:ser>
        <c:ser>
          <c:idx val="7"/>
          <c:order val="7"/>
          <c:tx>
            <c:strRef>
              <c:f>Arkusz1!$A$9</c:f>
              <c:strCache>
                <c:ptCount val="1"/>
                <c:pt idx="0">
                  <c:v>nie wiem/trudno powiedzieć</c:v>
                </c:pt>
              </c:strCache>
            </c:strRef>
          </c:tx>
          <c:spPr>
            <a:solidFill>
              <a:srgbClr val="D9D9D9"/>
            </a:solidFill>
          </c:spPr>
          <c:invertIfNegative val="0"/>
          <c:dPt>
            <c:idx val="0"/>
            <c:invertIfNegative val="0"/>
            <c:bubble3D val="0"/>
            <c:extLst>
              <c:ext xmlns:c16="http://schemas.microsoft.com/office/drawing/2014/chart" uri="{C3380CC4-5D6E-409C-BE32-E72D297353CC}">
                <c16:uniqueId val="{0000000F-8CA1-4A5B-AF78-4C81F0B6E40B}"/>
              </c:ext>
            </c:extLst>
          </c:dPt>
          <c:dLbls>
            <c:dLbl>
              <c:idx val="0"/>
              <c:layout>
                <c:manualLayout>
                  <c:x val="3.606139273351394E-3"/>
                  <c:y val="-1.3794557453504063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Arkusz1!$B$9</c:f>
              <c:numCache>
                <c:formatCode>0.0</c:formatCode>
                <c:ptCount val="1"/>
                <c:pt idx="0">
                  <c:v>0.9</c:v>
                </c:pt>
              </c:numCache>
            </c:numRef>
          </c:val>
          <c:extLst>
            <c:ext xmlns:c16="http://schemas.microsoft.com/office/drawing/2014/chart" uri="{C3380CC4-5D6E-409C-BE32-E72D297353CC}">
              <c16:uniqueId val="{00000018-CF53-4AA9-B435-EC5F5D36D5CC}"/>
            </c:ext>
          </c:extLst>
        </c:ser>
        <c:ser>
          <c:idx val="8"/>
          <c:order val="8"/>
          <c:tx>
            <c:strRef>
              <c:f>Arkusz1!$A$10</c:f>
              <c:strCache>
                <c:ptCount val="1"/>
                <c:pt idx="0">
                  <c:v>odmowa odpowiedzi</c:v>
                </c:pt>
              </c:strCache>
            </c:strRef>
          </c:tx>
          <c:invertIfNegative val="0"/>
          <c:dPt>
            <c:idx val="0"/>
            <c:invertIfNegative val="0"/>
            <c:bubble3D val="0"/>
            <c:spPr>
              <a:solidFill>
                <a:srgbClr val="B2B2B2"/>
              </a:solidFill>
            </c:spPr>
            <c:extLst>
              <c:ext xmlns:c16="http://schemas.microsoft.com/office/drawing/2014/chart" uri="{C3380CC4-5D6E-409C-BE32-E72D297353CC}">
                <c16:uniqueId val="{00000011-8CA1-4A5B-AF78-4C81F0B6E40B}"/>
              </c:ext>
            </c:extLst>
          </c:dPt>
          <c:dLbls>
            <c:dLbl>
              <c:idx val="0"/>
              <c:layout>
                <c:manualLayout>
                  <c:x val="-3.0206763642222525E-3"/>
                  <c:y val="-4.8384479837599012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CA1-4A5B-AF78-4C81F0B6E40B}"/>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Arkusz1!$B$10</c:f>
              <c:numCache>
                <c:formatCode>0.0</c:formatCode>
                <c:ptCount val="1"/>
                <c:pt idx="0">
                  <c:v>6.3</c:v>
                </c:pt>
              </c:numCache>
            </c:numRef>
          </c:val>
          <c:extLst>
            <c:ext xmlns:c16="http://schemas.microsoft.com/office/drawing/2014/chart" uri="{C3380CC4-5D6E-409C-BE32-E72D297353CC}">
              <c16:uniqueId val="{00000019-CF53-4AA9-B435-EC5F5D36D5CC}"/>
            </c:ext>
          </c:extLst>
        </c:ser>
        <c:dLbls>
          <c:showLegendKey val="0"/>
          <c:showVal val="0"/>
          <c:showCatName val="0"/>
          <c:showSerName val="0"/>
          <c:showPercent val="0"/>
          <c:showBubbleSize val="0"/>
        </c:dLbls>
        <c:gapWidth val="100"/>
        <c:overlap val="100"/>
        <c:axId val="581528680"/>
        <c:axId val="581529008"/>
      </c:barChart>
      <c:catAx>
        <c:axId val="581528680"/>
        <c:scaling>
          <c:orientation val="minMax"/>
        </c:scaling>
        <c:delete val="1"/>
        <c:axPos val="b"/>
        <c:numFmt formatCode="General" sourceLinked="1"/>
        <c:majorTickMark val="out"/>
        <c:minorTickMark val="none"/>
        <c:tickLblPos val="nextTo"/>
        <c:crossAx val="581529008"/>
        <c:crosses val="autoZero"/>
        <c:auto val="1"/>
        <c:lblAlgn val="ctr"/>
        <c:lblOffset val="100"/>
        <c:noMultiLvlLbl val="0"/>
      </c:catAx>
      <c:valAx>
        <c:axId val="581529008"/>
        <c:scaling>
          <c:orientation val="minMax"/>
        </c:scaling>
        <c:delete val="1"/>
        <c:axPos val="l"/>
        <c:numFmt formatCode="0%" sourceLinked="1"/>
        <c:majorTickMark val="out"/>
        <c:minorTickMark val="none"/>
        <c:tickLblPos val="nextTo"/>
        <c:crossAx val="581528680"/>
        <c:crosses val="autoZero"/>
        <c:crossBetween val="between"/>
      </c:valAx>
      <c:spPr>
        <a:noFill/>
        <a:ln>
          <a:noFill/>
        </a:ln>
        <a:effectLst/>
      </c:spPr>
    </c:plotArea>
    <c:legend>
      <c:legendPos val="l"/>
      <c:layout>
        <c:manualLayout>
          <c:xMode val="edge"/>
          <c:yMode val="edge"/>
          <c:x val="4.3620889816192748E-2"/>
          <c:y val="0.11651583070148627"/>
          <c:w val="0.52864240674902896"/>
          <c:h val="0.87778395648679541"/>
        </c:manualLayout>
      </c:layout>
      <c:overlay val="0"/>
      <c:txPr>
        <a:bodyPr/>
        <a:lstStyle/>
        <a:p>
          <a:pPr>
            <a:defRPr sz="1050">
              <a:solidFill>
                <a:schemeClr val="tx1">
                  <a:lumMod val="75000"/>
                  <a:lumOff val="25000"/>
                </a:schemeClr>
              </a:solidFill>
              <a:latin typeface="Century Gothic" panose="020B0502020202020204" pitchFamily="34" charset="0"/>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ogrzewanie domów</c:v>
                </c:pt>
                <c:pt idx="1">
                  <c:v>emisje pojazdów</c:v>
                </c:pt>
                <c:pt idx="2">
                  <c:v>przemysł</c:v>
                </c:pt>
              </c:strCache>
            </c:strRef>
          </c:cat>
          <c:val>
            <c:numRef>
              <c:f>Arkusz1!$B$2:$B$4</c:f>
              <c:numCache>
                <c:formatCode>0.0</c:formatCode>
                <c:ptCount val="3"/>
                <c:pt idx="0">
                  <c:v>20.2</c:v>
                </c:pt>
                <c:pt idx="1">
                  <c:v>20.399999999999999</c:v>
                </c:pt>
                <c:pt idx="2">
                  <c:v>59.4</c:v>
                </c:pt>
              </c:numCache>
            </c:numRef>
          </c:val>
          <c:extLst>
            <c:ext xmlns:c16="http://schemas.microsoft.com/office/drawing/2014/chart" uri="{C3380CC4-5D6E-409C-BE32-E72D297353CC}">
              <c16:uniqueId val="{00000000-C2C1-4F40-B03E-6E2414658475}"/>
            </c:ext>
          </c:extLst>
        </c:ser>
        <c:dLbls>
          <c:showLegendKey val="0"/>
          <c:showVal val="0"/>
          <c:showCatName val="0"/>
          <c:showSerName val="0"/>
          <c:showPercent val="0"/>
          <c:showBubbleSize val="0"/>
        </c:dLbls>
        <c:gapWidth val="182"/>
        <c:axId val="581247488"/>
        <c:axId val="581248144"/>
      </c:barChart>
      <c:catAx>
        <c:axId val="581247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81248144"/>
        <c:crosses val="autoZero"/>
        <c:auto val="1"/>
        <c:lblAlgn val="ctr"/>
        <c:lblOffset val="100"/>
        <c:noMultiLvlLbl val="0"/>
      </c:catAx>
      <c:valAx>
        <c:axId val="581248144"/>
        <c:scaling>
          <c:orientation val="minMax"/>
          <c:max val="100"/>
        </c:scaling>
        <c:delete val="1"/>
        <c:axPos val="b"/>
        <c:numFmt formatCode="0.0" sourceLinked="1"/>
        <c:majorTickMark val="out"/>
        <c:minorTickMark val="none"/>
        <c:tickLblPos val="nextTo"/>
        <c:crossAx val="58124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dLbl>
              <c:idx val="3"/>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90B8-4057-826F-DD149D4B81E1}"/>
                </c:ext>
              </c:extLst>
            </c:dLbl>
            <c:dLbl>
              <c:idx val="6"/>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90B8-4057-826F-DD149D4B81E1}"/>
                </c:ext>
              </c:extLst>
            </c:dLbl>
            <c:dLbl>
              <c:idx val="9"/>
              <c:spPr>
                <a:noFill/>
                <a:ln>
                  <a:no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90B8-4057-826F-DD149D4B81E1}"/>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Arkusz1!$B$2:$B$19</c:f>
              <c:numCache>
                <c:formatCode>General</c:formatCode>
                <c:ptCount val="18"/>
                <c:pt idx="0" formatCode="0.0">
                  <c:v>53.2</c:v>
                </c:pt>
                <c:pt idx="2" formatCode="0.0">
                  <c:v>41.12903225806452</c:v>
                </c:pt>
                <c:pt idx="3" formatCode="0.0">
                  <c:v>59.171597633136095</c:v>
                </c:pt>
                <c:pt idx="4" formatCode="0.0">
                  <c:v>46.195652173913047</c:v>
                </c:pt>
                <c:pt idx="5" formatCode="0.0">
                  <c:v>45.217391304347828</c:v>
                </c:pt>
                <c:pt idx="6" formatCode="0.0">
                  <c:v>65.529010238907844</c:v>
                </c:pt>
                <c:pt idx="8" formatCode="0.0">
                  <c:v>45.454545454545453</c:v>
                </c:pt>
                <c:pt idx="9" formatCode="0.0">
                  <c:v>63.257575757575758</c:v>
                </c:pt>
                <c:pt idx="10" formatCode="0.0">
                  <c:v>50.094876660341555</c:v>
                </c:pt>
                <c:pt idx="11" formatCode="0.0">
                  <c:v>48.863636363636367</c:v>
                </c:pt>
                <c:pt idx="13" formatCode="0.0">
                  <c:v>55.012853470437015</c:v>
                </c:pt>
                <c:pt idx="14" formatCode="0.0">
                  <c:v>58.264462809917347</c:v>
                </c:pt>
                <c:pt idx="15" formatCode="0.0">
                  <c:v>54.54545454545454</c:v>
                </c:pt>
                <c:pt idx="16" formatCode="0.0">
                  <c:v>43.18181818181818</c:v>
                </c:pt>
                <c:pt idx="17" formatCode="0.0">
                  <c:v>42.241379310344826</c:v>
                </c:pt>
              </c:numCache>
            </c:numRef>
          </c:val>
          <c:extLst>
            <c:ext xmlns:c16="http://schemas.microsoft.com/office/drawing/2014/chart" uri="{C3380CC4-5D6E-409C-BE32-E72D297353CC}">
              <c16:uniqueId val="{00000000-B9AA-4469-9E99-7EC790299EA1}"/>
            </c:ext>
          </c:extLst>
        </c:ser>
        <c:ser>
          <c:idx val="1"/>
          <c:order val="1"/>
          <c:tx>
            <c:strRef>
              <c:f>Arkusz1!$C$1</c:f>
              <c:strCache>
                <c:ptCount val="1"/>
                <c:pt idx="0">
                  <c:v>seria 2</c:v>
                </c:pt>
              </c:strCache>
            </c:strRef>
          </c:tx>
          <c:spPr>
            <a:solidFill>
              <a:srgbClr val="DCDCD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Arkusz1!$C$2:$C$19</c:f>
              <c:numCache>
                <c:formatCode>General</c:formatCode>
                <c:ptCount val="18"/>
                <c:pt idx="0" formatCode="0.0">
                  <c:v>26.6</c:v>
                </c:pt>
                <c:pt idx="2" formatCode="0.0">
                  <c:v>28.225806451612907</c:v>
                </c:pt>
                <c:pt idx="3" formatCode="0.0">
                  <c:v>21.893491124260358</c:v>
                </c:pt>
                <c:pt idx="4" formatCode="0.0">
                  <c:v>28.804347826086957</c:v>
                </c:pt>
                <c:pt idx="5" formatCode="0.0">
                  <c:v>31.304347826086961</c:v>
                </c:pt>
                <c:pt idx="6" formatCode="0.0">
                  <c:v>23.549488054607508</c:v>
                </c:pt>
                <c:pt idx="8" formatCode="0.0">
                  <c:v>30.303030303030305</c:v>
                </c:pt>
                <c:pt idx="9" formatCode="0.0">
                  <c:v>20.075757575757574</c:v>
                </c:pt>
                <c:pt idx="10" formatCode="0.0">
                  <c:v>29.601518026565465</c:v>
                </c:pt>
                <c:pt idx="11" formatCode="0.0">
                  <c:v>26.704545454545453</c:v>
                </c:pt>
                <c:pt idx="13" formatCode="0.0">
                  <c:v>24.421593830334189</c:v>
                </c:pt>
                <c:pt idx="14" formatCode="0.0">
                  <c:v>26.859504132231404</c:v>
                </c:pt>
                <c:pt idx="15" formatCode="0.0">
                  <c:v>27.27272727272727</c:v>
                </c:pt>
                <c:pt idx="16" formatCode="0.0">
                  <c:v>29.545454545454547</c:v>
                </c:pt>
                <c:pt idx="17" formatCode="0.0">
                  <c:v>30.172413793103448</c:v>
                </c:pt>
              </c:numCache>
            </c:numRef>
          </c:val>
          <c:extLst>
            <c:ext xmlns:c16="http://schemas.microsoft.com/office/drawing/2014/chart" uri="{C3380CC4-5D6E-409C-BE32-E72D297353CC}">
              <c16:uniqueId val="{00000001-B9AA-4469-9E99-7EC790299EA1}"/>
            </c:ext>
          </c:extLst>
        </c:ser>
        <c:ser>
          <c:idx val="2"/>
          <c:order val="2"/>
          <c:tx>
            <c:strRef>
              <c:f>Arkusz1!$D$1</c:f>
              <c:strCache>
                <c:ptCount val="1"/>
                <c:pt idx="0">
                  <c:v>seria 3</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m.do 50 tys</c:v>
                </c:pt>
                <c:pt idx="15">
                  <c:v>m.50-200 tys</c:v>
                </c:pt>
                <c:pt idx="16">
                  <c:v>m.200-500 tys</c:v>
                </c:pt>
                <c:pt idx="17">
                  <c:v>m.pow.500 tys</c:v>
                </c:pt>
              </c:strCache>
            </c:strRef>
          </c:cat>
          <c:val>
            <c:numRef>
              <c:f>Arkusz1!$D$2:$D$19</c:f>
              <c:numCache>
                <c:formatCode>General</c:formatCode>
                <c:ptCount val="18"/>
                <c:pt idx="0" formatCode="0.0">
                  <c:v>20.200000000000003</c:v>
                </c:pt>
                <c:pt idx="2" formatCode="0.0">
                  <c:v>30.64516129032258</c:v>
                </c:pt>
                <c:pt idx="3" formatCode="0.0">
                  <c:v>18.934911242603551</c:v>
                </c:pt>
                <c:pt idx="4" formatCode="0.0">
                  <c:v>25</c:v>
                </c:pt>
                <c:pt idx="5" formatCode="0.0">
                  <c:v>23.478260869565219</c:v>
                </c:pt>
                <c:pt idx="6" formatCode="0.0">
                  <c:v>10.921501706484642</c:v>
                </c:pt>
                <c:pt idx="8" formatCode="0.0">
                  <c:v>24.242424242424242</c:v>
                </c:pt>
                <c:pt idx="9" formatCode="0.0">
                  <c:v>16.666666666666664</c:v>
                </c:pt>
                <c:pt idx="10" formatCode="0.0">
                  <c:v>20.30360531309298</c:v>
                </c:pt>
                <c:pt idx="11" formatCode="0.0">
                  <c:v>24.431818181818183</c:v>
                </c:pt>
                <c:pt idx="13" formatCode="0.0">
                  <c:v>20.565552699228792</c:v>
                </c:pt>
                <c:pt idx="14" formatCode="0.0">
                  <c:v>14.87603305785124</c:v>
                </c:pt>
                <c:pt idx="15" formatCode="0.0">
                  <c:v>18.181818181818183</c:v>
                </c:pt>
                <c:pt idx="16" formatCode="0.0">
                  <c:v>27.27272727272727</c:v>
                </c:pt>
                <c:pt idx="17" formatCode="0.0">
                  <c:v>27.586206896551722</c:v>
                </c:pt>
              </c:numCache>
            </c:numRef>
          </c:val>
          <c:extLst>
            <c:ext xmlns:c16="http://schemas.microsoft.com/office/drawing/2014/chart" uri="{C3380CC4-5D6E-409C-BE32-E72D297353CC}">
              <c16:uniqueId val="{00000002-B9AA-4469-9E99-7EC790299EA1}"/>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ct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634351120"/>
        <c:crosses val="autoZero"/>
        <c:auto val="1"/>
        <c:lblAlgn val="ctr"/>
        <c:lblOffset val="100"/>
        <c:noMultiLvlLbl val="0"/>
      </c:catAx>
      <c:valAx>
        <c:axId val="634351120"/>
        <c:scaling>
          <c:orientation val="minMax"/>
        </c:scaling>
        <c:delete val="1"/>
        <c:axPos val="t"/>
        <c:numFmt formatCode="0%" sourceLinked="1"/>
        <c:majorTickMark val="out"/>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Arkusz1!$B$2:$B$19</c:f>
              <c:numCache>
                <c:formatCode>General</c:formatCode>
                <c:ptCount val="18"/>
                <c:pt idx="0" formatCode="0.0">
                  <c:v>18.399999999999999</c:v>
                </c:pt>
                <c:pt idx="2" formatCode="0.0">
                  <c:v>17.741935483870968</c:v>
                </c:pt>
                <c:pt idx="3" formatCode="0.0">
                  <c:v>17.751479289940828</c:v>
                </c:pt>
                <c:pt idx="4" formatCode="0.0">
                  <c:v>21.739130434782609</c:v>
                </c:pt>
                <c:pt idx="5" formatCode="0.0">
                  <c:v>25.217391304347824</c:v>
                </c:pt>
                <c:pt idx="6" formatCode="0.0">
                  <c:v>11.604095563139932</c:v>
                </c:pt>
                <c:pt idx="8" formatCode="0.0">
                  <c:v>24.242424242424242</c:v>
                </c:pt>
                <c:pt idx="9" formatCode="0.0">
                  <c:v>10.984848484848484</c:v>
                </c:pt>
                <c:pt idx="10" formatCode="0.0">
                  <c:v>21.062618595825427</c:v>
                </c:pt>
                <c:pt idx="11" formatCode="0.0">
                  <c:v>20.454545454545457</c:v>
                </c:pt>
                <c:pt idx="13" formatCode="0.0">
                  <c:v>17.223650385604113</c:v>
                </c:pt>
                <c:pt idx="14" formatCode="0.0">
                  <c:v>16.528925619834713</c:v>
                </c:pt>
                <c:pt idx="15" formatCode="0.0">
                  <c:v>16.969696969696972</c:v>
                </c:pt>
                <c:pt idx="16" formatCode="0.0">
                  <c:v>22.727272727272727</c:v>
                </c:pt>
                <c:pt idx="17" formatCode="0.0">
                  <c:v>25</c:v>
                </c:pt>
              </c:numCache>
            </c:numRef>
          </c:val>
          <c:extLst>
            <c:ext xmlns:c16="http://schemas.microsoft.com/office/drawing/2014/chart" uri="{C3380CC4-5D6E-409C-BE32-E72D297353CC}">
              <c16:uniqueId val="{00000000-50C2-44CD-A867-C0E8471A2A3A}"/>
            </c:ext>
          </c:extLst>
        </c:ser>
        <c:ser>
          <c:idx val="1"/>
          <c:order val="1"/>
          <c:tx>
            <c:strRef>
              <c:f>Arkusz1!$C$1</c:f>
              <c:strCache>
                <c:ptCount val="1"/>
                <c:pt idx="0">
                  <c:v>seria 2</c:v>
                </c:pt>
              </c:strCache>
            </c:strRef>
          </c:tx>
          <c:spPr>
            <a:solidFill>
              <a:srgbClr val="DCDCDC"/>
            </a:solidFill>
            <a:ln>
              <a:noFill/>
            </a:ln>
            <a:effectLst/>
          </c:spPr>
          <c:invertIfNegative val="0"/>
          <c:dLbls>
            <c:dLbl>
              <c:idx val="9"/>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D841-4AA0-B26E-E6F0CF8CFC03}"/>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Arkusz1!$C$2:$C$19</c:f>
              <c:numCache>
                <c:formatCode>General</c:formatCode>
                <c:ptCount val="18"/>
                <c:pt idx="0" formatCode="0.0">
                  <c:v>61.199999999999996</c:v>
                </c:pt>
                <c:pt idx="2" formatCode="0.0">
                  <c:v>61.29032258064516</c:v>
                </c:pt>
                <c:pt idx="3" formatCode="0.0">
                  <c:v>64.497041420118336</c:v>
                </c:pt>
                <c:pt idx="4" formatCode="0.0">
                  <c:v>57.608695652173914</c:v>
                </c:pt>
                <c:pt idx="5" formatCode="0.0">
                  <c:v>54.782608695652172</c:v>
                </c:pt>
                <c:pt idx="6" formatCode="0.0">
                  <c:v>66.552901023890783</c:v>
                </c:pt>
                <c:pt idx="8" formatCode="0.0">
                  <c:v>57.575757575757578</c:v>
                </c:pt>
                <c:pt idx="9" formatCode="0.0">
                  <c:v>67.424242424242422</c:v>
                </c:pt>
                <c:pt idx="10" formatCode="0.0">
                  <c:v>58.254269449715366</c:v>
                </c:pt>
                <c:pt idx="11" formatCode="0.0">
                  <c:v>61.363636363636367</c:v>
                </c:pt>
                <c:pt idx="13" formatCode="0.0">
                  <c:v>64.010282776349612</c:v>
                </c:pt>
                <c:pt idx="14" formatCode="0.0">
                  <c:v>60.330578512396691</c:v>
                </c:pt>
                <c:pt idx="15" formatCode="0.0">
                  <c:v>63.636363636363633</c:v>
                </c:pt>
                <c:pt idx="16" formatCode="0.0">
                  <c:v>59.090909090909093</c:v>
                </c:pt>
                <c:pt idx="17" formatCode="0.0">
                  <c:v>51.724137931034484</c:v>
                </c:pt>
              </c:numCache>
            </c:numRef>
          </c:val>
          <c:extLst>
            <c:ext xmlns:c16="http://schemas.microsoft.com/office/drawing/2014/chart" uri="{C3380CC4-5D6E-409C-BE32-E72D297353CC}">
              <c16:uniqueId val="{00000001-50C2-44CD-A867-C0E8471A2A3A}"/>
            </c:ext>
          </c:extLst>
        </c:ser>
        <c:ser>
          <c:idx val="2"/>
          <c:order val="2"/>
          <c:tx>
            <c:strRef>
              <c:f>Arkusz1!$D$1</c:f>
              <c:strCache>
                <c:ptCount val="1"/>
                <c:pt idx="0">
                  <c:v>seria 3</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Arkusz1!$D$2:$D$19</c:f>
              <c:numCache>
                <c:formatCode>General</c:formatCode>
                <c:ptCount val="18"/>
                <c:pt idx="0" formatCode="0.0">
                  <c:v>20.399999999999999</c:v>
                </c:pt>
                <c:pt idx="2" formatCode="0.0">
                  <c:v>20.967741935483872</c:v>
                </c:pt>
                <c:pt idx="3" formatCode="0.0">
                  <c:v>17.751479289940828</c:v>
                </c:pt>
                <c:pt idx="4" formatCode="0.0">
                  <c:v>20.652173913043477</c:v>
                </c:pt>
                <c:pt idx="5" formatCode="0.0">
                  <c:v>20</c:v>
                </c:pt>
                <c:pt idx="6" formatCode="0.0">
                  <c:v>21.843003412969285</c:v>
                </c:pt>
                <c:pt idx="8" formatCode="0.0">
                  <c:v>18.181818181818183</c:v>
                </c:pt>
                <c:pt idx="9" formatCode="0.0">
                  <c:v>21.59090909090909</c:v>
                </c:pt>
                <c:pt idx="10" formatCode="0.0">
                  <c:v>20.683111954459203</c:v>
                </c:pt>
                <c:pt idx="11" formatCode="0.0">
                  <c:v>18.181818181818183</c:v>
                </c:pt>
                <c:pt idx="13" formatCode="0.0">
                  <c:v>18.766066838046271</c:v>
                </c:pt>
                <c:pt idx="14" formatCode="0.0">
                  <c:v>23.140495867768596</c:v>
                </c:pt>
                <c:pt idx="15" formatCode="0.0">
                  <c:v>19.393939393939394</c:v>
                </c:pt>
                <c:pt idx="16" formatCode="0.0">
                  <c:v>18.181818181818183</c:v>
                </c:pt>
                <c:pt idx="17" formatCode="0.0">
                  <c:v>23.275862068965516</c:v>
                </c:pt>
              </c:numCache>
            </c:numRef>
          </c:val>
          <c:extLst>
            <c:ext xmlns:c16="http://schemas.microsoft.com/office/drawing/2014/chart" uri="{C3380CC4-5D6E-409C-BE32-E72D297353CC}">
              <c16:uniqueId val="{00000002-50C2-44CD-A867-C0E8471A2A3A}"/>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1"/>
        <c:axPos val="l"/>
        <c:numFmt formatCode="General" sourceLinked="1"/>
        <c:majorTickMark val="out"/>
        <c:minorTickMark val="none"/>
        <c:tickLblPos val="nextTo"/>
        <c:crossAx val="634351120"/>
        <c:crosses val="autoZero"/>
        <c:auto val="1"/>
        <c:lblAlgn val="ctr"/>
        <c:lblOffset val="100"/>
        <c:noMultiLvlLbl val="0"/>
      </c:catAx>
      <c:valAx>
        <c:axId val="634351120"/>
        <c:scaling>
          <c:orientation val="minMax"/>
        </c:scaling>
        <c:delete val="1"/>
        <c:axPos val="t"/>
        <c:numFmt formatCode="0%" sourceLinked="1"/>
        <c:majorTickMark val="out"/>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seria 1</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Arkusz1!$B$2:$B$19</c:f>
              <c:numCache>
                <c:formatCode>General</c:formatCode>
                <c:ptCount val="18"/>
                <c:pt idx="0" formatCode="0.0">
                  <c:v>28.299999999999997</c:v>
                </c:pt>
                <c:pt idx="2" formatCode="0.0">
                  <c:v>41.12903225806452</c:v>
                </c:pt>
                <c:pt idx="3" formatCode="0.0">
                  <c:v>23.076923076923077</c:v>
                </c:pt>
                <c:pt idx="4" formatCode="0.0">
                  <c:v>31.521739130434785</c:v>
                </c:pt>
                <c:pt idx="5" formatCode="0.0">
                  <c:v>29.565217391304348</c:v>
                </c:pt>
                <c:pt idx="6" formatCode="0.0">
                  <c:v>22.866894197952217</c:v>
                </c:pt>
                <c:pt idx="8" formatCode="0.0">
                  <c:v>30.303030303030305</c:v>
                </c:pt>
                <c:pt idx="9" formatCode="0.0">
                  <c:v>25.757575757575758</c:v>
                </c:pt>
                <c:pt idx="10" formatCode="0.0">
                  <c:v>28.652751423149901</c:v>
                </c:pt>
                <c:pt idx="11" formatCode="0.0">
                  <c:v>30.681818181818183</c:v>
                </c:pt>
                <c:pt idx="13" formatCode="0.0">
                  <c:v>27.763496143958871</c:v>
                </c:pt>
                <c:pt idx="14" formatCode="0.0">
                  <c:v>25.206611570247933</c:v>
                </c:pt>
                <c:pt idx="15" formatCode="0.0">
                  <c:v>28.484848484848484</c:v>
                </c:pt>
                <c:pt idx="16" formatCode="0.0">
                  <c:v>34.090909090909086</c:v>
                </c:pt>
                <c:pt idx="17" formatCode="0.0">
                  <c:v>31.896551724137932</c:v>
                </c:pt>
              </c:numCache>
            </c:numRef>
          </c:val>
          <c:extLst>
            <c:ext xmlns:c16="http://schemas.microsoft.com/office/drawing/2014/chart" uri="{C3380CC4-5D6E-409C-BE32-E72D297353CC}">
              <c16:uniqueId val="{00000000-8C18-49A4-AAFA-7655728F4DAD}"/>
            </c:ext>
          </c:extLst>
        </c:ser>
        <c:ser>
          <c:idx val="1"/>
          <c:order val="1"/>
          <c:tx>
            <c:strRef>
              <c:f>Arkusz1!$C$1</c:f>
              <c:strCache>
                <c:ptCount val="1"/>
                <c:pt idx="0">
                  <c:v>seria 2</c:v>
                </c:pt>
              </c:strCache>
            </c:strRef>
          </c:tx>
          <c:spPr>
            <a:solidFill>
              <a:srgbClr val="DCDCDC"/>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Arkusz1!$C$2:$C$19</c:f>
              <c:numCache>
                <c:formatCode>General</c:formatCode>
                <c:ptCount val="18"/>
                <c:pt idx="0" formatCode="0.0">
                  <c:v>12.3</c:v>
                </c:pt>
                <c:pt idx="2" formatCode="0.0">
                  <c:v>10.483870967741936</c:v>
                </c:pt>
                <c:pt idx="3" formatCode="0.0">
                  <c:v>13.609467455621301</c:v>
                </c:pt>
                <c:pt idx="4" formatCode="0.0">
                  <c:v>14.130434782608695</c:v>
                </c:pt>
                <c:pt idx="5" formatCode="0.0">
                  <c:v>13.913043478260869</c:v>
                </c:pt>
                <c:pt idx="6" formatCode="0.0">
                  <c:v>9.8976109215017072</c:v>
                </c:pt>
                <c:pt idx="8" formatCode="0.0">
                  <c:v>12.121212121212121</c:v>
                </c:pt>
                <c:pt idx="9" formatCode="0.0">
                  <c:v>12.5</c:v>
                </c:pt>
                <c:pt idx="10" formatCode="0.0">
                  <c:v>12.333965844402277</c:v>
                </c:pt>
                <c:pt idx="11" formatCode="0.0">
                  <c:v>11.931818181818182</c:v>
                </c:pt>
                <c:pt idx="13" formatCode="0.0">
                  <c:v>11.568123393316196</c:v>
                </c:pt>
                <c:pt idx="14" formatCode="0.0">
                  <c:v>12.809917355371899</c:v>
                </c:pt>
                <c:pt idx="15" formatCode="0.0">
                  <c:v>9.0909090909090917</c:v>
                </c:pt>
                <c:pt idx="16" formatCode="0.0">
                  <c:v>11.363636363636363</c:v>
                </c:pt>
                <c:pt idx="17" formatCode="0.0">
                  <c:v>18.96551724137931</c:v>
                </c:pt>
              </c:numCache>
            </c:numRef>
          </c:val>
          <c:extLst>
            <c:ext xmlns:c16="http://schemas.microsoft.com/office/drawing/2014/chart" uri="{C3380CC4-5D6E-409C-BE32-E72D297353CC}">
              <c16:uniqueId val="{00000001-8C18-49A4-AAFA-7655728F4DAD}"/>
            </c:ext>
          </c:extLst>
        </c:ser>
        <c:ser>
          <c:idx val="2"/>
          <c:order val="2"/>
          <c:tx>
            <c:strRef>
              <c:f>Arkusz1!$D$1</c:f>
              <c:strCache>
                <c:ptCount val="1"/>
                <c:pt idx="0">
                  <c:v>seria 3</c:v>
                </c:pt>
              </c:strCache>
            </c:strRef>
          </c:tx>
          <c:spPr>
            <a:solidFill>
              <a:srgbClr val="FFD22D"/>
            </a:solidFill>
            <a:ln>
              <a:noFill/>
            </a:ln>
            <a:effectLst/>
          </c:spPr>
          <c:invertIfNegative val="0"/>
          <c:dLbls>
            <c:dLbl>
              <c:idx val="3"/>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845B-4A2E-A4B8-66DF28FFB735}"/>
                </c:ext>
              </c:extLst>
            </c:dLbl>
            <c:dLbl>
              <c:idx val="6"/>
              <c:spPr>
                <a:noFill/>
                <a:ln w="28575">
                  <a:solidFill>
                    <a:schemeClr val="accent3"/>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845B-4A2E-A4B8-66DF28FFB735}"/>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c:v>
                </c:pt>
                <c:pt idx="8">
                  <c:v>podstawowe</c:v>
                </c:pt>
                <c:pt idx="9">
                  <c:v>zawodowe</c:v>
                </c:pt>
                <c:pt idx="10">
                  <c:v>średnie</c:v>
                </c:pt>
                <c:pt idx="11">
                  <c:v>wyższe</c:v>
                </c:pt>
                <c:pt idx="13">
                  <c:v>wieś</c:v>
                </c:pt>
                <c:pt idx="14">
                  <c:v>miasto do 50 tys</c:v>
                </c:pt>
                <c:pt idx="15">
                  <c:v>miasto 50-200 tys</c:v>
                </c:pt>
                <c:pt idx="16">
                  <c:v>miasto 200-500 tys</c:v>
                </c:pt>
                <c:pt idx="17">
                  <c:v>miasto powyżej 500 tys</c:v>
                </c:pt>
              </c:strCache>
            </c:strRef>
          </c:cat>
          <c:val>
            <c:numRef>
              <c:f>Arkusz1!$D$2:$D$19</c:f>
              <c:numCache>
                <c:formatCode>General</c:formatCode>
                <c:ptCount val="18"/>
                <c:pt idx="0" formatCode="0.0">
                  <c:v>59.4</c:v>
                </c:pt>
                <c:pt idx="2" formatCode="0.0">
                  <c:v>48.387096774193552</c:v>
                </c:pt>
                <c:pt idx="3" formatCode="0.0">
                  <c:v>63.31360946745562</c:v>
                </c:pt>
                <c:pt idx="4" formatCode="0.0">
                  <c:v>54.347826086956516</c:v>
                </c:pt>
                <c:pt idx="5" formatCode="0.0">
                  <c:v>56.521739130434781</c:v>
                </c:pt>
                <c:pt idx="6" formatCode="0.0">
                  <c:v>67.235494880546071</c:v>
                </c:pt>
                <c:pt idx="8" formatCode="0.0">
                  <c:v>57.575757575757578</c:v>
                </c:pt>
                <c:pt idx="9" formatCode="0.0">
                  <c:v>61.742424242424242</c:v>
                </c:pt>
                <c:pt idx="10" formatCode="0.0">
                  <c:v>59.013282732447813</c:v>
                </c:pt>
                <c:pt idx="11" formatCode="0.0">
                  <c:v>57.386363636363633</c:v>
                </c:pt>
                <c:pt idx="13" formatCode="0.0">
                  <c:v>60.668380462724933</c:v>
                </c:pt>
                <c:pt idx="14" formatCode="0.0">
                  <c:v>61.983471074380169</c:v>
                </c:pt>
                <c:pt idx="15" formatCode="0.0">
                  <c:v>62.424242424242429</c:v>
                </c:pt>
                <c:pt idx="16" formatCode="0.0">
                  <c:v>54.54545454545454</c:v>
                </c:pt>
                <c:pt idx="17" formatCode="0.0">
                  <c:v>49.137931034482754</c:v>
                </c:pt>
              </c:numCache>
            </c:numRef>
          </c:val>
          <c:extLst>
            <c:ext xmlns:c16="http://schemas.microsoft.com/office/drawing/2014/chart" uri="{C3380CC4-5D6E-409C-BE32-E72D297353CC}">
              <c16:uniqueId val="{00000002-8C18-49A4-AAFA-7655728F4DAD}"/>
            </c:ext>
          </c:extLst>
        </c:ser>
        <c:dLbls>
          <c:showLegendKey val="0"/>
          <c:showVal val="0"/>
          <c:showCatName val="0"/>
          <c:showSerName val="0"/>
          <c:showPercent val="0"/>
          <c:showBubbleSize val="0"/>
        </c:dLbls>
        <c:gapWidth val="50"/>
        <c:overlap val="100"/>
        <c:axId val="634337344"/>
        <c:axId val="634351120"/>
      </c:barChart>
      <c:catAx>
        <c:axId val="634337344"/>
        <c:scaling>
          <c:orientation val="maxMin"/>
        </c:scaling>
        <c:delete val="1"/>
        <c:axPos val="l"/>
        <c:numFmt formatCode="General" sourceLinked="1"/>
        <c:majorTickMark val="none"/>
        <c:minorTickMark val="none"/>
        <c:tickLblPos val="nextTo"/>
        <c:crossAx val="634351120"/>
        <c:crosses val="autoZero"/>
        <c:auto val="1"/>
        <c:lblAlgn val="ctr"/>
        <c:lblOffset val="100"/>
        <c:noMultiLvlLbl val="0"/>
      </c:catAx>
      <c:valAx>
        <c:axId val="634351120"/>
        <c:scaling>
          <c:orientation val="minMax"/>
        </c:scaling>
        <c:delete val="1"/>
        <c:axPos val="t"/>
        <c:numFmt formatCode="0%" sourceLinked="1"/>
        <c:majorTickMark val="none"/>
        <c:minorTickMark val="none"/>
        <c:tickLblPos val="nextTo"/>
        <c:crossAx val="634337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778443113769E-2"/>
          <c:y val="2.9520403808514714E-2"/>
          <c:w val="0.95854664600230322"/>
          <c:h val="0.7721174804842188"/>
        </c:manualLayout>
      </c:layout>
      <c:barChart>
        <c:barDir val="bar"/>
        <c:grouping val="percentStacked"/>
        <c:varyColors val="0"/>
        <c:ser>
          <c:idx val="0"/>
          <c:order val="0"/>
          <c:tx>
            <c:strRef>
              <c:f>Arkusz1!$B$1</c:f>
              <c:strCache>
                <c:ptCount val="1"/>
                <c:pt idx="0">
                  <c:v>1 - czynnik w największym stopniu zanieczyszczający powietrze</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0-B7BD-4139-9EEE-1106A0B10829}"/>
            </c:ext>
          </c:extLst>
        </c:ser>
        <c:ser>
          <c:idx val="1"/>
          <c:order val="1"/>
          <c:tx>
            <c:strRef>
              <c:f>Arkusz1!$C$1</c:f>
              <c:strCache>
                <c:ptCount val="1"/>
                <c:pt idx="0">
                  <c:v>2 - czynnik w średnim stopniu zanieczyszczający</c:v>
                </c:pt>
              </c:strCache>
            </c:strRef>
          </c:tx>
          <c:spPr>
            <a:solidFill>
              <a:srgbClr val="D9D9D9"/>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BD-4139-9EEE-1106A0B10829}"/>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2-B7BD-4139-9EEE-1106A0B10829}"/>
            </c:ext>
          </c:extLst>
        </c:ser>
        <c:ser>
          <c:idx val="2"/>
          <c:order val="2"/>
          <c:tx>
            <c:strRef>
              <c:f>Arkusz1!$D$1</c:f>
              <c:strCache>
                <c:ptCount val="1"/>
                <c:pt idx="0">
                  <c:v>3 - czynnik w najmniejszym stopniu zanieczyszczający powietrze</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3-B7BD-4139-9EEE-1106A0B10829}"/>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5.6597147448109106E-3"/>
          <c:y val="0"/>
          <c:w val="0.99306640723452744"/>
          <c:h val="0.87903859814836949"/>
        </c:manualLayout>
      </c:layout>
      <c:overlay val="0"/>
      <c:spPr>
        <a:noFill/>
        <a:ln>
          <a:noFill/>
        </a:ln>
        <a:effectLst/>
      </c:spPr>
      <c:txPr>
        <a:bodyPr rot="0" spcFirstLastPara="1" vertOverflow="ellipsis" vert="horz" wrap="square" anchor="ctr" anchorCtr="1"/>
        <a:lstStyle/>
        <a:p>
          <a:pPr>
            <a:defRPr lang="pl-PL"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164310175662418E-3"/>
          <c:y val="0"/>
          <c:w val="0.98693857086095937"/>
          <c:h val="0.97996033091045698"/>
        </c:manualLayout>
      </c:layout>
      <c:barChart>
        <c:barDir val="col"/>
        <c:grouping val="clustered"/>
        <c:varyColors val="0"/>
        <c:ser>
          <c:idx val="0"/>
          <c:order val="0"/>
          <c:tx>
            <c:strRef>
              <c:f>Arkusz1!$B$1</c:f>
              <c:strCache>
                <c:ptCount val="1"/>
                <c:pt idx="0">
                  <c:v>2018</c:v>
                </c:pt>
              </c:strCache>
            </c:strRef>
          </c:tx>
          <c:spPr>
            <a:solidFill>
              <a:srgbClr val="A5C2CB"/>
            </a:solidFill>
            <a:ln>
              <a:noFill/>
            </a:ln>
            <a:effectLst/>
          </c:spPr>
          <c:invertIfNegative val="0"/>
          <c:dPt>
            <c:idx val="2"/>
            <c:invertIfNegative val="0"/>
            <c:bubble3D val="0"/>
            <c:spPr>
              <a:solidFill>
                <a:srgbClr val="A5C2CB"/>
              </a:solidFill>
              <a:ln>
                <a:noFill/>
              </a:ln>
              <a:effectLst/>
            </c:spPr>
            <c:extLst>
              <c:ext xmlns:c16="http://schemas.microsoft.com/office/drawing/2014/chart" uri="{C3380CC4-5D6E-409C-BE32-E72D297353CC}">
                <c16:uniqueId val="{00000001-9F94-4FB4-8432-546EE4A1D595}"/>
              </c:ext>
            </c:extLst>
          </c:dPt>
          <c:dPt>
            <c:idx val="3"/>
            <c:invertIfNegative val="0"/>
            <c:bubble3D val="0"/>
            <c:spPr>
              <a:solidFill>
                <a:srgbClr val="A5C2CB"/>
              </a:solidFill>
              <a:ln>
                <a:noFill/>
              </a:ln>
              <a:effectLst/>
            </c:spPr>
            <c:extLst>
              <c:ext xmlns:c16="http://schemas.microsoft.com/office/drawing/2014/chart" uri="{C3380CC4-5D6E-409C-BE32-E72D297353CC}">
                <c16:uniqueId val="{00000003-9F94-4FB4-8432-546EE4A1D595}"/>
              </c:ext>
            </c:extLst>
          </c:dPt>
          <c:dPt>
            <c:idx val="4"/>
            <c:invertIfNegative val="0"/>
            <c:bubble3D val="0"/>
            <c:spPr>
              <a:solidFill>
                <a:srgbClr val="A5C2CB"/>
              </a:solidFill>
              <a:ln>
                <a:noFill/>
              </a:ln>
              <a:effectLst/>
            </c:spPr>
            <c:extLst>
              <c:ext xmlns:c16="http://schemas.microsoft.com/office/drawing/2014/chart" uri="{C3380CC4-5D6E-409C-BE32-E72D297353CC}">
                <c16:uniqueId val="{00000005-9F94-4FB4-8432-546EE4A1D595}"/>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samochody w sezonie zimowym</c:v>
                </c:pt>
                <c:pt idx="1">
                  <c:v>gospodarstwa domowe w sezonie zimowym</c:v>
                </c:pt>
                <c:pt idx="2">
                  <c:v>samochody w sezonie letnim</c:v>
                </c:pt>
                <c:pt idx="3">
                  <c:v>gospodarstwa domowe w sezonie letnim</c:v>
                </c:pt>
                <c:pt idx="4">
                  <c:v>nie wiem, trudno powiedzieć</c:v>
                </c:pt>
              </c:strCache>
            </c:strRef>
          </c:cat>
          <c:val>
            <c:numRef>
              <c:f>Arkusz1!$B$2:$B$6</c:f>
              <c:numCache>
                <c:formatCode>0.0</c:formatCode>
                <c:ptCount val="5"/>
                <c:pt idx="0">
                  <c:v>89.5</c:v>
                </c:pt>
                <c:pt idx="1">
                  <c:v>89.1</c:v>
                </c:pt>
                <c:pt idx="2">
                  <c:v>51.4</c:v>
                </c:pt>
                <c:pt idx="3">
                  <c:v>11.3</c:v>
                </c:pt>
                <c:pt idx="4">
                  <c:v>0.5</c:v>
                </c:pt>
              </c:numCache>
            </c:numRef>
          </c:val>
          <c:extLst>
            <c:ext xmlns:c16="http://schemas.microsoft.com/office/drawing/2014/chart" uri="{C3380CC4-5D6E-409C-BE32-E72D297353CC}">
              <c16:uniqueId val="{00000014-9F94-4FB4-8432-546EE4A1D595}"/>
            </c:ext>
          </c:extLst>
        </c:ser>
        <c:dLbls>
          <c:dLblPos val="outEnd"/>
          <c:showLegendKey val="0"/>
          <c:showVal val="1"/>
          <c:showCatName val="0"/>
          <c:showSerName val="0"/>
          <c:showPercent val="0"/>
          <c:showBubbleSize val="0"/>
        </c:dLbls>
        <c:gapWidth val="68"/>
        <c:axId val="383821656"/>
        <c:axId val="383822048"/>
      </c:barChart>
      <c:catAx>
        <c:axId val="38382165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ct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00"/>
        </c:scaling>
        <c:delete val="1"/>
        <c:axPos val="l"/>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71106554715615211"/>
          <c:h val="1"/>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0.0</c:formatCode>
                <c:ptCount val="4"/>
                <c:pt idx="0">
                  <c:v>89.5</c:v>
                </c:pt>
                <c:pt idx="1">
                  <c:v>89.1</c:v>
                </c:pt>
                <c:pt idx="2">
                  <c:v>51.4</c:v>
                </c:pt>
                <c:pt idx="3">
                  <c:v>11.3</c:v>
                </c:pt>
              </c:numCache>
            </c:numRef>
          </c:val>
          <c:extLst>
            <c:ext xmlns:c16="http://schemas.microsoft.com/office/drawing/2014/chart" uri="{C3380CC4-5D6E-409C-BE32-E72D297353CC}">
              <c16:uniqueId val="{00000008-1972-4130-9021-F1E671AA577A}"/>
            </c:ext>
          </c:extLst>
        </c:ser>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92.287917737789201</c:v>
                </c:pt>
                <c:pt idx="1">
                  <c:v>88.946015424164528</c:v>
                </c:pt>
                <c:pt idx="2">
                  <c:v>46.272493573264782</c:v>
                </c:pt>
                <c:pt idx="3">
                  <c:v>6.6838046272493568</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ACD9-4B40-BC63-795A4BDA7D8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93.801652892561975</c:v>
                </c:pt>
                <c:pt idx="1">
                  <c:v>94.628099173553721</c:v>
                </c:pt>
                <c:pt idx="2">
                  <c:v>53.305785123966942</c:v>
                </c:pt>
                <c:pt idx="3">
                  <c:v>9.5041322314049594</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88.484848484848484</c:v>
                </c:pt>
                <c:pt idx="1">
                  <c:v>90.909090909090907</c:v>
                </c:pt>
                <c:pt idx="2">
                  <c:v>53.333333333333336</c:v>
                </c:pt>
                <c:pt idx="3">
                  <c:v>11.515151515151516</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1-ACD9-4B40-BC63-795A4BDA7D85}"/>
                </c:ext>
              </c:extLst>
            </c:dLbl>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Arkusz1!$F$2:$F$5</c:f>
              <c:numCache>
                <c:formatCode>0.0</c:formatCode>
                <c:ptCount val="4"/>
                <c:pt idx="0">
                  <c:v>79.545454545454547</c:v>
                </c:pt>
                <c:pt idx="1">
                  <c:v>82.954545454545453</c:v>
                </c:pt>
                <c:pt idx="2">
                  <c:v>59.090909090909093</c:v>
                </c:pt>
                <c:pt idx="3">
                  <c:v>19.318181818181817</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0"/>
              <c:layout>
                <c:manualLayout>
                  <c:x val="-7.171523067740531E-3"/>
                  <c:y val="-5.5163545489398348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D9-4B40-BC63-795A4BDA7D85}"/>
                </c:ext>
              </c:extLst>
            </c:dLbl>
            <c:dLbl>
              <c:idx val="3"/>
              <c:layout>
                <c:manualLayout>
                  <c:x val="7.1715230677404001E-3"/>
                  <c:y val="-5.5172234030190503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Arkusz1!$G$2:$G$5</c:f>
              <c:numCache>
                <c:formatCode>0.0</c:formatCode>
                <c:ptCount val="4"/>
                <c:pt idx="0">
                  <c:v>80.172413793103445</c:v>
                </c:pt>
                <c:pt idx="1">
                  <c:v>80.172413793103445</c:v>
                </c:pt>
                <c:pt idx="2">
                  <c:v>56.034482758620683</c:v>
                </c:pt>
                <c:pt idx="3">
                  <c:v>24.137931034482758</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52F8-40AC-8A97-4B5C168D96A8}"/>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8.0373563286057076E-2"/>
          <c:w val="1"/>
          <c:h val="0.819315495035041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78350079310505083"/>
          <c:h val="0.99650964295022149"/>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0.0</c:formatCode>
                <c:ptCount val="4"/>
                <c:pt idx="0">
                  <c:v>89.5</c:v>
                </c:pt>
                <c:pt idx="1">
                  <c:v>89.1</c:v>
                </c:pt>
                <c:pt idx="2">
                  <c:v>51.4</c:v>
                </c:pt>
                <c:pt idx="3">
                  <c:v>11.3</c:v>
                </c:pt>
              </c:numCache>
            </c:numRef>
          </c:val>
          <c:extLst>
            <c:ext xmlns:c16="http://schemas.microsoft.com/office/drawing/2014/chart" uri="{C3380CC4-5D6E-409C-BE32-E72D297353CC}">
              <c16:uniqueId val="{00000002-5222-4F02-985C-65FDF3AEAB96}"/>
            </c:ext>
          </c:extLst>
        </c:ser>
        <c:ser>
          <c:idx val="1"/>
          <c:order val="1"/>
          <c:tx>
            <c:strRef>
              <c:f>Arkusz1!$C$1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4-5222-4F02-985C-65FDF3AEAB9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99.386503067484668</c:v>
                </c:pt>
                <c:pt idx="1">
                  <c:v>88.343558282208591</c:v>
                </c:pt>
                <c:pt idx="2">
                  <c:v>68.711656441717793</c:v>
                </c:pt>
                <c:pt idx="3">
                  <c:v>4.9079754601226995</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90.17094017094017</c:v>
                </c:pt>
                <c:pt idx="1">
                  <c:v>88.461538461538453</c:v>
                </c:pt>
                <c:pt idx="2">
                  <c:v>49.145299145299141</c:v>
                </c:pt>
                <c:pt idx="3">
                  <c:v>10.256410256410255</c:v>
                </c:pt>
              </c:numCache>
            </c:numRef>
          </c:val>
          <c:extLst>
            <c:ext xmlns:c16="http://schemas.microsoft.com/office/drawing/2014/chart" uri="{C3380CC4-5D6E-409C-BE32-E72D297353CC}">
              <c16:uniqueId val="{00000006-5222-4F02-985C-65FDF3AEAB96}"/>
            </c:ext>
          </c:extLst>
        </c:ser>
        <c:ser>
          <c:idx val="3"/>
          <c:order val="3"/>
          <c:tx>
            <c:strRef>
              <c:f>Arkusz1!$E$1</c:f>
              <c:strCache>
                <c:ptCount val="1"/>
                <c:pt idx="0">
                  <c:v>powyżej 2500 PLN</c:v>
                </c:pt>
              </c:strCache>
            </c:strRef>
          </c:tx>
          <c:spPr>
            <a:solidFill>
              <a:srgbClr val="FFECA7"/>
            </a:solidFill>
            <a:ln>
              <a:solidFill>
                <a:sysClr val="window" lastClr="FFFFFF"/>
              </a:solidFill>
            </a:ln>
            <a:effectLst/>
          </c:spPr>
          <c:invertIfNegative val="0"/>
          <c:dLbls>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5222-4F02-985C-65FDF3AEAB9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82.35294117647058</c:v>
                </c:pt>
                <c:pt idx="1">
                  <c:v>88.562091503267965</c:v>
                </c:pt>
                <c:pt idx="2">
                  <c:v>48.03921568627451</c:v>
                </c:pt>
                <c:pt idx="3">
                  <c:v>17.647058823529413</c:v>
                </c:pt>
              </c:numCache>
            </c:numRef>
          </c:val>
          <c:extLst>
            <c:ext xmlns:c16="http://schemas.microsoft.com/office/drawing/2014/chart" uri="{C3380CC4-5D6E-409C-BE32-E72D297353CC}">
              <c16:uniqueId val="{00000008-5222-4F02-985C-65FDF3AEAB96}"/>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0435329150296409"/>
          <c:h val="1"/>
        </c:manualLayout>
      </c:layout>
      <c:barChart>
        <c:barDir val="bar"/>
        <c:grouping val="clustered"/>
        <c:varyColors val="0"/>
        <c:ser>
          <c:idx val="0"/>
          <c:order val="0"/>
          <c:tx>
            <c:strRef>
              <c:f>Arkusz1!$B$1</c:f>
              <c:strCache>
                <c:ptCount val="1"/>
                <c:pt idx="0">
                  <c:v>ogółem</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Arkusz1!$B$2:$B$5</c:f>
              <c:numCache>
                <c:formatCode>General</c:formatCode>
                <c:ptCount val="4"/>
                <c:pt idx="0">
                  <c:v>89.5</c:v>
                </c:pt>
                <c:pt idx="1">
                  <c:v>89.1</c:v>
                </c:pt>
                <c:pt idx="2">
                  <c:v>51.4</c:v>
                </c:pt>
                <c:pt idx="3">
                  <c:v>11.3</c:v>
                </c:pt>
              </c:numCache>
            </c:numRef>
          </c:val>
          <c:extLst>
            <c:ext xmlns:c16="http://schemas.microsoft.com/office/drawing/2014/chart" uri="{C3380CC4-5D6E-409C-BE32-E72D297353CC}">
              <c16:uniqueId val="{00000006-ADC9-410D-8311-F3487931BE1A}"/>
            </c:ext>
          </c:extLst>
        </c:ser>
        <c:ser>
          <c:idx val="1"/>
          <c:order val="1"/>
          <c:tx>
            <c:strRef>
              <c:f>Arkusz1!$C$1</c:f>
              <c:strCache>
                <c:ptCount val="1"/>
                <c:pt idx="0">
                  <c:v>podstawowe</c:v>
                </c:pt>
              </c:strCache>
            </c:strRef>
          </c:tx>
          <c:spPr>
            <a:solidFill>
              <a:srgbClr val="4B656D"/>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ADC9-410D-8311-F3487931BE1A}"/>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ADC9-410D-8311-F3487931BE1A}"/>
                </c:ext>
              </c:extLst>
            </c:dLbl>
            <c:numFmt formatCode="#,##0.0" sourceLinked="0"/>
            <c:spPr>
              <a:noFill/>
              <a:ln w="28575">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Arkusz1!$C$2:$C$5</c:f>
              <c:numCache>
                <c:formatCode>0.0</c:formatCode>
                <c:ptCount val="4"/>
                <c:pt idx="0">
                  <c:v>96.969696969696969</c:v>
                </c:pt>
                <c:pt idx="1">
                  <c:v>93.939393939393938</c:v>
                </c:pt>
                <c:pt idx="2">
                  <c:v>48.484848484848484</c:v>
                </c:pt>
                <c:pt idx="3">
                  <c:v>21.212121212121211</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Arkusz1!$D$2:$D$5</c:f>
              <c:numCache>
                <c:formatCode>0.0</c:formatCode>
                <c:ptCount val="4"/>
                <c:pt idx="0">
                  <c:v>91.666666666666657</c:v>
                </c:pt>
                <c:pt idx="1">
                  <c:v>86.742424242424249</c:v>
                </c:pt>
                <c:pt idx="2">
                  <c:v>46.212121212121211</c:v>
                </c:pt>
                <c:pt idx="3">
                  <c:v>8.3333333333333321</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Arkusz1!$E$2:$E$5</c:f>
              <c:numCache>
                <c:formatCode>0.0</c:formatCode>
                <c:ptCount val="4"/>
                <c:pt idx="0">
                  <c:v>87.286527514231508</c:v>
                </c:pt>
                <c:pt idx="1">
                  <c:v>88.045540796963948</c:v>
                </c:pt>
                <c:pt idx="2">
                  <c:v>51.612903225806448</c:v>
                </c:pt>
                <c:pt idx="3">
                  <c:v>12.144212523719165</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wyższe</c:v>
                </c:pt>
              </c:strCache>
            </c:strRef>
          </c:tx>
          <c:spPr>
            <a:solidFill>
              <a:srgbClr val="C4D7DD"/>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C-ADC9-410D-8311-F3487931BE1A}"/>
                </c:ext>
              </c:extLst>
            </c:dLbl>
            <c:dLbl>
              <c:idx val="2"/>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D-ADC9-410D-8311-F3487931BE1A}"/>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samochody w sezonie zimowym</c:v>
                </c:pt>
                <c:pt idx="1">
                  <c:v>gospodarstwa domowe w sezonie zimowym</c:v>
                </c:pt>
                <c:pt idx="2">
                  <c:v>samochody w sezonie letnim</c:v>
                </c:pt>
                <c:pt idx="3">
                  <c:v>gospodarstwa domowe w sezonie letnim</c:v>
                </c:pt>
              </c:strCache>
            </c:strRef>
          </c:cat>
          <c:val>
            <c:numRef>
              <c:f>Arkusz1!$F$2:$F$5</c:f>
              <c:numCache>
                <c:formatCode>0.0</c:formatCode>
                <c:ptCount val="4"/>
                <c:pt idx="0">
                  <c:v>91.477272727272734</c:v>
                </c:pt>
                <c:pt idx="1">
                  <c:v>94.88636363636364</c:v>
                </c:pt>
                <c:pt idx="2">
                  <c:v>59.090909090909093</c:v>
                </c:pt>
                <c:pt idx="3">
                  <c:v>11.363636363636363</c:v>
                </c:pt>
              </c:numCache>
            </c:numRef>
          </c:val>
          <c:extLst>
            <c:ext xmlns:c16="http://schemas.microsoft.com/office/drawing/2014/chart" uri="{C3380CC4-5D6E-409C-BE32-E72D297353CC}">
              <c16:uniqueId val="{0000000E-ADC9-410D-8311-F3487931BE1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8.8587376541697488E-2"/>
          <c:w val="0.95854664600230322"/>
          <c:h val="0.91141262345830254"/>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3"/>
            <c:invertIfNegative val="0"/>
            <c:bubble3D val="0"/>
            <c:spPr>
              <a:solidFill>
                <a:srgbClr val="FFD22D"/>
              </a:solidFill>
              <a:ln>
                <a:noFill/>
              </a:ln>
              <a:effectLst/>
            </c:spPr>
            <c:extLst>
              <c:ext xmlns:c16="http://schemas.microsoft.com/office/drawing/2014/chart" uri="{C3380CC4-5D6E-409C-BE32-E72D297353CC}">
                <c16:uniqueId val="{00000001-ED8B-4144-B7BE-6E24F7CAE51A}"/>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Arkusz1!$B$2:$B$8</c:f>
              <c:numCache>
                <c:formatCode>0.0</c:formatCode>
                <c:ptCount val="7"/>
                <c:pt idx="0">
                  <c:v>47.8</c:v>
                </c:pt>
                <c:pt idx="1">
                  <c:v>49.6</c:v>
                </c:pt>
                <c:pt idx="2">
                  <c:v>61.8</c:v>
                </c:pt>
                <c:pt idx="3">
                  <c:v>65.3</c:v>
                </c:pt>
                <c:pt idx="4">
                  <c:v>73.7</c:v>
                </c:pt>
                <c:pt idx="5">
                  <c:v>76.599999999999994</c:v>
                </c:pt>
                <c:pt idx="6">
                  <c:v>78.099999999999994</c:v>
                </c:pt>
              </c:numCache>
            </c:numRef>
          </c:val>
          <c:extLst>
            <c:ext xmlns:c16="http://schemas.microsoft.com/office/drawing/2014/chart" uri="{C3380CC4-5D6E-409C-BE32-E72D297353CC}">
              <c16:uniqueId val="{00000002-EE9E-4C29-9A5A-5447517AD79D}"/>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Arkusz1!$C$2:$C$8</c:f>
              <c:numCache>
                <c:formatCode>0.0</c:formatCode>
                <c:ptCount val="7"/>
                <c:pt idx="0">
                  <c:v>44</c:v>
                </c:pt>
                <c:pt idx="1">
                  <c:v>39.800000000000004</c:v>
                </c:pt>
                <c:pt idx="2">
                  <c:v>30.099999999999998</c:v>
                </c:pt>
                <c:pt idx="3">
                  <c:v>22.9</c:v>
                </c:pt>
                <c:pt idx="4">
                  <c:v>24</c:v>
                </c:pt>
                <c:pt idx="5">
                  <c:v>16.2</c:v>
                </c:pt>
                <c:pt idx="6">
                  <c:v>17.3</c:v>
                </c:pt>
              </c:numCache>
            </c:numRef>
          </c:val>
          <c:extLst>
            <c:ext xmlns:c16="http://schemas.microsoft.com/office/drawing/2014/chart" uri="{C3380CC4-5D6E-409C-BE32-E72D297353CC}">
              <c16:uniqueId val="{00000004-EE9E-4C29-9A5A-5447517AD79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Arkusz1!$A$2:$A$8</c:f>
              <c:strCache>
                <c:ptCount val="7"/>
                <c:pt idx="0">
                  <c:v>naturalne zanieczyszczenia (np. pożary lasów)</c:v>
                </c:pt>
                <c:pt idx="1">
                  <c:v>emisje zanieczyszczeń z gospodarstw rolnych</c:v>
                </c:pt>
                <c:pt idx="2">
                  <c:v>emisje zanieczyszczeń z gospodarstw domowych</c:v>
                </c:pt>
                <c:pt idx="3">
                  <c:v>emisje zanieczyszczeń z innych krajów/regionów</c:v>
                </c:pt>
                <c:pt idx="4">
                  <c:v>emisje zanieczyszczeń z samochodów osobowych i ciężarowych</c:v>
                </c:pt>
                <c:pt idx="5">
                  <c:v>działalność przemysłu</c:v>
                </c:pt>
                <c:pt idx="6">
                  <c:v>emisje zanieczyszczeń z produkcji energii elektrycznej i ciepła</c:v>
                </c:pt>
              </c:strCache>
            </c:strRef>
          </c:cat>
          <c:val>
            <c:numRef>
              <c:f>Arkusz1!$D$2:$D$8</c:f>
              <c:numCache>
                <c:formatCode>0.0</c:formatCode>
                <c:ptCount val="7"/>
                <c:pt idx="0">
                  <c:v>8.2000000000000011</c:v>
                </c:pt>
                <c:pt idx="1">
                  <c:v>10.6</c:v>
                </c:pt>
                <c:pt idx="2">
                  <c:v>8.1</c:v>
                </c:pt>
                <c:pt idx="3">
                  <c:v>11.799999999999999</c:v>
                </c:pt>
                <c:pt idx="4">
                  <c:v>2.2999999999999998</c:v>
                </c:pt>
                <c:pt idx="5">
                  <c:v>7.1999999999999993</c:v>
                </c:pt>
                <c:pt idx="6">
                  <c:v>4.5999999999999996</c:v>
                </c:pt>
              </c:numCache>
            </c:numRef>
          </c:val>
          <c:extLst>
            <c:ext xmlns:c16="http://schemas.microsoft.com/office/drawing/2014/chart" uri="{C3380CC4-5D6E-409C-BE32-E72D297353CC}">
              <c16:uniqueId val="{00000005-EE9E-4C29-9A5A-5447517AD79D}"/>
            </c:ext>
          </c:extLst>
        </c:ser>
        <c:dLbls>
          <c:showLegendKey val="0"/>
          <c:showVal val="0"/>
          <c:showCatName val="0"/>
          <c:showSerName val="0"/>
          <c:showPercent val="0"/>
          <c:showBubbleSize val="0"/>
        </c:dLbls>
        <c:gapWidth val="86"/>
        <c:overlap val="100"/>
        <c:axId val="296787536"/>
        <c:axId val="296687064"/>
      </c:barChart>
      <c:catAx>
        <c:axId val="296787536"/>
        <c:scaling>
          <c:orientation val="minMax"/>
        </c:scaling>
        <c:delete val="1"/>
        <c:axPos val="l"/>
        <c:numFmt formatCode="General" sourceLinked="1"/>
        <c:majorTickMark val="none"/>
        <c:minorTickMark val="none"/>
        <c:tickLblPos val="nextTo"/>
        <c:crossAx val="296687064"/>
        <c:crosses val="autoZero"/>
        <c:auto val="1"/>
        <c:lblAlgn val="ctr"/>
        <c:lblOffset val="100"/>
        <c:noMultiLvlLbl val="0"/>
      </c:catAx>
      <c:valAx>
        <c:axId val="296687064"/>
        <c:scaling>
          <c:orientation val="minMax"/>
        </c:scaling>
        <c:delete val="1"/>
        <c:axPos val="b"/>
        <c:numFmt formatCode="0%" sourceLinked="1"/>
        <c:majorTickMark val="none"/>
        <c:minorTickMark val="none"/>
        <c:tickLblPos val="nextTo"/>
        <c:crossAx val="296787536"/>
        <c:crosses val="autoZero"/>
        <c:crossBetween val="between"/>
      </c:valAx>
      <c:spPr>
        <a:noFill/>
        <a:ln>
          <a:noFill/>
        </a:ln>
        <a:effectLst/>
      </c:spPr>
    </c:plotArea>
    <c:legend>
      <c:legendPos val="t"/>
      <c:layout>
        <c:manualLayout>
          <c:xMode val="edge"/>
          <c:yMode val="edge"/>
          <c:x val="0"/>
          <c:y val="4.4764725614805665E-3"/>
          <c:w val="1"/>
          <c:h val="9.316330108008719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podstawowe</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05FF-4875-B004-8A61808853E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wyższe</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7.2123283229330301E-2"/>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03501510530307"/>
          <c:y val="0.11712378672102811"/>
          <c:w val="0.65021773469116662"/>
          <c:h val="0.86744606606623542"/>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67F2-43C1-8E32-C497B4C5E8EF}"/>
                </c:ext>
              </c:extLst>
            </c:dLbl>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67F2-43C1-8E32-C497B4C5E8EF}"/>
                </c:ext>
              </c:extLst>
            </c:dLbl>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6968-4E48-A4FD-3EF108AD8A4A}"/>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67F2-43C1-8E32-C497B4C5E8EF}"/>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Arkusz1!$B$2:$B$15</c:f>
              <c:numCache>
                <c:formatCode>0.0</c:formatCode>
                <c:ptCount val="14"/>
                <c:pt idx="0">
                  <c:v>26.143790849673206</c:v>
                </c:pt>
                <c:pt idx="1">
                  <c:v>25.641025641025639</c:v>
                </c:pt>
                <c:pt idx="2">
                  <c:v>44.171779141104295</c:v>
                </c:pt>
                <c:pt idx="4">
                  <c:v>48.295454545454547</c:v>
                </c:pt>
                <c:pt idx="5">
                  <c:v>30.550284629981022</c:v>
                </c:pt>
                <c:pt idx="6">
                  <c:v>12.878787878787879</c:v>
                </c:pt>
                <c:pt idx="7">
                  <c:v>21.212121212121211</c:v>
                </c:pt>
                <c:pt idx="9">
                  <c:v>22.866894197952217</c:v>
                </c:pt>
                <c:pt idx="10">
                  <c:v>36.086956521739133</c:v>
                </c:pt>
                <c:pt idx="11">
                  <c:v>34.782608695652172</c:v>
                </c:pt>
                <c:pt idx="12">
                  <c:v>27.218934911242602</c:v>
                </c:pt>
                <c:pt idx="13">
                  <c:v>21.774193548387096</c:v>
                </c:pt>
              </c:numCache>
            </c:numRef>
          </c:val>
          <c:extLst>
            <c:ext xmlns:c16="http://schemas.microsoft.com/office/drawing/2014/chart" uri="{C3380CC4-5D6E-409C-BE32-E72D297353CC}">
              <c16:uniqueId val="{00000000-47E4-41C4-BBE8-C7554FDAFF52}"/>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Arkusz1!$C$2:$C$15</c:f>
              <c:numCache>
                <c:formatCode>0.0</c:formatCode>
                <c:ptCount val="14"/>
                <c:pt idx="0">
                  <c:v>67.320261437908499</c:v>
                </c:pt>
                <c:pt idx="1">
                  <c:v>72.435897435897431</c:v>
                </c:pt>
                <c:pt idx="2">
                  <c:v>51.533742331288344</c:v>
                </c:pt>
                <c:pt idx="4">
                  <c:v>45.454545454545453</c:v>
                </c:pt>
                <c:pt idx="5">
                  <c:v>65.085388994307408</c:v>
                </c:pt>
                <c:pt idx="6">
                  <c:v>84.090909090909093</c:v>
                </c:pt>
                <c:pt idx="7">
                  <c:v>78.787878787878782</c:v>
                </c:pt>
                <c:pt idx="9">
                  <c:v>74.061433447098977</c:v>
                </c:pt>
                <c:pt idx="10">
                  <c:v>58.260869565217391</c:v>
                </c:pt>
                <c:pt idx="11">
                  <c:v>60.869565217391312</c:v>
                </c:pt>
                <c:pt idx="12">
                  <c:v>69.230769230769226</c:v>
                </c:pt>
                <c:pt idx="13">
                  <c:v>73.387096774193552</c:v>
                </c:pt>
              </c:numCache>
            </c:numRef>
          </c:val>
          <c:extLst>
            <c:ext xmlns:c16="http://schemas.microsoft.com/office/drawing/2014/chart" uri="{C3380CC4-5D6E-409C-BE32-E72D297353CC}">
              <c16:uniqueId val="{00000001-47E4-41C4-BBE8-C7554FDAFF52}"/>
            </c:ext>
          </c:extLst>
        </c:ser>
        <c:ser>
          <c:idx val="2"/>
          <c:order val="2"/>
          <c:tx>
            <c:strRef>
              <c:f>Arkusz1!$D$1</c:f>
              <c:strCache>
                <c:ptCount val="1"/>
                <c:pt idx="0">
                  <c:v>nie wiem, trudno powiedzieć</c:v>
                </c:pt>
              </c:strCache>
            </c:strRef>
          </c:tx>
          <c:spPr>
            <a:solidFill>
              <a:srgbClr val="D9D9D9"/>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0-F6F3-45BB-9C16-425560473775}"/>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pow. 2500 PLN</c:v>
                </c:pt>
                <c:pt idx="1">
                  <c:v>1501-2500 PLN</c:v>
                </c:pt>
                <c:pt idx="2">
                  <c:v>do 1500 PLN</c:v>
                </c:pt>
                <c:pt idx="4">
                  <c:v>wyższe</c:v>
                </c:pt>
                <c:pt idx="5">
                  <c:v>średnie </c:v>
                </c:pt>
                <c:pt idx="6">
                  <c:v>zawodowe</c:v>
                </c:pt>
                <c:pt idx="7">
                  <c:v>podstawowe</c:v>
                </c:pt>
                <c:pt idx="9">
                  <c:v>60 lat +</c:v>
                </c:pt>
                <c:pt idx="10">
                  <c:v>45-59 lat</c:v>
                </c:pt>
                <c:pt idx="11">
                  <c:v>35-44 lat</c:v>
                </c:pt>
                <c:pt idx="12">
                  <c:v>25-34 lat</c:v>
                </c:pt>
                <c:pt idx="13">
                  <c:v>15-24 lat</c:v>
                </c:pt>
              </c:strCache>
            </c:strRef>
          </c:cat>
          <c:val>
            <c:numRef>
              <c:f>Arkusz1!$D$2:$D$15</c:f>
              <c:numCache>
                <c:formatCode>0.0</c:formatCode>
                <c:ptCount val="14"/>
                <c:pt idx="0">
                  <c:v>6.5359477124183014</c:v>
                </c:pt>
                <c:pt idx="1">
                  <c:v>1.9230769230769231</c:v>
                </c:pt>
                <c:pt idx="2">
                  <c:v>4.294478527607362</c:v>
                </c:pt>
                <c:pt idx="4">
                  <c:v>6.25</c:v>
                </c:pt>
                <c:pt idx="5">
                  <c:v>4.3643263757115749</c:v>
                </c:pt>
                <c:pt idx="6">
                  <c:v>3.0303030303030303</c:v>
                </c:pt>
                <c:pt idx="7">
                  <c:v>0</c:v>
                </c:pt>
                <c:pt idx="9">
                  <c:v>3.0716723549488054</c:v>
                </c:pt>
                <c:pt idx="10">
                  <c:v>5.6521739130434785</c:v>
                </c:pt>
                <c:pt idx="11">
                  <c:v>4.3478260869565215</c:v>
                </c:pt>
                <c:pt idx="12">
                  <c:v>3.5502958579881656</c:v>
                </c:pt>
                <c:pt idx="13">
                  <c:v>4.838709677419355</c:v>
                </c:pt>
              </c:numCache>
            </c:numRef>
          </c:val>
          <c:extLst>
            <c:ext xmlns:c16="http://schemas.microsoft.com/office/drawing/2014/chart" uri="{C3380CC4-5D6E-409C-BE32-E72D297353CC}">
              <c16:uniqueId val="{00000002-47E4-41C4-BBE8-C7554FDAFF52}"/>
            </c:ext>
          </c:extLst>
        </c:ser>
        <c:dLbls>
          <c:showLegendKey val="0"/>
          <c:showVal val="0"/>
          <c:showCatName val="0"/>
          <c:showSerName val="0"/>
          <c:showPercent val="0"/>
          <c:showBubbleSize val="0"/>
        </c:dLbls>
        <c:gapWidth val="55"/>
        <c:overlap val="100"/>
        <c:axId val="346141752"/>
        <c:axId val="346142536"/>
      </c:barChart>
      <c:catAx>
        <c:axId val="346141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6142536"/>
        <c:crosses val="autoZero"/>
        <c:auto val="1"/>
        <c:lblAlgn val="ctr"/>
        <c:lblOffset val="100"/>
        <c:noMultiLvlLbl val="0"/>
      </c:catAx>
      <c:valAx>
        <c:axId val="346142536"/>
        <c:scaling>
          <c:orientation val="minMax"/>
        </c:scaling>
        <c:delete val="1"/>
        <c:axPos val="b"/>
        <c:numFmt formatCode="0%" sourceLinked="1"/>
        <c:majorTickMark val="none"/>
        <c:minorTickMark val="none"/>
        <c:tickLblPos val="nextTo"/>
        <c:crossAx val="346141752"/>
        <c:crosses val="autoZero"/>
        <c:crossBetween val="between"/>
      </c:valAx>
      <c:spPr>
        <a:noFill/>
        <a:ln>
          <a:noFill/>
        </a:ln>
        <a:effectLst/>
      </c:spPr>
    </c:plotArea>
    <c:legend>
      <c:legendPos val="b"/>
      <c:layout>
        <c:manualLayout>
          <c:xMode val="edge"/>
          <c:yMode val="edge"/>
          <c:x val="5.3340593348405754E-2"/>
          <c:y val="1.0702515828725917E-2"/>
          <c:w val="0.89999986847798785"/>
          <c:h val="5.541946638826532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Gothic" panose="020B0502020202020204" pitchFamily="34" charset="0"/>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A8F6-479A-B15B-7D6B176DBBB9}"/>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A8F6-479A-B15B-7D6B176DBBB9}"/>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A8F6-479A-B15B-7D6B176DBBB9}"/>
              </c:ext>
            </c:extLst>
          </c:dPt>
          <c:dLbls>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A8F6-479A-B15B-7D6B176DBB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28.7</c:v>
                </c:pt>
                <c:pt idx="1">
                  <c:v>67.100000000000009</c:v>
                </c:pt>
                <c:pt idx="2">
                  <c:v>4.2</c:v>
                </c:pt>
              </c:numCache>
            </c:numRef>
          </c:val>
          <c:extLst>
            <c:ext xmlns:c16="http://schemas.microsoft.com/office/drawing/2014/chart" uri="{C3380CC4-5D6E-409C-BE32-E72D297353CC}">
              <c16:uniqueId val="{00000006-A8F6-479A-B15B-7D6B176DBBB9}"/>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A9E2-4EA7-BD0F-F3A1AE72A7E9}"/>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A9E2-4EA7-BD0F-F3A1AE72A7E9}"/>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A9E2-4EA7-BD0F-F3A1AE72A7E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A9E2-4EA7-BD0F-F3A1AE72A7E9}"/>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A9E2-4EA7-BD0F-F3A1AE72A7E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28.7</c:v>
                </c:pt>
                <c:pt idx="1">
                  <c:v>67.100000000000009</c:v>
                </c:pt>
                <c:pt idx="2">
                  <c:v>4.2</c:v>
                </c:pt>
              </c:numCache>
            </c:numRef>
          </c:val>
          <c:extLst>
            <c:ext xmlns:c16="http://schemas.microsoft.com/office/drawing/2014/chart" uri="{C3380CC4-5D6E-409C-BE32-E72D297353CC}">
              <c16:uniqueId val="{00000006-A9E2-4EA7-BD0F-F3A1AE72A7E9}"/>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86325166666666653"/>
          <c:h val="1"/>
        </c:manualLayout>
      </c:layout>
      <c:barChart>
        <c:barDir val="bar"/>
        <c:grouping val="clustered"/>
        <c:varyColors val="0"/>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63.855421686746979</c:v>
                </c:pt>
                <c:pt idx="1">
                  <c:v>38.554216867469883</c:v>
                </c:pt>
                <c:pt idx="2">
                  <c:v>30.120481927710845</c:v>
                </c:pt>
                <c:pt idx="3">
                  <c:v>18.072289156626507</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71.25</c:v>
                </c:pt>
                <c:pt idx="1">
                  <c:v>45</c:v>
                </c:pt>
                <c:pt idx="2">
                  <c:v>21.25</c:v>
                </c:pt>
                <c:pt idx="3">
                  <c:v>0</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E2A5-4A0A-BCD6-361F484181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Arkusz1!$E$2:$E$5</c:f>
              <c:numCache>
                <c:formatCode>0.0</c:formatCode>
                <c:ptCount val="4"/>
                <c:pt idx="0">
                  <c:v>76.08695652173914</c:v>
                </c:pt>
                <c:pt idx="1">
                  <c:v>45.652173913043477</c:v>
                </c:pt>
                <c:pt idx="2">
                  <c:v>41.304347826086953</c:v>
                </c:pt>
                <c:pt idx="3">
                  <c:v>8.695652173913043</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Arkusz1!$F$2:$F$5</c:f>
              <c:numCache>
                <c:formatCode>0.0</c:formatCode>
                <c:ptCount val="4"/>
                <c:pt idx="0">
                  <c:v>63.636363636363633</c:v>
                </c:pt>
                <c:pt idx="1">
                  <c:v>39.393939393939391</c:v>
                </c:pt>
                <c:pt idx="2">
                  <c:v>15.151515151515152</c:v>
                </c:pt>
                <c:pt idx="3">
                  <c:v>21.212121212121211</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E2A5-4A0A-BCD6-361F484181AF}"/>
                </c:ext>
              </c:extLst>
            </c:dLbl>
            <c:dLbl>
              <c:idx val="1"/>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E6FFA693-4CBC-4131-ADC4-21272A384C9E}"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2A5-4A0A-BCD6-361F484181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Arkusz1!$G$2:$G$5</c:f>
              <c:numCache>
                <c:formatCode>0.0</c:formatCode>
                <c:ptCount val="4"/>
                <c:pt idx="0">
                  <c:v>80</c:v>
                </c:pt>
                <c:pt idx="1">
                  <c:v>51.111111111111107</c:v>
                </c:pt>
                <c:pt idx="2">
                  <c:v>13.333333333333334</c:v>
                </c:pt>
                <c:pt idx="3">
                  <c:v>15.555555555555555</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8-1972-4130-9021-F1E671AA577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52F8-40AC-8A97-4B5C168D96A8}"/>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 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4.3569995025473006E-2"/>
          <c:w val="1"/>
          <c:h val="0.9222678687074579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8591766666666667"/>
          <c:h val="0.99650964295022149"/>
        </c:manualLayout>
      </c:layout>
      <c:barChart>
        <c:barDir val="bar"/>
        <c:grouping val="clustered"/>
        <c:varyColors val="0"/>
        <c:ser>
          <c:idx val="1"/>
          <c:order val="1"/>
          <c:tx>
            <c:strRef>
              <c:f>Arkusz1!$C$1</c:f>
              <c:strCache>
                <c:ptCount val="1"/>
                <c:pt idx="0">
                  <c:v>kobieta</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1"/>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C6F6F878-91EB-4DE9-8F86-C012FA767B68}"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BF2-4247-8DF6-5322324FD93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74.172185430463571</c:v>
                </c:pt>
                <c:pt idx="1">
                  <c:v>49.006622516556291</c:v>
                </c:pt>
                <c:pt idx="2">
                  <c:v>19.205298013245034</c:v>
                </c:pt>
                <c:pt idx="3">
                  <c:v>7.9470198675496695</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mężczyzna</c:v>
                </c:pt>
              </c:strCache>
            </c:strRef>
          </c:tx>
          <c:spPr>
            <a:solidFill>
              <a:srgbClr val="FFE171"/>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EBF2-4247-8DF6-5322324FD930}"/>
                </c:ext>
              </c:extLst>
            </c:dLbl>
            <c:dLbl>
              <c:idx val="3"/>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B3DBEC03-900F-4681-97F5-CB041672762E}"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BF2-4247-8DF6-5322324FD93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66.17647058823529</c:v>
                </c:pt>
                <c:pt idx="1">
                  <c:v>37.5</c:v>
                </c:pt>
                <c:pt idx="2">
                  <c:v>31.617647058823529</c:v>
                </c:pt>
                <c:pt idx="3">
                  <c:v>15.441176470588236</c:v>
                </c:pt>
              </c:numCache>
            </c:numRef>
          </c:val>
          <c:extLst>
            <c:ext xmlns:c16="http://schemas.microsoft.com/office/drawing/2014/chart" uri="{C3380CC4-5D6E-409C-BE32-E72D297353CC}">
              <c16:uniqueId val="{00000006-5222-4F02-985C-65FDF3AEAB96}"/>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2-5222-4F02-985C-65FDF3AEAB96}"/>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1"/>
          <c:order val="1"/>
          <c:tx>
            <c:strRef>
              <c:f>Arkusz1!$C$1</c:f>
              <c:strCache>
                <c:ptCount val="1"/>
                <c:pt idx="0">
                  <c:v>podstawowe</c:v>
                </c:pt>
              </c:strCache>
            </c:strRef>
          </c:tx>
          <c:spPr>
            <a:solidFill>
              <a:srgbClr val="4B656D"/>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ADC9-410D-8311-F3487931BE1A}"/>
                </c:ext>
              </c:extLst>
            </c:dLbl>
            <c:dLbl>
              <c:idx val="2"/>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fld id="{CBB93899-D6E9-487A-8511-922C8D205371}" type="VALUE">
                      <a:rPr lang="en-US" b="1" u="sng"/>
                      <a:pPr>
                        <a:defRPr sz="1000">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C9FD-479D-804F-57900D3BDBBE}"/>
                </c:ext>
              </c:extLst>
            </c:dLbl>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ADC9-410D-8311-F3487931BE1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Arkusz1!$C$2:$C$5</c:f>
              <c:numCache>
                <c:formatCode>0.0</c:formatCode>
                <c:ptCount val="4"/>
                <c:pt idx="0">
                  <c:v>85.714285714285708</c:v>
                </c:pt>
                <c:pt idx="1">
                  <c:v>14.285714285714285</c:v>
                </c:pt>
                <c:pt idx="2">
                  <c:v>14.285714285714285</c:v>
                </c:pt>
                <c:pt idx="3">
                  <c:v>42.857142857142854</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zawodowe</c:v>
                </c:pt>
              </c:strCache>
            </c:strRef>
          </c:tx>
          <c:spPr>
            <a:solidFill>
              <a:srgbClr val="6D8F9A"/>
            </a:solidFill>
            <a:ln>
              <a:solidFill>
                <a:sysClr val="window" lastClr="FFFFFF"/>
              </a:solidFill>
            </a:ln>
            <a:effectLst/>
          </c:spPr>
          <c:invertIfNegative val="0"/>
          <c:dLbls>
            <c:dLbl>
              <c:idx val="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0-6908-469F-8E2C-84DE2634D3B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Arkusz1!$D$2:$D$5</c:f>
              <c:numCache>
                <c:formatCode>0.0</c:formatCode>
                <c:ptCount val="4"/>
                <c:pt idx="0">
                  <c:v>76.470588235294116</c:v>
                </c:pt>
                <c:pt idx="1">
                  <c:v>29.411764705882355</c:v>
                </c:pt>
                <c:pt idx="2">
                  <c:v>23.52941176470588</c:v>
                </c:pt>
                <c:pt idx="3">
                  <c:v>38.235294117647058</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Arkusz1!$E$2:$E$5</c:f>
              <c:numCache>
                <c:formatCode>0.0</c:formatCode>
                <c:ptCount val="4"/>
                <c:pt idx="0">
                  <c:v>70.186335403726702</c:v>
                </c:pt>
                <c:pt idx="1">
                  <c:v>41.614906832298139</c:v>
                </c:pt>
                <c:pt idx="2">
                  <c:v>24.844720496894411</c:v>
                </c:pt>
                <c:pt idx="3">
                  <c:v>9.316770186335404</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wyższe</c:v>
                </c:pt>
              </c:strCache>
            </c:strRef>
          </c:tx>
          <c:spPr>
            <a:solidFill>
              <a:srgbClr val="C4D7DD"/>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C-ADC9-410D-8311-F3487931BE1A}"/>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Arkusz1!$A$2:$A$5</c:f>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f>Arkusz1!$F$2:$F$5</c:f>
              <c:numCache>
                <c:formatCode>0.0</c:formatCode>
                <c:ptCount val="4"/>
                <c:pt idx="0">
                  <c:v>67.058823529411754</c:v>
                </c:pt>
                <c:pt idx="1">
                  <c:v>55.294117647058826</c:v>
                </c:pt>
                <c:pt idx="2">
                  <c:v>27.058823529411764</c:v>
                </c:pt>
                <c:pt idx="3">
                  <c:v>2.3529411764705883</c:v>
                </c:pt>
              </c:numCache>
            </c:numRef>
          </c:val>
          <c:extLst>
            <c:ext xmlns:c16="http://schemas.microsoft.com/office/drawing/2014/chart" uri="{C3380CC4-5D6E-409C-BE32-E72D297353CC}">
              <c16:uniqueId val="{0000000E-ADC9-410D-8311-F3487931BE1A}"/>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Arkusz1!$A$2:$A$5</c15:sqref>
                        </c15:formulaRef>
                      </c:ext>
                    </c:extLst>
                    <c:strCache>
                      <c:ptCount val="4"/>
                      <c:pt idx="0">
                        <c:v>Śledzenie komunikatów dotyczących jakości powietrza</c:v>
                      </c:pt>
                      <c:pt idx="1">
                        <c:v>Ograniczanie czasu przebywania na powietrzu podczas alarmu smogowego</c:v>
                      </c:pt>
                      <c:pt idx="2">
                        <c:v>Zamontowanie w domu filtrów</c:v>
                      </c:pt>
                      <c:pt idx="3">
                        <c:v>Noszenie maseczki</c:v>
                      </c:pt>
                    </c:strCache>
                  </c:strRef>
                </c:cat>
                <c:val>
                  <c:numRef>
                    <c:extLst>
                      <c:ext uri="{02D57815-91ED-43cb-92C2-25804820EDAC}">
                        <c15:formulaRef>
                          <c15:sqref>Arkusz1!$B$2:$B$5</c15:sqref>
                        </c15:formulaRef>
                      </c:ext>
                    </c:extLst>
                    <c:numCache>
                      <c:formatCode>0.0</c:formatCode>
                      <c:ptCount val="4"/>
                      <c:pt idx="0">
                        <c:v>70.383275261324044</c:v>
                      </c:pt>
                      <c:pt idx="1">
                        <c:v>43.554006968641112</c:v>
                      </c:pt>
                      <c:pt idx="2">
                        <c:v>25.087108013937282</c:v>
                      </c:pt>
                      <c:pt idx="3">
                        <c:v>11.498257839721255</c:v>
                      </c:pt>
                    </c:numCache>
                  </c:numRef>
                </c:val>
                <c:extLst>
                  <c:ext xmlns:c16="http://schemas.microsoft.com/office/drawing/2014/chart" uri="{C3380CC4-5D6E-409C-BE32-E72D297353CC}">
                    <c16:uniqueId val="{00000006-ADC9-410D-8311-F3487931BE1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podstawowe</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05FF-4875-B004-8A61808853E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zawodowe</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średnie</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wyższe</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7.2123283229330301E-2"/>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A99C-42F6-8DE8-D53AC35AA7B3}"/>
                </c:ext>
              </c:extLst>
            </c:dLbl>
            <c:dLbl>
              <c:idx val="8"/>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4C83-48F2-B5B1-C2CFA996DB98}"/>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Arkusz1!$B$2:$B$12</c:f>
              <c:numCache>
                <c:formatCode>0.0</c:formatCode>
                <c:ptCount val="11"/>
                <c:pt idx="0">
                  <c:v>81.226053639846739</c:v>
                </c:pt>
                <c:pt idx="1">
                  <c:v>74.686192468619254</c:v>
                </c:pt>
                <c:pt idx="3">
                  <c:v>75.757575757575751</c:v>
                </c:pt>
                <c:pt idx="4">
                  <c:v>77.651515151515156</c:v>
                </c:pt>
                <c:pt idx="5">
                  <c:v>75.711574952561662</c:v>
                </c:pt>
                <c:pt idx="6">
                  <c:v>86.36363636363636</c:v>
                </c:pt>
                <c:pt idx="8">
                  <c:v>90.797546012269933</c:v>
                </c:pt>
                <c:pt idx="9">
                  <c:v>79.059829059829056</c:v>
                </c:pt>
                <c:pt idx="10">
                  <c:v>69.93464052287581</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Arkusz1!$C$2:$C$12</c:f>
              <c:numCache>
                <c:formatCode>0.0</c:formatCode>
                <c:ptCount val="11"/>
                <c:pt idx="0">
                  <c:v>14.17624521072797</c:v>
                </c:pt>
                <c:pt idx="1">
                  <c:v>20.711297071129707</c:v>
                </c:pt>
                <c:pt idx="3">
                  <c:v>15.151515151515152</c:v>
                </c:pt>
                <c:pt idx="4">
                  <c:v>17.803030303030305</c:v>
                </c:pt>
                <c:pt idx="5">
                  <c:v>19.35483870967742</c:v>
                </c:pt>
                <c:pt idx="6">
                  <c:v>10.795454545454545</c:v>
                </c:pt>
                <c:pt idx="8">
                  <c:v>6.7484662576687118</c:v>
                </c:pt>
                <c:pt idx="9">
                  <c:v>16.666666666666664</c:v>
                </c:pt>
                <c:pt idx="10">
                  <c:v>23.52941176470588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kobieta</c:v>
                </c:pt>
                <c:pt idx="1">
                  <c:v>mężczyzna</c:v>
                </c:pt>
                <c:pt idx="3">
                  <c:v>podstawowe</c:v>
                </c:pt>
                <c:pt idx="4">
                  <c:v>zawodowe</c:v>
                </c:pt>
                <c:pt idx="5">
                  <c:v>średnie</c:v>
                </c:pt>
                <c:pt idx="6">
                  <c:v>wyższe</c:v>
                </c:pt>
                <c:pt idx="8">
                  <c:v>do 1500 PLN</c:v>
                </c:pt>
                <c:pt idx="9">
                  <c:v>1501-2500 PLN</c:v>
                </c:pt>
                <c:pt idx="10">
                  <c:v>pow.2500 PLN</c:v>
                </c:pt>
              </c:strCache>
            </c:strRef>
          </c:cat>
          <c:val>
            <c:numRef>
              <c:f>Arkusz1!$D$2:$D$12</c:f>
              <c:numCache>
                <c:formatCode>0.0</c:formatCode>
                <c:ptCount val="11"/>
                <c:pt idx="0">
                  <c:v>4.5977011494252871</c:v>
                </c:pt>
                <c:pt idx="1">
                  <c:v>4.6025104602510458</c:v>
                </c:pt>
                <c:pt idx="3">
                  <c:v>9.0909090909090917</c:v>
                </c:pt>
                <c:pt idx="4">
                  <c:v>4.5454545454545459</c:v>
                </c:pt>
                <c:pt idx="5">
                  <c:v>4.9335863377609108</c:v>
                </c:pt>
                <c:pt idx="6">
                  <c:v>2.8409090909090908</c:v>
                </c:pt>
                <c:pt idx="8">
                  <c:v>2.4539877300613497</c:v>
                </c:pt>
                <c:pt idx="9">
                  <c:v>4.2735042735042734</c:v>
                </c:pt>
                <c:pt idx="10">
                  <c:v>6.5359477124183014</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powyżej 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chemeClr val="bg1"/>
                </a:solidFill>
              </a:ln>
              <a:effectLst/>
            </c:spPr>
            <c:extLst>
              <c:ext xmlns:c16="http://schemas.microsoft.com/office/drawing/2014/chart" uri="{C3380CC4-5D6E-409C-BE32-E72D297353CC}">
                <c16:uniqueId val="{00000001-4A83-47EB-AE32-41205B52AE5E}"/>
              </c:ext>
            </c:extLst>
          </c:dPt>
          <c:dPt>
            <c:idx val="1"/>
            <c:bubble3D val="0"/>
            <c:spPr>
              <a:solidFill>
                <a:srgbClr val="6D8F9A"/>
              </a:solidFill>
              <a:ln w="19050">
                <a:solidFill>
                  <a:schemeClr val="bg1"/>
                </a:solidFill>
              </a:ln>
              <a:effectLst/>
            </c:spPr>
            <c:extLst>
              <c:ext xmlns:c16="http://schemas.microsoft.com/office/drawing/2014/chart" uri="{C3380CC4-5D6E-409C-BE32-E72D297353CC}">
                <c16:uniqueId val="{00000003-4A83-47EB-AE32-41205B52AE5E}"/>
              </c:ext>
            </c:extLst>
          </c:dPt>
          <c:dPt>
            <c:idx val="2"/>
            <c:bubble3D val="0"/>
            <c:spPr>
              <a:solidFill>
                <a:srgbClr val="D9D9D9"/>
              </a:solidFill>
              <a:ln w="19050">
                <a:solidFill>
                  <a:schemeClr val="bg1"/>
                </a:solidFill>
              </a:ln>
              <a:effectLst/>
            </c:spPr>
            <c:extLst>
              <c:ext xmlns:c16="http://schemas.microsoft.com/office/drawing/2014/chart" uri="{C3380CC4-5D6E-409C-BE32-E72D297353CC}">
                <c16:uniqueId val="{00000005-4A83-47EB-AE32-41205B52AE5E}"/>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4A83-47EB-AE32-41205B52AE5E}"/>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4A83-47EB-AE32-41205B52AE5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35.299999999999997</c:v>
                </c:pt>
                <c:pt idx="1">
                  <c:v>56.899999999999991</c:v>
                </c:pt>
                <c:pt idx="2">
                  <c:v>7.8</c:v>
                </c:pt>
              </c:numCache>
            </c:numRef>
          </c:val>
          <c:extLst>
            <c:ext xmlns:c16="http://schemas.microsoft.com/office/drawing/2014/chart" uri="{C3380CC4-5D6E-409C-BE32-E72D297353CC}">
              <c16:uniqueId val="{00000004-4A83-47EB-AE32-41205B52AE5E}"/>
            </c:ext>
          </c:extLst>
        </c:ser>
        <c:dLbls>
          <c:showLegendKey val="0"/>
          <c:showVal val="1"/>
          <c:showCatName val="0"/>
          <c:showSerName val="0"/>
          <c:showPercent val="0"/>
          <c:showBubbleSize val="0"/>
          <c:showLeaderLines val="1"/>
        </c:dLbls>
        <c:firstSliceAng val="0"/>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DF31-4CAC-BAD9-F01F297431C3}"/>
                </c:ext>
              </c:extLst>
            </c:dLbl>
            <c:dLbl>
              <c:idx val="3"/>
              <c:layout>
                <c:manualLayout>
                  <c:x val="2.2602576032624999E-2"/>
                  <c:y val="-1.0346391577771233E-16"/>
                </c:manualLayout>
              </c:layout>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31-4CAC-BAD9-F01F297431C3}"/>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DF31-4CAC-BAD9-F01F297431C3}"/>
                </c:ext>
              </c:extLst>
            </c:dLbl>
            <c:dLbl>
              <c:idx val="1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DF31-4CAC-BAD9-F01F297431C3}"/>
                </c:ext>
              </c:extLst>
            </c:dLbl>
            <c:dLbl>
              <c:idx val="15"/>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4-DF31-4CAC-BAD9-F01F297431C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Arkusz1!$B$2:$B$17</c:f>
              <c:numCache>
                <c:formatCode>0.0</c:formatCode>
                <c:ptCount val="16"/>
                <c:pt idx="0">
                  <c:v>25.806451612903224</c:v>
                </c:pt>
                <c:pt idx="1">
                  <c:v>31.360946745562128</c:v>
                </c:pt>
                <c:pt idx="2">
                  <c:v>42.934782608695656</c:v>
                </c:pt>
                <c:pt idx="3">
                  <c:v>50.869565217391298</c:v>
                </c:pt>
                <c:pt idx="4">
                  <c:v>24.573378839590443</c:v>
                </c:pt>
                <c:pt idx="6">
                  <c:v>15.151515151515152</c:v>
                </c:pt>
                <c:pt idx="7">
                  <c:v>14.393939393939394</c:v>
                </c:pt>
                <c:pt idx="8">
                  <c:v>39.27893738140417</c:v>
                </c:pt>
                <c:pt idx="9">
                  <c:v>58.522727272727273</c:v>
                </c:pt>
                <c:pt idx="11">
                  <c:v>23.650385604113112</c:v>
                </c:pt>
                <c:pt idx="12">
                  <c:v>38.429752066115704</c:v>
                </c:pt>
                <c:pt idx="13">
                  <c:v>41.212121212121211</c:v>
                </c:pt>
                <c:pt idx="14">
                  <c:v>46.590909090909086</c:v>
                </c:pt>
                <c:pt idx="15">
                  <c:v>50.862068965517238</c:v>
                </c:pt>
              </c:numCache>
            </c:numRef>
          </c:val>
          <c:extLst>
            <c:ext xmlns:c16="http://schemas.microsoft.com/office/drawing/2014/chart" uri="{C3380CC4-5D6E-409C-BE32-E72D297353CC}">
              <c16:uniqueId val="{00000000-E49E-441A-984F-6396488A024F}"/>
            </c:ext>
          </c:extLst>
        </c:ser>
        <c:ser>
          <c:idx val="1"/>
          <c:order val="1"/>
          <c:tx>
            <c:strRef>
              <c:f>Arkusz1!$C$1</c:f>
              <c:strCache>
                <c:ptCount val="1"/>
                <c:pt idx="0">
                  <c:v>nie</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CE26-47F3-AF36-65C0493D4B92}"/>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CE26-47F3-AF36-65C0493D4B92}"/>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CE26-47F3-AF36-65C0493D4B92}"/>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Arkusz1!$C$2:$C$17</c:f>
              <c:numCache>
                <c:formatCode>0.0</c:formatCode>
                <c:ptCount val="16"/>
                <c:pt idx="0">
                  <c:v>66.129032258064512</c:v>
                </c:pt>
                <c:pt idx="1">
                  <c:v>61.53846153846154</c:v>
                </c:pt>
                <c:pt idx="2">
                  <c:v>47.282608695652172</c:v>
                </c:pt>
                <c:pt idx="3">
                  <c:v>39.565217391304344</c:v>
                </c:pt>
                <c:pt idx="4">
                  <c:v>69.965870307167236</c:v>
                </c:pt>
                <c:pt idx="6">
                  <c:v>66.666666666666657</c:v>
                </c:pt>
                <c:pt idx="7">
                  <c:v>79.166666666666657</c:v>
                </c:pt>
                <c:pt idx="8">
                  <c:v>52.751423149905122</c:v>
                </c:pt>
                <c:pt idx="9">
                  <c:v>34.090909090909086</c:v>
                </c:pt>
                <c:pt idx="11">
                  <c:v>67.609254498714648</c:v>
                </c:pt>
                <c:pt idx="12">
                  <c:v>56.198347107438018</c:v>
                </c:pt>
                <c:pt idx="13">
                  <c:v>49.696969696969695</c:v>
                </c:pt>
                <c:pt idx="14">
                  <c:v>44.31818181818182</c:v>
                </c:pt>
                <c:pt idx="15">
                  <c:v>42.241379310344826</c:v>
                </c:pt>
              </c:numCache>
            </c:numRef>
          </c:val>
          <c:extLst>
            <c:ext xmlns:c16="http://schemas.microsoft.com/office/drawing/2014/chart" uri="{C3380CC4-5D6E-409C-BE32-E72D297353CC}">
              <c16:uniqueId val="{00000001-E49E-441A-984F-6396488A024F}"/>
            </c:ext>
          </c:extLst>
        </c:ser>
        <c:ser>
          <c:idx val="2"/>
          <c:order val="2"/>
          <c:tx>
            <c:strRef>
              <c:f>Arkusz1!$D$1</c:f>
              <c:strCache>
                <c:ptCount val="1"/>
                <c:pt idx="0">
                  <c:v>nie wiem, 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 </c:v>
                </c:pt>
                <c:pt idx="9">
                  <c:v>wyższe</c:v>
                </c:pt>
                <c:pt idx="11">
                  <c:v>wieś</c:v>
                </c:pt>
                <c:pt idx="12">
                  <c:v>m.do 50 tys</c:v>
                </c:pt>
                <c:pt idx="13">
                  <c:v>m.50-200 tys</c:v>
                </c:pt>
                <c:pt idx="14">
                  <c:v>m.200-500 tys</c:v>
                </c:pt>
                <c:pt idx="15">
                  <c:v>m.pow.500 tys</c:v>
                </c:pt>
              </c:strCache>
            </c:strRef>
          </c:cat>
          <c:val>
            <c:numRef>
              <c:f>Arkusz1!$D$2:$D$17</c:f>
              <c:numCache>
                <c:formatCode>0.0</c:formatCode>
                <c:ptCount val="16"/>
                <c:pt idx="0">
                  <c:v>8.064516129032258</c:v>
                </c:pt>
                <c:pt idx="1">
                  <c:v>7.1005917159763312</c:v>
                </c:pt>
                <c:pt idx="2">
                  <c:v>9.7826086956521738</c:v>
                </c:pt>
                <c:pt idx="3">
                  <c:v>9.5652173913043477</c:v>
                </c:pt>
                <c:pt idx="4">
                  <c:v>5.4607508532423212</c:v>
                </c:pt>
                <c:pt idx="6">
                  <c:v>18.181818181818183</c:v>
                </c:pt>
                <c:pt idx="7">
                  <c:v>6.4393939393939394</c:v>
                </c:pt>
                <c:pt idx="8">
                  <c:v>7.9696394686907022</c:v>
                </c:pt>
                <c:pt idx="9">
                  <c:v>7.3863636363636367</c:v>
                </c:pt>
                <c:pt idx="11">
                  <c:v>8.7403598971722367</c:v>
                </c:pt>
                <c:pt idx="12">
                  <c:v>5.3719008264462813</c:v>
                </c:pt>
                <c:pt idx="13">
                  <c:v>9.0909090909090917</c:v>
                </c:pt>
                <c:pt idx="14">
                  <c:v>9.0909090909090917</c:v>
                </c:pt>
                <c:pt idx="15">
                  <c:v>6.8965517241379306</c:v>
                </c:pt>
              </c:numCache>
            </c:numRef>
          </c:val>
          <c:extLst>
            <c:ext xmlns:c16="http://schemas.microsoft.com/office/drawing/2014/chart" uri="{C3380CC4-5D6E-409C-BE32-E72D297353CC}">
              <c16:uniqueId val="{00000002-E49E-441A-984F-6396488A024F}"/>
            </c:ext>
          </c:extLst>
        </c:ser>
        <c:dLbls>
          <c:showLegendKey val="0"/>
          <c:showVal val="0"/>
          <c:showCatName val="0"/>
          <c:showSerName val="0"/>
          <c:showPercent val="0"/>
          <c:showBubbleSize val="0"/>
        </c:dLbls>
        <c:gapWidth val="55"/>
        <c:overlap val="100"/>
        <c:axId val="346141752"/>
        <c:axId val="346142536"/>
      </c:barChart>
      <c:catAx>
        <c:axId val="3461417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6142536"/>
        <c:crosses val="autoZero"/>
        <c:auto val="1"/>
        <c:lblAlgn val="ctr"/>
        <c:lblOffset val="100"/>
        <c:noMultiLvlLbl val="0"/>
      </c:catAx>
      <c:valAx>
        <c:axId val="346142536"/>
        <c:scaling>
          <c:orientation val="minMax"/>
        </c:scaling>
        <c:delete val="1"/>
        <c:axPos val="t"/>
        <c:numFmt formatCode="0%" sourceLinked="1"/>
        <c:majorTickMark val="none"/>
        <c:minorTickMark val="none"/>
        <c:tickLblPos val="nextTo"/>
        <c:crossAx val="346141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entury Gothic" panose="020B0502020202020204" pitchFamily="34" charset="0"/>
        </a:defRPr>
      </a:pPr>
      <a:endParaRPr lang="pl-PL"/>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3596-491B-9CBD-F475AA428D89}"/>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3596-491B-9CBD-F475AA428D8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3596-491B-9CBD-F475AA428D89}"/>
                </c:ext>
              </c:extLst>
            </c:dLbl>
            <c:dLbl>
              <c:idx val="1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3596-491B-9CBD-F475AA428D8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Arkusz1!$B$2:$B$16</c:f>
              <c:numCache>
                <c:formatCode>0.0</c:formatCode>
                <c:ptCount val="15"/>
                <c:pt idx="0">
                  <c:v>81.25</c:v>
                </c:pt>
                <c:pt idx="1">
                  <c:v>81.132075471698116</c:v>
                </c:pt>
                <c:pt idx="2">
                  <c:v>74.683544303797461</c:v>
                </c:pt>
                <c:pt idx="3">
                  <c:v>67.521367521367523</c:v>
                </c:pt>
                <c:pt idx="4">
                  <c:v>63.888888888888886</c:v>
                </c:pt>
                <c:pt idx="6">
                  <c:v>65.217391304347828</c:v>
                </c:pt>
                <c:pt idx="7">
                  <c:v>78.494623655913969</c:v>
                </c:pt>
                <c:pt idx="8">
                  <c:v>73.529411764705884</c:v>
                </c:pt>
                <c:pt idx="9">
                  <c:v>82.926829268292678</c:v>
                </c:pt>
                <c:pt idx="10">
                  <c:v>61.016949152542374</c:v>
                </c:pt>
                <c:pt idx="12">
                  <c:v>85.333333333333343</c:v>
                </c:pt>
                <c:pt idx="13">
                  <c:v>70.149253731343293</c:v>
                </c:pt>
                <c:pt idx="14">
                  <c:v>63.636363636363633</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Arkusz1!$C$2:$C$16</c:f>
              <c:numCache>
                <c:formatCode>0.0</c:formatCode>
                <c:ptCount val="15"/>
                <c:pt idx="0">
                  <c:v>15.625</c:v>
                </c:pt>
                <c:pt idx="1">
                  <c:v>13.20754716981132</c:v>
                </c:pt>
                <c:pt idx="2">
                  <c:v>22.784810126582279</c:v>
                </c:pt>
                <c:pt idx="3">
                  <c:v>23.931623931623932</c:v>
                </c:pt>
                <c:pt idx="4">
                  <c:v>30.555555555555557</c:v>
                </c:pt>
                <c:pt idx="6">
                  <c:v>28.260869565217391</c:v>
                </c:pt>
                <c:pt idx="7">
                  <c:v>19.35483870967742</c:v>
                </c:pt>
                <c:pt idx="8">
                  <c:v>22.058823529411764</c:v>
                </c:pt>
                <c:pt idx="9">
                  <c:v>9.7560975609756095</c:v>
                </c:pt>
                <c:pt idx="10">
                  <c:v>28.8135593220339</c:v>
                </c:pt>
                <c:pt idx="12">
                  <c:v>14.666666666666666</c:v>
                </c:pt>
                <c:pt idx="13">
                  <c:v>23.880597014925371</c:v>
                </c:pt>
                <c:pt idx="14">
                  <c:v>27.27272727272727</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12"/>
              <c:delete val="1"/>
              <c:extLst>
                <c:ext xmlns:c15="http://schemas.microsoft.com/office/drawing/2012/chart" uri="{CE6537A1-D6FC-4f65-9D91-7224C49458BB}"/>
                <c:ext xmlns:c16="http://schemas.microsoft.com/office/drawing/2014/chart" uri="{C3380CC4-5D6E-409C-BE32-E72D297353CC}">
                  <c16:uniqueId val="{00000002-6449-4B92-969C-96B6416F697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Arkusz1!$D$2:$D$16</c:f>
              <c:numCache>
                <c:formatCode>0.0</c:formatCode>
                <c:ptCount val="15"/>
                <c:pt idx="0">
                  <c:v>3.125</c:v>
                </c:pt>
                <c:pt idx="1">
                  <c:v>5.6603773584905666</c:v>
                </c:pt>
                <c:pt idx="2">
                  <c:v>2.5316455696202533</c:v>
                </c:pt>
                <c:pt idx="3">
                  <c:v>8.5470085470085468</c:v>
                </c:pt>
                <c:pt idx="4">
                  <c:v>5.5555555555555554</c:v>
                </c:pt>
                <c:pt idx="6">
                  <c:v>6.5217391304347823</c:v>
                </c:pt>
                <c:pt idx="7">
                  <c:v>2.1505376344086025</c:v>
                </c:pt>
                <c:pt idx="8">
                  <c:v>4.4117647058823533</c:v>
                </c:pt>
                <c:pt idx="9">
                  <c:v>7.3170731707317067</c:v>
                </c:pt>
                <c:pt idx="10">
                  <c:v>10.16949152542373</c:v>
                </c:pt>
                <c:pt idx="12">
                  <c:v>0</c:v>
                </c:pt>
                <c:pt idx="13">
                  <c:v>5.9701492537313428</c:v>
                </c:pt>
                <c:pt idx="14">
                  <c:v>9.0909090909090917</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pt idx="0">
                  <c:v>71.671388101982998</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pt idx="0">
                  <c:v>22.6628895184136</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pt idx="0">
                  <c:v>5.6657223796034</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57.223796033994333</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39.660056657223798</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3.1161473087818696</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D4EA-4027-9218-FE8F0107E937}"/>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203D-4DF0-8B9A-71F82A2EC8DF}"/>
                </c:ext>
              </c:extLst>
            </c:dLbl>
            <c:dLbl>
              <c:idx val="11"/>
              <c:spPr>
                <a:noFill/>
                <a:ln>
                  <a:no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5C06-471D-974D-4A361C0594D0}"/>
                </c:ext>
              </c:extLst>
            </c:dLbl>
            <c:dLbl>
              <c:idx val="1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203D-4DF0-8B9A-71F82A2EC8DF}"/>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Arkusz1!$B$2:$B$16</c:f>
              <c:numCache>
                <c:formatCode>0.0</c:formatCode>
                <c:ptCount val="15"/>
                <c:pt idx="0">
                  <c:v>65.625</c:v>
                </c:pt>
                <c:pt idx="1">
                  <c:v>54.716981132075468</c:v>
                </c:pt>
                <c:pt idx="2">
                  <c:v>59.493670886075947</c:v>
                </c:pt>
                <c:pt idx="3">
                  <c:v>58.974358974358978</c:v>
                </c:pt>
                <c:pt idx="4">
                  <c:v>50</c:v>
                </c:pt>
                <c:pt idx="6">
                  <c:v>44.565217391304344</c:v>
                </c:pt>
                <c:pt idx="7">
                  <c:v>59.13978494623656</c:v>
                </c:pt>
                <c:pt idx="8">
                  <c:v>52.941176470588239</c:v>
                </c:pt>
                <c:pt idx="9">
                  <c:v>73.170731707317074</c:v>
                </c:pt>
                <c:pt idx="10">
                  <c:v>67.796610169491515</c:v>
                </c:pt>
                <c:pt idx="12">
                  <c:v>45.333333333333329</c:v>
                </c:pt>
                <c:pt idx="13">
                  <c:v>54.477611940298509</c:v>
                </c:pt>
                <c:pt idx="14">
                  <c:v>64.462809917355372</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Arkusz1!$C$2:$C$16</c:f>
              <c:numCache>
                <c:formatCode>0.0</c:formatCode>
                <c:ptCount val="15"/>
                <c:pt idx="0">
                  <c:v>31.25</c:v>
                </c:pt>
                <c:pt idx="1">
                  <c:v>41.509433962264154</c:v>
                </c:pt>
                <c:pt idx="2">
                  <c:v>37.974683544303801</c:v>
                </c:pt>
                <c:pt idx="3">
                  <c:v>40.17094017094017</c:v>
                </c:pt>
                <c:pt idx="4">
                  <c:v>43.055555555555557</c:v>
                </c:pt>
                <c:pt idx="6">
                  <c:v>52.173913043478258</c:v>
                </c:pt>
                <c:pt idx="7">
                  <c:v>39.784946236559136</c:v>
                </c:pt>
                <c:pt idx="8">
                  <c:v>42.647058823529413</c:v>
                </c:pt>
                <c:pt idx="9">
                  <c:v>24.390243902439025</c:v>
                </c:pt>
                <c:pt idx="10">
                  <c:v>27.118644067796609</c:v>
                </c:pt>
                <c:pt idx="12">
                  <c:v>53.333333333333336</c:v>
                </c:pt>
                <c:pt idx="13">
                  <c:v>41.044776119402989</c:v>
                </c:pt>
                <c:pt idx="14">
                  <c:v>32.231404958677686</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15-25 lat</c:v>
                </c:pt>
                <c:pt idx="1">
                  <c:v>26-34 lat</c:v>
                </c:pt>
                <c:pt idx="2">
                  <c:v>35-44 lat</c:v>
                </c:pt>
                <c:pt idx="3">
                  <c:v>45-59 lat</c:v>
                </c:pt>
                <c:pt idx="4">
                  <c:v>60 lat +</c:v>
                </c:pt>
                <c:pt idx="6">
                  <c:v>wieś</c:v>
                </c:pt>
                <c:pt idx="7">
                  <c:v>m.do 50 tys.</c:v>
                </c:pt>
                <c:pt idx="8">
                  <c:v>m.50-200 tys. </c:v>
                </c:pt>
                <c:pt idx="9">
                  <c:v>m.200-500 tys.</c:v>
                </c:pt>
                <c:pt idx="10">
                  <c:v>m.pow. 500 tys.</c:v>
                </c:pt>
                <c:pt idx="12">
                  <c:v>do 1500 PLN</c:v>
                </c:pt>
                <c:pt idx="13">
                  <c:v>1501-2500 PLN</c:v>
                </c:pt>
                <c:pt idx="14">
                  <c:v>pow.2500 PLN</c:v>
                </c:pt>
              </c:strCache>
            </c:strRef>
          </c:cat>
          <c:val>
            <c:numRef>
              <c:f>Arkusz1!$D$2:$D$16</c:f>
              <c:numCache>
                <c:formatCode>0.0</c:formatCode>
                <c:ptCount val="15"/>
                <c:pt idx="0">
                  <c:v>3.125</c:v>
                </c:pt>
                <c:pt idx="1">
                  <c:v>3.7735849056603774</c:v>
                </c:pt>
                <c:pt idx="2">
                  <c:v>2.5316455696202533</c:v>
                </c:pt>
                <c:pt idx="3">
                  <c:v>0.85470085470085477</c:v>
                </c:pt>
                <c:pt idx="4">
                  <c:v>6.9444444444444446</c:v>
                </c:pt>
                <c:pt idx="6">
                  <c:v>3.2608695652173911</c:v>
                </c:pt>
                <c:pt idx="7">
                  <c:v>1.0752688172043012</c:v>
                </c:pt>
                <c:pt idx="8">
                  <c:v>4.4117647058823533</c:v>
                </c:pt>
                <c:pt idx="9">
                  <c:v>2.4390243902439024</c:v>
                </c:pt>
                <c:pt idx="10">
                  <c:v>5.0847457627118651</c:v>
                </c:pt>
                <c:pt idx="12">
                  <c:v>1.3333333333333335</c:v>
                </c:pt>
                <c:pt idx="13">
                  <c:v>4.4776119402985071</c:v>
                </c:pt>
                <c:pt idx="14">
                  <c:v>3.3057851239669422</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7B9-409C-B2F1-5434578FB42D}"/>
                </c:ext>
              </c:extLst>
            </c:dLbl>
            <c:dLbl>
              <c:idx val="7"/>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effectLst/>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3596-491B-9CBD-F475AA428D8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3596-491B-9CBD-F475AA428D8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59.375</c:v>
                </c:pt>
                <c:pt idx="1">
                  <c:v>49.056603773584904</c:v>
                </c:pt>
                <c:pt idx="2">
                  <c:v>56.962025316455701</c:v>
                </c:pt>
                <c:pt idx="3">
                  <c:v>61.53846153846154</c:v>
                </c:pt>
                <c:pt idx="4">
                  <c:v>40.277777777777779</c:v>
                </c:pt>
                <c:pt idx="6">
                  <c:v>80</c:v>
                </c:pt>
                <c:pt idx="7">
                  <c:v>34.210526315789473</c:v>
                </c:pt>
                <c:pt idx="8">
                  <c:v>49.75845410628019</c:v>
                </c:pt>
                <c:pt idx="9">
                  <c:v>68.932038834951456</c:v>
                </c:pt>
                <c:pt idx="11">
                  <c:v>57.333333333333336</c:v>
                </c:pt>
                <c:pt idx="12">
                  <c:v>41.044776119402989</c:v>
                </c:pt>
                <c:pt idx="13">
                  <c:v>59.504132231404959</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021-40C1-A230-06C3321118ED}"/>
                </c:ext>
              </c:extLst>
            </c:dLbl>
            <c:dLbl>
              <c:idx val="1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A021-40C1-A230-06C3321118ED}"/>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28.125</c:v>
                </c:pt>
                <c:pt idx="1">
                  <c:v>41.509433962264154</c:v>
                </c:pt>
                <c:pt idx="2">
                  <c:v>36.708860759493675</c:v>
                </c:pt>
                <c:pt idx="3">
                  <c:v>34.188034188034187</c:v>
                </c:pt>
                <c:pt idx="4">
                  <c:v>50</c:v>
                </c:pt>
                <c:pt idx="6">
                  <c:v>20</c:v>
                </c:pt>
                <c:pt idx="7">
                  <c:v>55.26315789473685</c:v>
                </c:pt>
                <c:pt idx="8">
                  <c:v>41.062801932367151</c:v>
                </c:pt>
                <c:pt idx="9">
                  <c:v>28.155339805825243</c:v>
                </c:pt>
                <c:pt idx="11">
                  <c:v>42.666666666666671</c:v>
                </c:pt>
                <c:pt idx="12">
                  <c:v>49.253731343283583</c:v>
                </c:pt>
                <c:pt idx="13">
                  <c:v>29.75206611570248</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3-A021-40C1-A230-06C3321118ED}"/>
                </c:ext>
              </c:extLst>
            </c:dLbl>
            <c:dLbl>
              <c:idx val="11"/>
              <c:delete val="1"/>
              <c:extLst>
                <c:ext xmlns:c15="http://schemas.microsoft.com/office/drawing/2012/chart" uri="{CE6537A1-D6FC-4f65-9D91-7224C49458BB}"/>
                <c:ext xmlns:c16="http://schemas.microsoft.com/office/drawing/2014/chart" uri="{C3380CC4-5D6E-409C-BE32-E72D297353CC}">
                  <c16:uniqueId val="{00000002-A021-40C1-A230-06C3321118ED}"/>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12.5</c:v>
                </c:pt>
                <c:pt idx="1">
                  <c:v>9.433962264150944</c:v>
                </c:pt>
                <c:pt idx="2">
                  <c:v>6.3291139240506329</c:v>
                </c:pt>
                <c:pt idx="3">
                  <c:v>4.2735042735042734</c:v>
                </c:pt>
                <c:pt idx="4">
                  <c:v>9.7222222222222232</c:v>
                </c:pt>
                <c:pt idx="6">
                  <c:v>0</c:v>
                </c:pt>
                <c:pt idx="7">
                  <c:v>10.526315789473683</c:v>
                </c:pt>
                <c:pt idx="8">
                  <c:v>9.1787439613526569</c:v>
                </c:pt>
                <c:pt idx="9">
                  <c:v>2.912621359223301</c:v>
                </c:pt>
                <c:pt idx="11">
                  <c:v>0</c:v>
                </c:pt>
                <c:pt idx="12">
                  <c:v>9.7014925373134329</c:v>
                </c:pt>
                <c:pt idx="13">
                  <c:v>10.743801652892563</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pt idx="0">
                  <c:v>54.107648725212464</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pt idx="0">
                  <c:v>38.526912181303111</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pt idx="0">
                  <c:v>7.3654390934844187</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52.691218130311611</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43.626062322946176</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3.6827195467422094</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78.099999999999994</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17.3</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4.5999999999999996</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5C06-471D-974D-4A361C0594D0}"/>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06DC-4FC0-8C5B-B1A63A070124}"/>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50</c:v>
                </c:pt>
                <c:pt idx="1">
                  <c:v>45.283018867924532</c:v>
                </c:pt>
                <c:pt idx="2">
                  <c:v>49.367088607594937</c:v>
                </c:pt>
                <c:pt idx="3">
                  <c:v>63.247863247863243</c:v>
                </c:pt>
                <c:pt idx="4">
                  <c:v>45.833333333333329</c:v>
                </c:pt>
                <c:pt idx="6">
                  <c:v>60</c:v>
                </c:pt>
                <c:pt idx="7">
                  <c:v>50</c:v>
                </c:pt>
                <c:pt idx="8">
                  <c:v>44.927536231884055</c:v>
                </c:pt>
                <c:pt idx="9">
                  <c:v>68.932038834951456</c:v>
                </c:pt>
                <c:pt idx="11">
                  <c:v>36</c:v>
                </c:pt>
                <c:pt idx="12">
                  <c:v>48.507462686567166</c:v>
                </c:pt>
                <c:pt idx="13">
                  <c:v>65.289256198347118</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A6DF-4B47-84CF-CA59D640D7A9}"/>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50</c:v>
                </c:pt>
                <c:pt idx="1">
                  <c:v>50.943396226415096</c:v>
                </c:pt>
                <c:pt idx="2">
                  <c:v>45.569620253164558</c:v>
                </c:pt>
                <c:pt idx="3">
                  <c:v>35.042735042735039</c:v>
                </c:pt>
                <c:pt idx="4">
                  <c:v>47.222222222222221</c:v>
                </c:pt>
                <c:pt idx="6">
                  <c:v>20</c:v>
                </c:pt>
                <c:pt idx="7">
                  <c:v>42.105263157894733</c:v>
                </c:pt>
                <c:pt idx="8">
                  <c:v>51.207729468599041</c:v>
                </c:pt>
                <c:pt idx="9">
                  <c:v>30.097087378640776</c:v>
                </c:pt>
                <c:pt idx="11">
                  <c:v>64</c:v>
                </c:pt>
                <c:pt idx="12">
                  <c:v>48.507462686567166</c:v>
                </c:pt>
                <c:pt idx="13">
                  <c:v>28.099173553719009</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A6DF-4B47-84CF-CA59D640D7A9}"/>
                </c:ext>
              </c:extLst>
            </c:dLbl>
            <c:dLbl>
              <c:idx val="11"/>
              <c:delete val="1"/>
              <c:extLst>
                <c:ext xmlns:c15="http://schemas.microsoft.com/office/drawing/2012/chart" uri="{CE6537A1-D6FC-4f65-9D91-7224C49458BB}"/>
                <c:ext xmlns:c16="http://schemas.microsoft.com/office/drawing/2014/chart" uri="{C3380CC4-5D6E-409C-BE32-E72D297353CC}">
                  <c16:uniqueId val="{00000004-A6DF-4B47-84CF-CA59D640D7A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0</c:v>
                </c:pt>
                <c:pt idx="1">
                  <c:v>3.7735849056603774</c:v>
                </c:pt>
                <c:pt idx="2">
                  <c:v>5.0632911392405067</c:v>
                </c:pt>
                <c:pt idx="3">
                  <c:v>1.7094017094017095</c:v>
                </c:pt>
                <c:pt idx="4">
                  <c:v>6.9444444444444446</c:v>
                </c:pt>
                <c:pt idx="6">
                  <c:v>20</c:v>
                </c:pt>
                <c:pt idx="7">
                  <c:v>7.8947368421052628</c:v>
                </c:pt>
                <c:pt idx="8">
                  <c:v>3.8647342995169081</c:v>
                </c:pt>
                <c:pt idx="9">
                  <c:v>0.97087378640776689</c:v>
                </c:pt>
                <c:pt idx="11">
                  <c:v>0</c:v>
                </c:pt>
                <c:pt idx="12">
                  <c:v>2.9850746268656714</c:v>
                </c:pt>
                <c:pt idx="13">
                  <c:v>6.6115702479338845</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172360831056925"/>
          <c:y val="1.487534452653367E-2"/>
          <c:w val="0.43470977327701366"/>
          <c:h val="0.97996033091045698"/>
        </c:manualLayout>
      </c:layout>
      <c:barChart>
        <c:barDir val="bar"/>
        <c:grouping val="clustered"/>
        <c:varyColors val="0"/>
        <c:ser>
          <c:idx val="0"/>
          <c:order val="0"/>
          <c:tx>
            <c:strRef>
              <c:f>Arkusz1!$B$1</c:f>
              <c:strCache>
                <c:ptCount val="1"/>
                <c:pt idx="0">
                  <c:v>ogółem</c:v>
                </c:pt>
              </c:strCache>
            </c:strRef>
          </c:tx>
          <c:spPr>
            <a:solidFill>
              <a:srgbClr val="6D8F9A"/>
            </a:solidFill>
            <a:ln>
              <a:solidFill>
                <a:sysClr val="window" lastClr="FFFFFF"/>
              </a:solidFill>
            </a:ln>
            <a:effectLst/>
          </c:spPr>
          <c:invertIfNegative val="0"/>
          <c:dPt>
            <c:idx val="2"/>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1-4EDF-4A7A-A25C-5B77FB9BF896}"/>
              </c:ext>
            </c:extLst>
          </c:dPt>
          <c:dPt>
            <c:idx val="3"/>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3-4EDF-4A7A-A25C-5B77FB9BF896}"/>
              </c:ext>
            </c:extLst>
          </c:dPt>
          <c:dPt>
            <c:idx val="4"/>
            <c:invertIfNegative val="0"/>
            <c:bubble3D val="0"/>
            <c:spPr>
              <a:solidFill>
                <a:srgbClr val="6D8F9A"/>
              </a:solidFill>
              <a:ln>
                <a:solidFill>
                  <a:sysClr val="window" lastClr="FFFFFF"/>
                </a:solidFill>
              </a:ln>
              <a:effectLst/>
            </c:spPr>
            <c:extLst>
              <c:ext xmlns:c16="http://schemas.microsoft.com/office/drawing/2014/chart" uri="{C3380CC4-5D6E-409C-BE32-E72D297353CC}">
                <c16:uniqueId val="{00000005-4EDF-4A7A-A25C-5B77FB9BF896}"/>
              </c:ext>
            </c:extLst>
          </c:dPt>
          <c:dPt>
            <c:idx val="5"/>
            <c:invertIfNegative val="0"/>
            <c:bubble3D val="0"/>
            <c:spPr>
              <a:solidFill>
                <a:srgbClr val="37494F"/>
              </a:solidFill>
              <a:ln>
                <a:solidFill>
                  <a:sysClr val="window" lastClr="FFFFFF"/>
                </a:solidFill>
              </a:ln>
              <a:effectLst/>
            </c:spPr>
            <c:extLst>
              <c:ext xmlns:c16="http://schemas.microsoft.com/office/drawing/2014/chart" uri="{C3380CC4-5D6E-409C-BE32-E72D297353CC}">
                <c16:uniqueId val="{00000007-4EDF-4A7A-A25C-5B77FB9BF8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Arkusz1!$A$2:$A$7</c:f>
              <c:strCache>
                <c:ptCount val="6"/>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inne powody</c:v>
                </c:pt>
                <c:pt idx="5">
                  <c:v>nie wiem co mogłabym/mógłbym zrobić</c:v>
                </c:pt>
              </c:strCache>
            </c:strRef>
          </c:cat>
          <c:val>
            <c:numRef>
              <c:f>Arkusz1!$B$2:$B$7</c:f>
              <c:numCache>
                <c:formatCode>0.0</c:formatCode>
                <c:ptCount val="6"/>
                <c:pt idx="0">
                  <c:v>47.451669595782079</c:v>
                </c:pt>
                <c:pt idx="1">
                  <c:v>25.3</c:v>
                </c:pt>
                <c:pt idx="2">
                  <c:v>11.950790861159929</c:v>
                </c:pt>
                <c:pt idx="3">
                  <c:v>9.6999999999999993</c:v>
                </c:pt>
                <c:pt idx="4">
                  <c:v>0.17574692442882248</c:v>
                </c:pt>
                <c:pt idx="5">
                  <c:v>21.265377855887522</c:v>
                </c:pt>
              </c:numCache>
            </c:numRef>
          </c:val>
          <c:extLst>
            <c:ext xmlns:c16="http://schemas.microsoft.com/office/drawing/2014/chart" uri="{C3380CC4-5D6E-409C-BE32-E72D297353CC}">
              <c16:uniqueId val="{00000008-4EDF-4A7A-A25C-5B77FB9BF896}"/>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1251400186949"/>
          <c:y val="0.12616037312395617"/>
          <c:w val="0.7171433096170633"/>
          <c:h val="0.8460640389711292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D22D"/>
              </a:solidFill>
              <a:ln w="19050">
                <a:solidFill>
                  <a:srgbClr val="FFD22D"/>
                </a:solidFill>
              </a:ln>
              <a:effectLst/>
            </c:spPr>
            <c:extLst>
              <c:ext xmlns:c16="http://schemas.microsoft.com/office/drawing/2014/chart" uri="{C3380CC4-5D6E-409C-BE32-E72D297353CC}">
                <c16:uniqueId val="{00000001-EE59-491C-AC1F-47E149E880AF}"/>
              </c:ext>
            </c:extLst>
          </c:dPt>
          <c:dPt>
            <c:idx val="1"/>
            <c:bubble3D val="0"/>
            <c:spPr>
              <a:solidFill>
                <a:srgbClr val="6D8F9A"/>
              </a:solidFill>
              <a:ln w="19050">
                <a:solidFill>
                  <a:srgbClr val="6D8F9A"/>
                </a:solidFill>
              </a:ln>
              <a:effectLst/>
            </c:spPr>
            <c:extLst>
              <c:ext xmlns:c16="http://schemas.microsoft.com/office/drawing/2014/chart" uri="{C3380CC4-5D6E-409C-BE32-E72D297353CC}">
                <c16:uniqueId val="{00000003-EE59-491C-AC1F-47E149E880AF}"/>
              </c:ext>
            </c:extLst>
          </c:dPt>
          <c:dPt>
            <c:idx val="2"/>
            <c:bubble3D val="0"/>
            <c:spPr>
              <a:solidFill>
                <a:srgbClr val="D9D9D9"/>
              </a:solidFill>
              <a:ln w="19050">
                <a:solidFill>
                  <a:srgbClr val="D9D9D9"/>
                </a:solidFill>
              </a:ln>
              <a:effectLst/>
            </c:spPr>
            <c:extLst>
              <c:ext xmlns:c16="http://schemas.microsoft.com/office/drawing/2014/chart" uri="{C3380CC4-5D6E-409C-BE32-E72D297353CC}">
                <c16:uniqueId val="{00000005-EE59-491C-AC1F-47E149E880AF}"/>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E59-491C-AC1F-47E149E880AF}"/>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EE59-491C-AC1F-47E149E880A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Arkusz1!$A$2:$A$4</c:f>
              <c:strCache>
                <c:ptCount val="3"/>
                <c:pt idx="0">
                  <c:v>tak</c:v>
                </c:pt>
                <c:pt idx="1">
                  <c:v>nie</c:v>
                </c:pt>
                <c:pt idx="2">
                  <c:v>trudno powiedzieć</c:v>
                </c:pt>
              </c:strCache>
            </c:strRef>
          </c:cat>
          <c:val>
            <c:numRef>
              <c:f>Arkusz1!$B$2:$B$4</c:f>
              <c:numCache>
                <c:formatCode>0.0</c:formatCode>
                <c:ptCount val="3"/>
                <c:pt idx="0">
                  <c:v>35.299999999999997</c:v>
                </c:pt>
                <c:pt idx="1">
                  <c:v>56.899999999999991</c:v>
                </c:pt>
                <c:pt idx="2">
                  <c:v>7.8</c:v>
                </c:pt>
              </c:numCache>
            </c:numRef>
          </c:val>
          <c:extLst>
            <c:ext xmlns:c16="http://schemas.microsoft.com/office/drawing/2014/chart" uri="{C3380CC4-5D6E-409C-BE32-E72D297353CC}">
              <c16:uniqueId val="{00000006-EE59-491C-AC1F-47E149E880AF}"/>
            </c:ext>
          </c:extLst>
        </c:ser>
        <c:dLbls>
          <c:showLegendKey val="0"/>
          <c:showVal val="1"/>
          <c:showCatName val="0"/>
          <c:showSerName val="0"/>
          <c:showPercent val="0"/>
          <c:showBubbleSize val="0"/>
          <c:showLeaderLines val="1"/>
        </c:dLbls>
        <c:firstSliceAng val="232"/>
        <c:holeSize val="5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391297193475097E-2"/>
          <c:y val="0"/>
          <c:w val="0.86325166666666653"/>
          <c:h val="1"/>
        </c:manualLayout>
      </c:layout>
      <c:barChart>
        <c:barDir val="bar"/>
        <c:grouping val="clustered"/>
        <c:varyColors val="0"/>
        <c:ser>
          <c:idx val="0"/>
          <c:order val="0"/>
          <c:tx>
            <c:strRef>
              <c:f>Arkusz1!$B$1</c:f>
              <c:strCache>
                <c:ptCount val="1"/>
                <c:pt idx="0">
                  <c:v>ogół</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Arkusz1!$B$2:$B$6</c:f>
            </c:numRef>
          </c:val>
          <c:extLst>
            <c:ext xmlns:c16="http://schemas.microsoft.com/office/drawing/2014/chart" uri="{C3380CC4-5D6E-409C-BE32-E72D297353CC}">
              <c16:uniqueId val="{00000008-1972-4130-9021-F1E671AA577A}"/>
            </c:ext>
          </c:extLst>
        </c:ser>
        <c:ser>
          <c:idx val="1"/>
          <c:order val="1"/>
          <c:tx>
            <c:strRef>
              <c:f>Arkusz1!$C$1</c:f>
              <c:strCache>
                <c:ptCount val="1"/>
                <c:pt idx="0">
                  <c:v>wieś</c:v>
                </c:pt>
              </c:strCache>
            </c:strRef>
          </c:tx>
          <c:spPr>
            <a:solidFill>
              <a:srgbClr val="C1280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46.768060836501903</c:v>
                </c:pt>
                <c:pt idx="1">
                  <c:v>20.532319391634982</c:v>
                </c:pt>
                <c:pt idx="2">
                  <c:v>9.5057034220532319</c:v>
                </c:pt>
                <c:pt idx="3">
                  <c:v>8.3650190114068437</c:v>
                </c:pt>
                <c:pt idx="4">
                  <c:v>25.095057034220531</c:v>
                </c:pt>
              </c:numCache>
            </c:numRef>
          </c:val>
          <c:extLst>
            <c:ext xmlns:c16="http://schemas.microsoft.com/office/drawing/2014/chart" uri="{C3380CC4-5D6E-409C-BE32-E72D297353CC}">
              <c16:uniqueId val="{0000000D-1972-4130-9021-F1E671AA577A}"/>
            </c:ext>
          </c:extLst>
        </c:ser>
        <c:ser>
          <c:idx val="2"/>
          <c:order val="2"/>
          <c:tx>
            <c:strRef>
              <c:f>Arkusz1!$D$1</c:f>
              <c:strCache>
                <c:ptCount val="1"/>
                <c:pt idx="0">
                  <c:v>miasto do 50 tys.</c:v>
                </c:pt>
              </c:strCache>
            </c:strRef>
          </c:tx>
          <c:spPr>
            <a:solidFill>
              <a:srgbClr val="EF5035"/>
            </a:solidFill>
            <a:ln>
              <a:solidFill>
                <a:sysClr val="window" lastClr="FFFFFF"/>
              </a:solidFill>
            </a:ln>
            <a:effectLst/>
          </c:spPr>
          <c:invertIfNegative val="0"/>
          <c:dLbls>
            <c:dLbl>
              <c:idx val="0"/>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F60CB51F-D0A4-4F56-9532-DAF7904308B6}" type="VALUE">
                      <a:rPr lang="en-US" b="1"/>
                      <a:pPr>
                        <a:defRPr sz="1000" u="sng">
                          <a:latin typeface="Century Gothic" panose="020B0502020202020204" pitchFamily="34" charset="0"/>
                        </a:defRPr>
                      </a:pPr>
                      <a:t>[WARTOŚĆ]</a:t>
                    </a:fld>
                    <a:endParaRPr lang="pl-PL"/>
                  </a:p>
                </c:rich>
              </c:tx>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62D-4B1C-B62E-A6B922C842CE}"/>
                </c:ext>
              </c:extLst>
            </c:dLbl>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1-762D-4B1C-B62E-A6B922C842C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60.294117647058819</c:v>
                </c:pt>
                <c:pt idx="1">
                  <c:v>38.235294117647058</c:v>
                </c:pt>
                <c:pt idx="2">
                  <c:v>12.5</c:v>
                </c:pt>
                <c:pt idx="3">
                  <c:v>8.8235294117647065</c:v>
                </c:pt>
                <c:pt idx="4">
                  <c:v>11.029411764705882</c:v>
                </c:pt>
              </c:numCache>
            </c:numRef>
          </c:val>
          <c:extLst>
            <c:ext xmlns:c16="http://schemas.microsoft.com/office/drawing/2014/chart" uri="{C3380CC4-5D6E-409C-BE32-E72D297353CC}">
              <c16:uniqueId val="{00000012-1972-4130-9021-F1E671AA577A}"/>
            </c:ext>
          </c:extLst>
        </c:ser>
        <c:ser>
          <c:idx val="3"/>
          <c:order val="3"/>
          <c:tx>
            <c:strRef>
              <c:f>Arkusz1!$E$1</c:f>
              <c:strCache>
                <c:ptCount val="1"/>
                <c:pt idx="0">
                  <c:v>miasto od 50 do 200 tysmieszkańców</c:v>
                </c:pt>
              </c:strCache>
            </c:strRef>
          </c:tx>
          <c:spPr>
            <a:solidFill>
              <a:srgbClr val="F48472"/>
            </a:solidFill>
            <a:ln>
              <a:solidFill>
                <a:sysClr val="window" lastClr="FFFFFF"/>
              </a:solidFill>
            </a:ln>
            <a:effectLst/>
          </c:spPr>
          <c:invertIfNegative val="0"/>
          <c:dLbls>
            <c:dLbl>
              <c:idx val="4"/>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62D-4B1C-B62E-A6B922C842C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42.68292682926829</c:v>
                </c:pt>
                <c:pt idx="1">
                  <c:v>15.853658536585366</c:v>
                </c:pt>
                <c:pt idx="2">
                  <c:v>14.634146341463413</c:v>
                </c:pt>
                <c:pt idx="3">
                  <c:v>7.3170731707317067</c:v>
                </c:pt>
                <c:pt idx="4">
                  <c:v>29.268292682926827</c:v>
                </c:pt>
              </c:numCache>
            </c:numRef>
          </c:val>
          <c:extLst>
            <c:ext xmlns:c16="http://schemas.microsoft.com/office/drawing/2014/chart" uri="{C3380CC4-5D6E-409C-BE32-E72D297353CC}">
              <c16:uniqueId val="{00000013-1972-4130-9021-F1E671AA577A}"/>
            </c:ext>
          </c:extLst>
        </c:ser>
        <c:ser>
          <c:idx val="4"/>
          <c:order val="4"/>
          <c:tx>
            <c:strRef>
              <c:f>Arkusz1!$F$1</c:f>
              <c:strCache>
                <c:ptCount val="1"/>
                <c:pt idx="0">
                  <c:v>miasto od 200 do 500 tys.</c:v>
                </c:pt>
              </c:strCache>
            </c:strRef>
          </c:tx>
          <c:spPr>
            <a:solidFill>
              <a:srgbClr val="F7AC9F"/>
            </a:solidFill>
            <a:ln>
              <a:solidFill>
                <a:sysClr val="window" lastClr="FFFFFF"/>
              </a:solid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656B-4A86-A012-70F1D192A1ED}"/>
                </c:ext>
              </c:extLst>
            </c:dLbl>
            <c:dLbl>
              <c:idx val="3"/>
              <c:layout>
                <c:manualLayout>
                  <c:x val="4.3209876543209874E-2"/>
                  <c:y val="1.2305408614658068E-2"/>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Arkusz1!$F$2:$F$6</c:f>
              <c:numCache>
                <c:formatCode>0.0</c:formatCode>
                <c:ptCount val="5"/>
                <c:pt idx="0">
                  <c:v>38.461538461538467</c:v>
                </c:pt>
                <c:pt idx="1">
                  <c:v>20.512820512820511</c:v>
                </c:pt>
                <c:pt idx="2">
                  <c:v>17.948717948717949</c:v>
                </c:pt>
                <c:pt idx="3">
                  <c:v>17.948717948717949</c:v>
                </c:pt>
                <c:pt idx="4">
                  <c:v>20.512820512820511</c:v>
                </c:pt>
              </c:numCache>
            </c:numRef>
          </c:val>
          <c:extLst>
            <c:ext xmlns:c16="http://schemas.microsoft.com/office/drawing/2014/chart" uri="{C3380CC4-5D6E-409C-BE32-E72D297353CC}">
              <c16:uniqueId val="{00000014-1972-4130-9021-F1E671AA577A}"/>
            </c:ext>
          </c:extLst>
        </c:ser>
        <c:ser>
          <c:idx val="5"/>
          <c:order val="5"/>
          <c:tx>
            <c:strRef>
              <c:f>Arkusz1!$G$1</c:f>
              <c:strCache>
                <c:ptCount val="1"/>
                <c:pt idx="0">
                  <c:v>miasto powyżej 500 tys.</c:v>
                </c:pt>
              </c:strCache>
            </c:strRef>
          </c:tx>
          <c:spPr>
            <a:solidFill>
              <a:srgbClr val="FCDAD4"/>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762D-4B1C-B62E-A6B922C842CE}"/>
                </c:ext>
              </c:extLst>
            </c:dLbl>
            <c:dLbl>
              <c:idx val="3"/>
              <c:layout>
                <c:manualLayout>
                  <c:x val="3.7037037037037007E-2"/>
                  <c:y val="-9.22905646099355E-3"/>
                </c:manualLayout>
              </c:layout>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56B-4A86-A012-70F1D192A1E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Arkusz1!$G$2:$G$6</c:f>
              <c:numCache>
                <c:formatCode>0.0</c:formatCode>
                <c:ptCount val="5"/>
                <c:pt idx="0">
                  <c:v>30.612244897959183</c:v>
                </c:pt>
                <c:pt idx="1">
                  <c:v>34.693877551020407</c:v>
                </c:pt>
                <c:pt idx="2">
                  <c:v>14.285714285714285</c:v>
                </c:pt>
                <c:pt idx="3">
                  <c:v>16.326530612244898</c:v>
                </c:pt>
                <c:pt idx="4">
                  <c:v>16.326530612244898</c:v>
                </c:pt>
              </c:numCache>
            </c:numRef>
          </c:val>
          <c:extLst>
            <c:ext xmlns:c16="http://schemas.microsoft.com/office/drawing/2014/chart" uri="{C3380CC4-5D6E-409C-BE32-E72D297353CC}">
              <c16:uniqueId val="{00000015-1972-4130-9021-F1E671AA57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2615762004647717E-2"/>
          <c:y val="0"/>
          <c:w val="0.97533431603162601"/>
          <c:h val="1"/>
        </c:manualLayout>
      </c:layout>
      <c:barChart>
        <c:barDir val="bar"/>
        <c:grouping val="clustered"/>
        <c:varyColors val="0"/>
        <c:ser>
          <c:idx val="0"/>
          <c:order val="0"/>
          <c:tx>
            <c:strRef>
              <c:f>Arkusz1!$B$1</c:f>
              <c:strCache>
                <c:ptCount val="1"/>
                <c:pt idx="0">
                  <c:v>wieś</c:v>
                </c:pt>
              </c:strCache>
            </c:strRef>
          </c:tx>
          <c:spPr>
            <a:solidFill>
              <a:srgbClr val="C1280F"/>
            </a:solidFill>
            <a:ln>
              <a:solidFill>
                <a:sysClr val="window" lastClr="FFFFFF"/>
              </a:solidFill>
            </a:ln>
            <a:effectLst/>
          </c:spPr>
          <c:invertIfNegative val="0"/>
          <c:dPt>
            <c:idx val="4"/>
            <c:invertIfNegative val="0"/>
            <c:bubble3D val="0"/>
            <c:spPr>
              <a:solidFill>
                <a:srgbClr val="C1280F"/>
              </a:solidFill>
              <a:ln>
                <a:solidFill>
                  <a:sysClr val="window" lastClr="FFFFFF"/>
                </a:solidFill>
              </a:ln>
              <a:effectLst/>
            </c:spPr>
            <c:extLst>
              <c:ext xmlns:c16="http://schemas.microsoft.com/office/drawing/2014/chart" uri="{C3380CC4-5D6E-409C-BE32-E72D297353CC}">
                <c16:uniqueId val="{00000001-B7BC-4219-994C-807729CC1F8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D7EC-4771-844D-8F7FA53E26F0}"/>
            </c:ext>
          </c:extLst>
        </c:ser>
        <c:ser>
          <c:idx val="1"/>
          <c:order val="1"/>
          <c:tx>
            <c:strRef>
              <c:f>Arkusz1!$C$1</c:f>
              <c:strCache>
                <c:ptCount val="1"/>
                <c:pt idx="0">
                  <c:v>m.do 50 tys.</c:v>
                </c:pt>
              </c:strCache>
            </c:strRef>
          </c:tx>
          <c:spPr>
            <a:solidFill>
              <a:srgbClr val="EF5035"/>
            </a:solidFill>
            <a:ln>
              <a:solidFill>
                <a:sysClr val="window" lastClr="FFFFFF"/>
              </a:solidFill>
            </a:ln>
            <a:effectLst/>
          </c:spPr>
          <c:invertIfNegative val="0"/>
          <c:dPt>
            <c:idx val="4"/>
            <c:invertIfNegative val="0"/>
            <c:bubble3D val="0"/>
            <c:spPr>
              <a:solidFill>
                <a:srgbClr val="EF5035"/>
              </a:solidFill>
              <a:ln>
                <a:solidFill>
                  <a:sysClr val="window" lastClr="FFFFFF"/>
                </a:solidFill>
              </a:ln>
              <a:effectLst/>
            </c:spPr>
            <c:extLst>
              <c:ext xmlns:c16="http://schemas.microsoft.com/office/drawing/2014/chart" uri="{C3380CC4-5D6E-409C-BE32-E72D297353CC}">
                <c16:uniqueId val="{00000002-D7EC-4771-844D-8F7FA53E26F0}"/>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3-D7EC-4771-844D-8F7FA53E26F0}"/>
            </c:ext>
          </c:extLst>
        </c:ser>
        <c:ser>
          <c:idx val="2"/>
          <c:order val="2"/>
          <c:tx>
            <c:strRef>
              <c:f>Arkusz1!$D$1</c:f>
              <c:strCache>
                <c:ptCount val="1"/>
                <c:pt idx="0">
                  <c:v>m.50-200 tys.</c:v>
                </c:pt>
              </c:strCache>
            </c:strRef>
          </c:tx>
          <c:spPr>
            <a:solidFill>
              <a:srgbClr val="F48472"/>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6-D7EC-4771-844D-8F7FA53E26F0}"/>
            </c:ext>
          </c:extLst>
        </c:ser>
        <c:ser>
          <c:idx val="3"/>
          <c:order val="3"/>
          <c:tx>
            <c:strRef>
              <c:f>Arkusz1!$E$1</c:f>
              <c:strCache>
                <c:ptCount val="1"/>
                <c:pt idx="0">
                  <c:v>m.200-500 tys.</c:v>
                </c:pt>
              </c:strCache>
            </c:strRef>
          </c:tx>
          <c:spPr>
            <a:solidFill>
              <a:srgbClr val="F7AC9F"/>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7-D7EC-4771-844D-8F7FA53E26F0}"/>
            </c:ext>
          </c:extLst>
        </c:ser>
        <c:ser>
          <c:idx val="4"/>
          <c:order val="4"/>
          <c:tx>
            <c:strRef>
              <c:f>Arkusz1!$F$1</c:f>
              <c:strCache>
                <c:ptCount val="1"/>
                <c:pt idx="0">
                  <c:v>m.pow.500 tys.</c:v>
                </c:pt>
              </c:strCache>
            </c:strRef>
          </c:tx>
          <c:spPr>
            <a:solidFill>
              <a:srgbClr val="FCDAD4"/>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Arkusz1!$F$2:$F$6</c:f>
              <c:numCache>
                <c:formatCode>General</c:formatCode>
                <c:ptCount val="5"/>
              </c:numCache>
            </c:numRef>
          </c:val>
          <c:extLst>
            <c:ext xmlns:c16="http://schemas.microsoft.com/office/drawing/2014/chart" uri="{C3380CC4-5D6E-409C-BE32-E72D297353CC}">
              <c16:uniqueId val="{00000008-D7EC-4771-844D-8F7FA53E26F0}"/>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General"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0"/>
          <c:y val="1.8788668107284821E-2"/>
          <c:w val="1"/>
          <c:h val="0.906269417014568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
          <c:w val="0.8591766666666667"/>
          <c:h val="1"/>
        </c:manualLayout>
      </c:layout>
      <c:barChart>
        <c:barDir val="bar"/>
        <c:grouping val="clustered"/>
        <c:varyColors val="0"/>
        <c:ser>
          <c:idx val="1"/>
          <c:order val="1"/>
          <c:tx>
            <c:strRef>
              <c:f>Arkusz1!$C$1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5222-4F02-985C-65FDF3AEAB96}"/>
                </c:ext>
              </c:extLst>
            </c:dLbl>
            <c:dLbl>
              <c:idx val="3"/>
              <c:tx>
                <c:rich>
                  <a:bodyPr/>
                  <a:lstStyle/>
                  <a:p>
                    <a:fld id="{BE435060-36FB-4989-B4FD-AADDC524DF98}" type="VALUE">
                      <a:rPr lang="en-US" b="0"/>
                      <a:pPr/>
                      <a:t>[WARTOŚĆ]</a:t>
                    </a:fld>
                    <a:endParaRPr lang="pl-PL"/>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904-4D58-A320-984181780F0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52.564102564102569</c:v>
                </c:pt>
                <c:pt idx="1">
                  <c:v>17.948717948717949</c:v>
                </c:pt>
                <c:pt idx="2">
                  <c:v>7.6923076923076925</c:v>
                </c:pt>
                <c:pt idx="3">
                  <c:v>2.5641025641025639</c:v>
                </c:pt>
                <c:pt idx="4">
                  <c:v>24.358974358974358</c:v>
                </c:pt>
              </c:numCache>
            </c:numRef>
          </c:val>
          <c:extLst>
            <c:ext xmlns:c16="http://schemas.microsoft.com/office/drawing/2014/chart" uri="{C3380CC4-5D6E-409C-BE32-E72D297353CC}">
              <c16:uniqueId val="{00000005-5222-4F02-985C-65FDF3AEAB96}"/>
            </c:ext>
          </c:extLst>
        </c:ser>
        <c:ser>
          <c:idx val="2"/>
          <c:order val="2"/>
          <c:tx>
            <c:strRef>
              <c:f>Arkusz1!$D$1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50</c:v>
                </c:pt>
                <c:pt idx="1">
                  <c:v>22.333333333333332</c:v>
                </c:pt>
                <c:pt idx="2">
                  <c:v>12</c:v>
                </c:pt>
                <c:pt idx="3">
                  <c:v>10</c:v>
                </c:pt>
                <c:pt idx="4">
                  <c:v>20</c:v>
                </c:pt>
              </c:numCache>
            </c:numRef>
          </c:val>
          <c:extLst>
            <c:ext xmlns:c16="http://schemas.microsoft.com/office/drawing/2014/chart" uri="{C3380CC4-5D6E-409C-BE32-E72D297353CC}">
              <c16:uniqueId val="{00000006-5222-4F02-985C-65FDF3AEAB96}"/>
            </c:ext>
          </c:extLst>
        </c:ser>
        <c:ser>
          <c:idx val="3"/>
          <c:order val="3"/>
          <c:tx>
            <c:strRef>
              <c:f>Arkusz1!$E$1</c:f>
              <c:strCache>
                <c:ptCount val="1"/>
                <c:pt idx="0">
                  <c:v>powyżej 2500 PLN</c:v>
                </c:pt>
              </c:strCache>
            </c:strRef>
          </c:tx>
          <c:spPr>
            <a:solidFill>
              <a:srgbClr val="FFECA7"/>
            </a:solidFill>
            <a:ln>
              <a:solidFill>
                <a:sysClr val="window" lastClr="FFFFFF"/>
              </a:solidFill>
            </a:ln>
            <a:effectLst/>
          </c:spPr>
          <c:invertIfNegative val="0"/>
          <c:dLbls>
            <c:dLbl>
              <c:idx val="1"/>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B514-4F58-8ACB-22B184137BF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39.24050632911392</c:v>
                </c:pt>
                <c:pt idx="1">
                  <c:v>34.177215189873415</c:v>
                </c:pt>
                <c:pt idx="2">
                  <c:v>14.556962025316455</c:v>
                </c:pt>
                <c:pt idx="3">
                  <c:v>11.39240506329114</c:v>
                </c:pt>
                <c:pt idx="4">
                  <c:v>24.050632911392405</c:v>
                </c:pt>
              </c:numCache>
            </c:numRef>
          </c:val>
          <c:extLst>
            <c:ext xmlns:c16="http://schemas.microsoft.com/office/drawing/2014/chart" uri="{C3380CC4-5D6E-409C-BE32-E72D297353CC}">
              <c16:uniqueId val="{00000008-5222-4F02-985C-65FDF3AEAB96}"/>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c:v>
                      </c:pt>
                    </c:strCache>
                  </c:strRef>
                </c:tx>
                <c:spPr>
                  <a:pattFill prst="wdUpDiag">
                    <a:fgClr>
                      <a:srgbClr val="D9D9D9"/>
                    </a:fgClr>
                    <a:bgClr>
                      <a:sysClr val="window" lastClr="FFFFFF"/>
                    </a:bgClr>
                  </a:pattFill>
                  <a:ln>
                    <a:no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5222-4F02-985C-65FDF3AEAB9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extLst>
                      <c:ext uri="{02D57815-91ED-43cb-92C2-25804820EDAC}">
                        <c15:formulaRef>
                          <c15:sqref>Arkusz1!$B$2:$B$6</c15:sqref>
                        </c15:formulaRef>
                      </c:ext>
                    </c:extLst>
                    <c:numCache>
                      <c:formatCode>0.0</c:formatCode>
                      <c:ptCount val="5"/>
                      <c:pt idx="0">
                        <c:v>47.451669600000002</c:v>
                      </c:pt>
                      <c:pt idx="1">
                        <c:v>25.3</c:v>
                      </c:pt>
                      <c:pt idx="2">
                        <c:v>11.950790861159929</c:v>
                      </c:pt>
                      <c:pt idx="3">
                        <c:v>9.6999999999999993</c:v>
                      </c:pt>
                      <c:pt idx="4">
                        <c:v>21.265377855887522</c:v>
                      </c:pt>
                    </c:numCache>
                  </c:numRef>
                </c:val>
                <c:extLst>
                  <c:ext xmlns:c16="http://schemas.microsoft.com/office/drawing/2014/chart" uri="{C3380CC4-5D6E-409C-BE32-E72D297353CC}">
                    <c16:uniqueId val="{00000002-5222-4F02-985C-65FDF3AEAB96}"/>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1"/>
          <c:order val="1"/>
          <c:tx>
            <c:strRef>
              <c:f>Arkusz1!$C$1</c:f>
              <c:strCache>
                <c:ptCount val="1"/>
                <c:pt idx="0">
                  <c:v>15-25 lat</c:v>
                </c:pt>
              </c:strCache>
            </c:strRef>
          </c:tx>
          <c:spPr>
            <a:solidFill>
              <a:srgbClr val="4B656D"/>
            </a:solidFill>
            <a:ln>
              <a:solidFill>
                <a:sysClr val="window" lastClr="FFFFFF"/>
              </a:solidFill>
            </a:ln>
            <a:effectLst/>
          </c:spPr>
          <c:invertIfNegative val="0"/>
          <c:dLbls>
            <c:dLbl>
              <c:idx val="1"/>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8-9FE3-41AA-86D7-85984E6C01A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Arkusz1!$C$2:$C$6</c:f>
              <c:numCache>
                <c:formatCode>0.0</c:formatCode>
                <c:ptCount val="5"/>
                <c:pt idx="0">
                  <c:v>37.804878048780488</c:v>
                </c:pt>
                <c:pt idx="1">
                  <c:v>45.121951219512198</c:v>
                </c:pt>
                <c:pt idx="2">
                  <c:v>13.414634146341465</c:v>
                </c:pt>
                <c:pt idx="3">
                  <c:v>2.4390243902439024</c:v>
                </c:pt>
                <c:pt idx="4">
                  <c:v>23.170731707317074</c:v>
                </c:pt>
              </c:numCache>
            </c:numRef>
          </c:val>
          <c:extLst>
            <c:ext xmlns:c16="http://schemas.microsoft.com/office/drawing/2014/chart" uri="{C3380CC4-5D6E-409C-BE32-E72D297353CC}">
              <c16:uniqueId val="{00000009-ADC9-410D-8311-F3487931BE1A}"/>
            </c:ext>
          </c:extLst>
        </c:ser>
        <c:ser>
          <c:idx val="2"/>
          <c:order val="2"/>
          <c:tx>
            <c:strRef>
              <c:f>Arkusz1!$D$1</c:f>
              <c:strCache>
                <c:ptCount val="1"/>
                <c:pt idx="0">
                  <c:v>26-34 lat</c:v>
                </c:pt>
              </c:strCache>
            </c:strRef>
          </c:tx>
          <c:spPr>
            <a:solidFill>
              <a:srgbClr val="6D8F9A"/>
            </a:solidFill>
            <a:ln>
              <a:solidFill>
                <a:sysClr val="window" lastClr="FFFFFF"/>
              </a:solidFill>
            </a:ln>
            <a:effectLst/>
          </c:spPr>
          <c:invertIfNegative val="0"/>
          <c:dLbls>
            <c:dLbl>
              <c:idx val="0"/>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6-9FE3-41AA-86D7-85984E6C01A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Arkusz1!$D$2:$D$6</c:f>
              <c:numCache>
                <c:formatCode>0.0</c:formatCode>
                <c:ptCount val="5"/>
                <c:pt idx="0">
                  <c:v>63.46153846153846</c:v>
                </c:pt>
                <c:pt idx="1">
                  <c:v>24.03846153846154</c:v>
                </c:pt>
                <c:pt idx="2">
                  <c:v>5.7692307692307692</c:v>
                </c:pt>
                <c:pt idx="3">
                  <c:v>13.461538461538462</c:v>
                </c:pt>
                <c:pt idx="4">
                  <c:v>13.461538461538462</c:v>
                </c:pt>
              </c:numCache>
            </c:numRef>
          </c:val>
          <c:extLst>
            <c:ext xmlns:c16="http://schemas.microsoft.com/office/drawing/2014/chart" uri="{C3380CC4-5D6E-409C-BE32-E72D297353CC}">
              <c16:uniqueId val="{0000000A-ADC9-410D-8311-F3487931BE1A}"/>
            </c:ext>
          </c:extLst>
        </c:ser>
        <c:ser>
          <c:idx val="3"/>
          <c:order val="3"/>
          <c:tx>
            <c:strRef>
              <c:f>Arkusz1!$E$1</c:f>
              <c:strCache>
                <c:ptCount val="1"/>
                <c:pt idx="0">
                  <c:v>35-44 lat</c:v>
                </c:pt>
              </c:strCache>
            </c:strRef>
          </c:tx>
          <c:spPr>
            <a:solidFill>
              <a:srgbClr val="9FB4BB"/>
            </a:solidFill>
            <a:ln>
              <a:solidFill>
                <a:sysClr val="window" lastClr="FFFFFF"/>
              </a:solidFill>
            </a:ln>
            <a:effectLst/>
          </c:spPr>
          <c:invertIfNegative val="0"/>
          <c:dLbls>
            <c:dLbl>
              <c:idx val="2"/>
              <c:layout>
                <c:manualLayout>
                  <c:x val="1.7638888888888888E-2"/>
                  <c:y val="1.2202928789385198E-2"/>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FE3-41AA-86D7-85984E6C01A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Arkusz1!$E$2:$E$6</c:f>
              <c:numCache>
                <c:formatCode>0.0</c:formatCode>
                <c:ptCount val="5"/>
                <c:pt idx="0">
                  <c:v>41.379310344827587</c:v>
                </c:pt>
                <c:pt idx="1">
                  <c:v>26.436781609195403</c:v>
                </c:pt>
                <c:pt idx="2">
                  <c:v>17.241379310344829</c:v>
                </c:pt>
                <c:pt idx="3">
                  <c:v>13.793103448275861</c:v>
                </c:pt>
                <c:pt idx="4">
                  <c:v>17.241379310344829</c:v>
                </c:pt>
              </c:numCache>
            </c:numRef>
          </c:val>
          <c:extLst>
            <c:ext xmlns:c16="http://schemas.microsoft.com/office/drawing/2014/chart" uri="{C3380CC4-5D6E-409C-BE32-E72D297353CC}">
              <c16:uniqueId val="{0000000B-ADC9-410D-8311-F3487931BE1A}"/>
            </c:ext>
          </c:extLst>
        </c:ser>
        <c:ser>
          <c:idx val="4"/>
          <c:order val="4"/>
          <c:tx>
            <c:strRef>
              <c:f>Arkusz1!$F$1</c:f>
              <c:strCache>
                <c:ptCount val="1"/>
                <c:pt idx="0">
                  <c:v>45-59 lat</c:v>
                </c:pt>
              </c:strCache>
            </c:strRef>
          </c:tx>
          <c:spPr>
            <a:solidFill>
              <a:srgbClr val="C4D7DD"/>
            </a:solidFill>
            <a:ln>
              <a:solidFill>
                <a:sysClr val="window" lastClr="FFFFFF"/>
              </a:solidFill>
            </a:ln>
            <a:effectLst/>
          </c:spPr>
          <c:invertIfNegative val="0"/>
          <c:dLbls>
            <c:dLbl>
              <c:idx val="2"/>
              <c:layout>
                <c:manualLayout>
                  <c:x val="3.5277777777777776E-2"/>
                  <c:y val="-3.0506721447450249E-3"/>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DC9-410D-8311-F3487931BE1A}"/>
                </c:ext>
              </c:extLst>
            </c:dLbl>
            <c:dLbl>
              <c:idx val="4"/>
              <c:tx>
                <c:rich>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fld id="{CE8D5CF4-A057-4A64-A7DF-E5A50167E0B3}" type="VALUE">
                      <a:rPr lang="en-US" b="1"/>
                      <a:pPr>
                        <a:defRPr sz="1000" u="sng">
                          <a:latin typeface="Century Gothic" panose="020B0502020202020204" pitchFamily="34" charset="0"/>
                        </a:defRPr>
                      </a:pPr>
                      <a:t>[WARTOŚĆ]</a:t>
                    </a:fld>
                    <a:endParaRPr lang="pl-PL"/>
                  </a:p>
                </c:rich>
              </c:tx>
              <c:spPr>
                <a:noFill/>
                <a:ln w="28575">
                  <a:solidFill>
                    <a:srgbClr val="A5A5A5"/>
                  </a:solid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FE3-41AA-86D7-85984E6C01A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Arkusz1!$F$2:$F$6</c:f>
              <c:numCache>
                <c:formatCode>0.0</c:formatCode>
                <c:ptCount val="5"/>
                <c:pt idx="0">
                  <c:v>31.868131868131865</c:v>
                </c:pt>
                <c:pt idx="1">
                  <c:v>19.780219780219781</c:v>
                </c:pt>
                <c:pt idx="2">
                  <c:v>16.483516483516482</c:v>
                </c:pt>
                <c:pt idx="3">
                  <c:v>14.285714285714285</c:v>
                </c:pt>
                <c:pt idx="4">
                  <c:v>31.868131868131865</c:v>
                </c:pt>
              </c:numCache>
            </c:numRef>
          </c:val>
          <c:extLst>
            <c:ext xmlns:c16="http://schemas.microsoft.com/office/drawing/2014/chart" uri="{C3380CC4-5D6E-409C-BE32-E72D297353CC}">
              <c16:uniqueId val="{0000000E-ADC9-410D-8311-F3487931BE1A}"/>
            </c:ext>
          </c:extLst>
        </c:ser>
        <c:ser>
          <c:idx val="5"/>
          <c:order val="5"/>
          <c:tx>
            <c:strRef>
              <c:f>Arkusz1!$G$1</c:f>
              <c:strCache>
                <c:ptCount val="1"/>
                <c:pt idx="0">
                  <c:v>60 lat +</c:v>
                </c:pt>
              </c:strCache>
            </c:strRef>
          </c:tx>
          <c:spPr>
            <a:solidFill>
              <a:srgbClr val="E9F1F3"/>
            </a:solidFill>
            <a:ln>
              <a:noFill/>
            </a:ln>
            <a:effectLst/>
          </c:spPr>
          <c:invertIfNegative val="0"/>
          <c:dLbls>
            <c:dLbl>
              <c:idx val="0"/>
              <c:spPr>
                <a:noFill/>
                <a:ln w="28575">
                  <a:solidFill>
                    <a:srgbClr val="A5A5A5"/>
                  </a:solidFill>
                </a:ln>
                <a:effectLst/>
              </c:spPr>
              <c:txPr>
                <a:bodyPr rot="0" spcFirstLastPara="1" vertOverflow="ellipsis" vert="horz" wrap="square" lIns="38100" tIns="19050" rIns="38100" bIns="19050" anchor="ctr" anchorCtr="0">
                  <a:spAutoFit/>
                </a:bodyPr>
                <a:lstStyle/>
                <a:p>
                  <a:pPr algn="ctr">
                    <a:defRPr lang="en-US"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7-9FE3-41AA-86D7-85984E6C01A4}"/>
                </c:ext>
              </c:extLst>
            </c:dLbl>
            <c:spPr>
              <a:noFill/>
              <a:ln>
                <a:noFill/>
              </a:ln>
              <a:effectLst/>
            </c:spPr>
            <c:txPr>
              <a:bodyPr rot="0" spcFirstLastPara="1" vertOverflow="ellipsis" vert="horz" wrap="square" lIns="38100" tIns="19050" rIns="38100" bIns="19050" anchor="ctr" anchorCtr="0">
                <a:spAutoFit/>
              </a:bodyPr>
              <a:lstStyle/>
              <a:p>
                <a:pPr algn="ctr">
                  <a:defRPr lang="en-US"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f>Arkusz1!$G$2:$G$6</c:f>
              <c:numCache>
                <c:formatCode>0.0</c:formatCode>
                <c:ptCount val="5"/>
                <c:pt idx="0">
                  <c:v>63.46153846153846</c:v>
                </c:pt>
                <c:pt idx="1">
                  <c:v>24.03846153846154</c:v>
                </c:pt>
                <c:pt idx="2">
                  <c:v>5.7692307692307692</c:v>
                </c:pt>
                <c:pt idx="3">
                  <c:v>13.461538461538462</c:v>
                </c:pt>
                <c:pt idx="4">
                  <c:v>13.461538461538462</c:v>
                </c:pt>
              </c:numCache>
            </c:numRef>
          </c:val>
          <c:extLst>
            <c:ext xmlns:c16="http://schemas.microsoft.com/office/drawing/2014/chart" uri="{C3380CC4-5D6E-409C-BE32-E72D297353CC}">
              <c16:uniqueId val="{00000000-8537-4ECC-A129-72450EF23B44}"/>
            </c:ext>
          </c:extLst>
        </c:ser>
        <c:dLbls>
          <c:dLblPos val="outEnd"/>
          <c:showLegendKey val="0"/>
          <c:showVal val="1"/>
          <c:showCatName val="0"/>
          <c:showSerName val="0"/>
          <c:showPercent val="0"/>
          <c:showBubbleSize val="0"/>
        </c:dLbls>
        <c:gapWidth val="68"/>
        <c:axId val="383821656"/>
        <c:axId val="383822048"/>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c:v>
                      </c:pt>
                    </c:strCache>
                  </c:strRef>
                </c:tx>
                <c:spPr>
                  <a:pattFill prst="wdUpDiag">
                    <a:fgClr>
                      <a:srgbClr val="D9D9D9"/>
                    </a:fgClr>
                    <a:bgClr>
                      <a:sysClr val="window" lastClr="FFFFFF"/>
                    </a:bgClr>
                  </a:pattFill>
                  <a:ln>
                    <a:solidFill>
                      <a:sysClr val="window" lastClr="FFFFFF"/>
                    </a:solidFill>
                  </a:ln>
                  <a:effectLst/>
                </c:spPr>
                <c:invertIfNegative val="0"/>
                <c:dPt>
                  <c:idx val="2"/>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1-ADC9-410D-8311-F3487931BE1A}"/>
                    </c:ext>
                  </c:extLst>
                </c:dPt>
                <c:dPt>
                  <c:idx val="3"/>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3-ADC9-410D-8311-F3487931BE1A}"/>
                    </c:ext>
                  </c:extLst>
                </c:dPt>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ADC9-410D-8311-F3487931BE1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to rząd albo samorząd powinien podejmować działania</c:v>
                      </c:pt>
                      <c:pt idx="1">
                        <c:v>nie wierzę w to, że mogę przyczynić się do zmniejszenia emisji zanieczyszczeń</c:v>
                      </c:pt>
                      <c:pt idx="2">
                        <c:v>nie zanieczyszczam powietrza, więc nie muszę podejmować żadnych działań</c:v>
                      </c:pt>
                      <c:pt idx="3">
                        <c:v>nie mam czasu</c:v>
                      </c:pt>
                      <c:pt idx="4">
                        <c:v>nie wiem co mogłabym/mógłbym zrobić</c:v>
                      </c:pt>
                    </c:strCache>
                  </c:strRef>
                </c:cat>
                <c:val>
                  <c:numRef>
                    <c:extLst>
                      <c:ext uri="{02D57815-91ED-43cb-92C2-25804820EDAC}">
                        <c15:formulaRef>
                          <c15:sqref>Arkusz1!$B$2:$B$6</c15:sqref>
                        </c15:formulaRef>
                      </c:ext>
                    </c:extLst>
                    <c:numCache>
                      <c:formatCode>0.0</c:formatCode>
                      <c:ptCount val="5"/>
                      <c:pt idx="0">
                        <c:v>47.451669600000002</c:v>
                      </c:pt>
                      <c:pt idx="1">
                        <c:v>25.3</c:v>
                      </c:pt>
                      <c:pt idx="2">
                        <c:v>11.950790861159929</c:v>
                      </c:pt>
                      <c:pt idx="3">
                        <c:v>9.6999999999999993</c:v>
                      </c:pt>
                      <c:pt idx="4">
                        <c:v>21.265377855887522</c:v>
                      </c:pt>
                    </c:numCache>
                  </c:numRef>
                </c:val>
                <c:extLst>
                  <c:ext xmlns:c16="http://schemas.microsoft.com/office/drawing/2014/chart" uri="{C3380CC4-5D6E-409C-BE32-E72D297353CC}">
                    <c16:uniqueId val="{00000006-ADC9-410D-8311-F3487931BE1A}"/>
                  </c:ext>
                </c:extLst>
              </c15:ser>
            </c15:filteredBarSeries>
          </c:ext>
        </c:extLst>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430555555555155E-3"/>
          <c:y val="0"/>
          <c:w val="0.84200555555555556"/>
          <c:h val="1"/>
        </c:manualLayout>
      </c:layout>
      <c:barChart>
        <c:barDir val="bar"/>
        <c:grouping val="clustered"/>
        <c:varyColors val="0"/>
        <c:ser>
          <c:idx val="0"/>
          <c:order val="0"/>
          <c:tx>
            <c:strRef>
              <c:f>Arkusz1!$B$1</c:f>
              <c:strCache>
                <c:ptCount val="1"/>
                <c:pt idx="0">
                  <c:v>15-25 lat</c:v>
                </c:pt>
              </c:strCache>
            </c:strRef>
          </c:tx>
          <c:spPr>
            <a:solidFill>
              <a:srgbClr val="4B656D"/>
            </a:solidFill>
            <a:ln>
              <a:solidFill>
                <a:sysClr val="window" lastClr="FFFFFF"/>
              </a:solidFill>
            </a:ln>
            <a:effectLst/>
          </c:spPr>
          <c:invertIfNegative val="0"/>
          <c:dPt>
            <c:idx val="5"/>
            <c:invertIfNegative val="0"/>
            <c:bubble3D val="0"/>
            <c:spPr>
              <a:pattFill prst="wdUpDiag">
                <a:fgClr>
                  <a:srgbClr val="D9D9D9"/>
                </a:fgClr>
                <a:bgClr>
                  <a:sysClr val="window" lastClr="FFFFFF"/>
                </a:bgClr>
              </a:pattFill>
              <a:ln>
                <a:solidFill>
                  <a:sysClr val="window" lastClr="FFFFFF"/>
                </a:solidFill>
              </a:ln>
              <a:effectLst/>
            </c:spPr>
            <c:extLst>
              <c:ext xmlns:c16="http://schemas.microsoft.com/office/drawing/2014/chart" uri="{C3380CC4-5D6E-409C-BE32-E72D297353CC}">
                <c16:uniqueId val="{00000005-3280-41C6-85BB-38D23D218159}"/>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2-4C88-4D8B-8117-7D29C1E2809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6-3280-41C6-85BB-38D23D218159}"/>
            </c:ext>
          </c:extLst>
        </c:ser>
        <c:ser>
          <c:idx val="1"/>
          <c:order val="1"/>
          <c:tx>
            <c:strRef>
              <c:f>Arkusz1!$C$1</c:f>
              <c:strCache>
                <c:ptCount val="1"/>
                <c:pt idx="0">
                  <c:v>26-34 lat</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9-3280-41C6-85BB-38D23D218159}"/>
            </c:ext>
          </c:extLst>
        </c:ser>
        <c:ser>
          <c:idx val="2"/>
          <c:order val="2"/>
          <c:tx>
            <c:strRef>
              <c:f>Arkusz1!$D$1</c:f>
              <c:strCache>
                <c:ptCount val="1"/>
                <c:pt idx="0">
                  <c:v>35-44 lat</c:v>
                </c:pt>
              </c:strCache>
            </c:strRef>
          </c:tx>
          <c:spPr>
            <a:solidFill>
              <a:srgbClr val="9FB4BB"/>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A-3280-41C6-85BB-38D23D218159}"/>
            </c:ext>
          </c:extLst>
        </c:ser>
        <c:ser>
          <c:idx val="3"/>
          <c:order val="3"/>
          <c:tx>
            <c:strRef>
              <c:f>Arkusz1!$E$1</c:f>
              <c:strCache>
                <c:ptCount val="1"/>
                <c:pt idx="0">
                  <c:v>45-59 lat</c:v>
                </c:pt>
              </c:strCache>
            </c:strRef>
          </c:tx>
          <c:spPr>
            <a:solidFill>
              <a:srgbClr val="C4D7DD"/>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Arkusz1!$E$2</c:f>
              <c:numCache>
                <c:formatCode>0.0</c:formatCode>
                <c:ptCount val="1"/>
              </c:numCache>
            </c:numRef>
          </c:val>
          <c:extLst>
            <c:ext xmlns:c16="http://schemas.microsoft.com/office/drawing/2014/chart" uri="{C3380CC4-5D6E-409C-BE32-E72D297353CC}">
              <c16:uniqueId val="{0000000B-3280-41C6-85BB-38D23D218159}"/>
            </c:ext>
          </c:extLst>
        </c:ser>
        <c:ser>
          <c:idx val="4"/>
          <c:order val="4"/>
          <c:tx>
            <c:strRef>
              <c:f>Arkusz1!$F$1</c:f>
              <c:strCache>
                <c:ptCount val="1"/>
                <c:pt idx="0">
                  <c:v>60 lat +</c:v>
                </c:pt>
              </c:strCache>
            </c:strRef>
          </c:tx>
          <c:spPr>
            <a:solidFill>
              <a:srgbClr val="E9F1F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Arkusz1!$F$2</c:f>
              <c:numCache>
                <c:formatCode>0.0</c:formatCode>
                <c:ptCount val="1"/>
              </c:numCache>
            </c:numRef>
          </c:val>
          <c:extLst>
            <c:ext xmlns:c16="http://schemas.microsoft.com/office/drawing/2014/chart" uri="{C3380CC4-5D6E-409C-BE32-E72D297353CC}">
              <c16:uniqueId val="{00000000-0F87-4711-A9A3-F977F96F2FF9}"/>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a:noFill/>
        </a:ln>
        <a:effectLst/>
      </c:spPr>
    </c:plotArea>
    <c:legend>
      <c:legendPos val="r"/>
      <c:layout>
        <c:manualLayout>
          <c:xMode val="edge"/>
          <c:yMode val="edge"/>
          <c:x val="1.8509922119867048E-2"/>
          <c:y val="1.978232993317825E-3"/>
          <c:w val="0.9695307734742612"/>
          <c:h val="0.92787671677066974"/>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222222222222221"/>
          <c:y val="0"/>
          <c:w val="0.57695444444444444"/>
          <c:h val="0.99650964295022149"/>
        </c:manualLayout>
      </c:layout>
      <c:barChart>
        <c:barDir val="bar"/>
        <c:grouping val="clustered"/>
        <c:varyColors val="0"/>
        <c:ser>
          <c:idx val="1"/>
          <c:order val="0"/>
          <c:tx>
            <c:strRef>
              <c:f>Arkusz1!$B$1</c:f>
              <c:strCache>
                <c:ptCount val="1"/>
                <c:pt idx="0">
                  <c:v>do 1500 PLN</c:v>
                </c:pt>
              </c:strCache>
            </c:strRef>
          </c:tx>
          <c:spPr>
            <a:solidFill>
              <a:srgbClr val="FFC901"/>
            </a:solidFill>
            <a:ln>
              <a:solidFill>
                <a:sysClr val="window" lastClr="FFFFFF"/>
              </a:solid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extLst>
                <c:ext xmlns:c16="http://schemas.microsoft.com/office/drawing/2014/chart" uri="{C3380CC4-5D6E-409C-BE32-E72D297353CC}">
                  <c16:uniqueId val="{00000003-79FA-483A-98CA-D701D7DAC27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Arkusz1!$B$2</c:f>
              <c:numCache>
                <c:formatCode>0.0</c:formatCode>
                <c:ptCount val="1"/>
              </c:numCache>
            </c:numRef>
          </c:val>
          <c:extLst>
            <c:ext xmlns:c16="http://schemas.microsoft.com/office/drawing/2014/chart" uri="{C3380CC4-5D6E-409C-BE32-E72D297353CC}">
              <c16:uniqueId val="{00000005-79FA-483A-98CA-D701D7DAC27A}"/>
            </c:ext>
          </c:extLst>
        </c:ser>
        <c:ser>
          <c:idx val="2"/>
          <c:order val="1"/>
          <c:tx>
            <c:strRef>
              <c:f>Arkusz1!$C$1</c:f>
              <c:strCache>
                <c:ptCount val="1"/>
                <c:pt idx="0">
                  <c:v>1501-2500 PLN</c:v>
                </c:pt>
              </c:strCache>
            </c:strRef>
          </c:tx>
          <c:spPr>
            <a:solidFill>
              <a:srgbClr val="FFE171"/>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Arkusz1!$C$2</c:f>
              <c:numCache>
                <c:formatCode>0.0</c:formatCode>
                <c:ptCount val="1"/>
              </c:numCache>
            </c:numRef>
          </c:val>
          <c:extLst>
            <c:ext xmlns:c16="http://schemas.microsoft.com/office/drawing/2014/chart" uri="{C3380CC4-5D6E-409C-BE32-E72D297353CC}">
              <c16:uniqueId val="{00000006-79FA-483A-98CA-D701D7DAC27A}"/>
            </c:ext>
          </c:extLst>
        </c:ser>
        <c:ser>
          <c:idx val="3"/>
          <c:order val="2"/>
          <c:tx>
            <c:strRef>
              <c:f>Arkusz1!$D$1</c:f>
              <c:strCache>
                <c:ptCount val="1"/>
                <c:pt idx="0">
                  <c:v>powy.2500 PLN</c:v>
                </c:pt>
              </c:strCache>
            </c:strRef>
          </c:tx>
          <c:spPr>
            <a:solidFill>
              <a:srgbClr val="FFECA7"/>
            </a:solidFill>
            <a:ln>
              <a:solidFill>
                <a:sysClr val="window" lastClr="FFFFFF"/>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c:f>
              <c:numCache>
                <c:formatCode>General</c:formatCode>
                <c:ptCount val="1"/>
              </c:numCache>
            </c:numRef>
          </c:cat>
          <c:val>
            <c:numRef>
              <c:f>Arkusz1!$D$2</c:f>
              <c:numCache>
                <c:formatCode>0.0</c:formatCode>
                <c:ptCount val="1"/>
              </c:numCache>
            </c:numRef>
          </c:val>
          <c:extLst>
            <c:ext xmlns:c16="http://schemas.microsoft.com/office/drawing/2014/chart" uri="{C3380CC4-5D6E-409C-BE32-E72D297353CC}">
              <c16:uniqueId val="{00000008-79FA-483A-98CA-D701D7DAC27A}"/>
            </c:ext>
          </c:extLst>
        </c:ser>
        <c:dLbls>
          <c:dLblPos val="outEnd"/>
          <c:showLegendKey val="0"/>
          <c:showVal val="1"/>
          <c:showCatName val="0"/>
          <c:showSerName val="0"/>
          <c:showPercent val="0"/>
          <c:showBubbleSize val="0"/>
        </c:dLbls>
        <c:gapWidth val="68"/>
        <c:axId val="383821656"/>
        <c:axId val="383822048"/>
      </c:barChart>
      <c:catAx>
        <c:axId val="383821656"/>
        <c:scaling>
          <c:orientation val="maxMin"/>
        </c:scaling>
        <c:delete val="1"/>
        <c:axPos val="l"/>
        <c:numFmt formatCode="General" sourceLinked="1"/>
        <c:majorTickMark val="none"/>
        <c:minorTickMark val="none"/>
        <c:tickLblPos val="nextTo"/>
        <c:crossAx val="383822048"/>
        <c:crosses val="autoZero"/>
        <c:auto val="1"/>
        <c:lblAlgn val="ctr"/>
        <c:lblOffset val="100"/>
        <c:noMultiLvlLbl val="0"/>
      </c:catAx>
      <c:valAx>
        <c:axId val="383822048"/>
        <c:scaling>
          <c:orientation val="minMax"/>
          <c:max val="100"/>
        </c:scaling>
        <c:delete val="1"/>
        <c:axPos val="t"/>
        <c:numFmt formatCode="0.0" sourceLinked="1"/>
        <c:majorTickMark val="out"/>
        <c:minorTickMark val="none"/>
        <c:tickLblPos val="nextTo"/>
        <c:crossAx val="383821656"/>
        <c:crosses val="autoZero"/>
        <c:crossBetween val="between"/>
      </c:valAx>
      <c:spPr>
        <a:noFill/>
        <a:ln w="25400">
          <a:noFill/>
        </a:ln>
        <a:effectLst/>
      </c:spPr>
    </c:plotArea>
    <c:legend>
      <c:legendPos val="r"/>
      <c:layout>
        <c:manualLayout>
          <c:xMode val="edge"/>
          <c:yMode val="edge"/>
          <c:x val="0"/>
          <c:y val="0"/>
          <c:w val="0.99605097370206463"/>
          <c:h val="1"/>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155171575556447E-2"/>
          <c:y val="0.10750324810085314"/>
          <c:w val="0.94968965684888706"/>
          <c:h val="0.61679152213672839"/>
        </c:manualLayout>
      </c:layout>
      <c:barChart>
        <c:barDir val="col"/>
        <c:grouping val="clustered"/>
        <c:varyColors val="0"/>
        <c:ser>
          <c:idx val="0"/>
          <c:order val="0"/>
          <c:tx>
            <c:strRef>
              <c:f>Arkusz1!$B$1</c:f>
              <c:strCache>
                <c:ptCount val="1"/>
                <c:pt idx="0">
                  <c:v>Seria 1</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Arkusz1!$A$2:$A$4</c:f>
              <c:strCache>
                <c:ptCount val="3"/>
                <c:pt idx="0">
                  <c:v>częstsze korzystanie z transportu publicznego, jazda na rowerze lub poruszanie się pieszo w mieście</c:v>
                </c:pt>
                <c:pt idx="1">
                  <c:v>ograniczenie ruchu samochodów w centrum miasta</c:v>
                </c:pt>
                <c:pt idx="2">
                  <c:v>zmiana systemu ogrzewania własnego domu/mieszkania</c:v>
                </c:pt>
              </c:strCache>
            </c:strRef>
          </c:cat>
          <c:val>
            <c:numRef>
              <c:f>Arkusz1!$B$2:$B$4</c:f>
              <c:numCache>
                <c:formatCode>0.0</c:formatCode>
                <c:ptCount val="3"/>
                <c:pt idx="0">
                  <c:v>63.721552878179388</c:v>
                </c:pt>
                <c:pt idx="1">
                  <c:v>57.499999999999993</c:v>
                </c:pt>
                <c:pt idx="2">
                  <c:v>54.882571075401728</c:v>
                </c:pt>
              </c:numCache>
            </c:numRef>
          </c:val>
          <c:extLst>
            <c:ext xmlns:c16="http://schemas.microsoft.com/office/drawing/2014/chart" uri="{C3380CC4-5D6E-409C-BE32-E72D297353CC}">
              <c16:uniqueId val="{00000000-1446-4A10-9AC7-06EBF3BE2A40}"/>
            </c:ext>
          </c:extLst>
        </c:ser>
        <c:dLbls>
          <c:showLegendKey val="0"/>
          <c:showVal val="0"/>
          <c:showCatName val="0"/>
          <c:showSerName val="0"/>
          <c:showPercent val="0"/>
          <c:showBubbleSize val="0"/>
        </c:dLbls>
        <c:gapWidth val="110"/>
        <c:overlap val="-27"/>
        <c:axId val="354051032"/>
        <c:axId val="354050640"/>
      </c:barChart>
      <c:catAx>
        <c:axId val="354051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54050640"/>
        <c:crosses val="autoZero"/>
        <c:auto val="1"/>
        <c:lblAlgn val="ctr"/>
        <c:lblOffset val="100"/>
        <c:noMultiLvlLbl val="0"/>
      </c:catAx>
      <c:valAx>
        <c:axId val="354050640"/>
        <c:scaling>
          <c:orientation val="minMax"/>
          <c:min val="0"/>
        </c:scaling>
        <c:delete val="1"/>
        <c:axPos val="l"/>
        <c:numFmt formatCode="0.0" sourceLinked="1"/>
        <c:majorTickMark val="out"/>
        <c:minorTickMark val="none"/>
        <c:tickLblPos val="nextTo"/>
        <c:crossAx val="354051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Arkusz1!$B$2</c:f>
              <c:numCache>
                <c:formatCode>0.0</c:formatCode>
                <c:ptCount val="1"/>
                <c:pt idx="0">
                  <c:v>76.599999999999994</c:v>
                </c:pt>
              </c:numCache>
            </c:numRef>
          </c:val>
          <c:extLst>
            <c:ext xmlns:c16="http://schemas.microsoft.com/office/drawing/2014/chart" uri="{C3380CC4-5D6E-409C-BE32-E72D297353CC}">
              <c16:uniqueId val="{00000000-9065-4EB2-9A19-33D1325A2E2D}"/>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5-4EB2-9A19-33D1325A2E2D}"/>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Arkusz1!$C$2</c:f>
              <c:numCache>
                <c:formatCode>0.0</c:formatCode>
                <c:ptCount val="1"/>
                <c:pt idx="0">
                  <c:v>16.2</c:v>
                </c:pt>
              </c:numCache>
            </c:numRef>
          </c:val>
          <c:extLst>
            <c:ext xmlns:c16="http://schemas.microsoft.com/office/drawing/2014/chart" uri="{C3380CC4-5D6E-409C-BE32-E72D297353CC}">
              <c16:uniqueId val="{00000002-9065-4EB2-9A19-33D1325A2E2D}"/>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produkcji energii elektrycznej i ciepła</c:v>
                </c:pt>
              </c:strCache>
            </c:strRef>
          </c:cat>
          <c:val>
            <c:numRef>
              <c:f>Arkusz1!$D$2</c:f>
              <c:numCache>
                <c:formatCode>0.0</c:formatCode>
                <c:ptCount val="1"/>
                <c:pt idx="0">
                  <c:v>7.1999999999999993</c:v>
                </c:pt>
              </c:numCache>
            </c:numRef>
          </c:val>
          <c:extLst>
            <c:ext xmlns:c16="http://schemas.microsoft.com/office/drawing/2014/chart" uri="{C3380CC4-5D6E-409C-BE32-E72D297353CC}">
              <c16:uniqueId val="{00000003-9065-4EB2-9A19-33D1325A2E2D}"/>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359592137283029"/>
          <c:y val="5.0164387407250606E-2"/>
          <c:w val="0.43226324198347599"/>
          <c:h val="0.92223622929921378"/>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Arkusz1!$B$2:$B$12</c:f>
              <c:numCache>
                <c:formatCode>0.0</c:formatCode>
                <c:ptCount val="11"/>
                <c:pt idx="0">
                  <c:v>32.6</c:v>
                </c:pt>
                <c:pt idx="1">
                  <c:v>41.621029572836804</c:v>
                </c:pt>
                <c:pt idx="2">
                  <c:v>43.9</c:v>
                </c:pt>
                <c:pt idx="3">
                  <c:v>45.1</c:v>
                </c:pt>
                <c:pt idx="4">
                  <c:v>46.365914786967416</c:v>
                </c:pt>
                <c:pt idx="5">
                  <c:v>50.3</c:v>
                </c:pt>
                <c:pt idx="6">
                  <c:v>51.4</c:v>
                </c:pt>
                <c:pt idx="7">
                  <c:v>51.7</c:v>
                </c:pt>
                <c:pt idx="8">
                  <c:v>54.882571075401728</c:v>
                </c:pt>
                <c:pt idx="9">
                  <c:v>57.499999999999993</c:v>
                </c:pt>
                <c:pt idx="10">
                  <c:v>63.721552878179388</c:v>
                </c:pt>
              </c:numCache>
            </c:numRef>
          </c:val>
          <c:extLst>
            <c:ext xmlns:c16="http://schemas.microsoft.com/office/drawing/2014/chart" uri="{C3380CC4-5D6E-409C-BE32-E72D297353CC}">
              <c16:uniqueId val="{00000000-D435-40A9-A126-E9E90A3D9F45}"/>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Arkusz1!$C$2:$C$12</c:f>
              <c:numCache>
                <c:formatCode>0.0</c:formatCode>
                <c:ptCount val="11"/>
                <c:pt idx="0">
                  <c:v>58.5</c:v>
                </c:pt>
                <c:pt idx="1">
                  <c:v>45.783132530120483</c:v>
                </c:pt>
                <c:pt idx="2">
                  <c:v>49.1</c:v>
                </c:pt>
                <c:pt idx="3">
                  <c:v>44.6</c:v>
                </c:pt>
                <c:pt idx="4">
                  <c:v>45.488721804511279</c:v>
                </c:pt>
                <c:pt idx="5">
                  <c:v>39.200000000000003</c:v>
                </c:pt>
                <c:pt idx="6">
                  <c:v>43.8</c:v>
                </c:pt>
                <c:pt idx="7">
                  <c:v>39.6</c:v>
                </c:pt>
                <c:pt idx="8">
                  <c:v>33.374536464771317</c:v>
                </c:pt>
                <c:pt idx="9">
                  <c:v>31.900000000000002</c:v>
                </c:pt>
                <c:pt idx="10">
                  <c:v>26.238286479250334</c:v>
                </c:pt>
              </c:numCache>
            </c:numRef>
          </c:val>
          <c:extLst>
            <c:ext xmlns:c16="http://schemas.microsoft.com/office/drawing/2014/chart" uri="{C3380CC4-5D6E-409C-BE32-E72D297353CC}">
              <c16:uniqueId val="{00000001-D435-40A9-A126-E9E90A3D9F45}"/>
            </c:ext>
          </c:extLst>
        </c:ser>
        <c:ser>
          <c:idx val="2"/>
          <c:order val="2"/>
          <c:tx>
            <c:strRef>
              <c:f>Arkusz1!$D$1</c:f>
              <c:strCache>
                <c:ptCount val="1"/>
                <c:pt idx="0">
                  <c:v>nie wiem, 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wzrost cen energii elektrycznej spowodowany produkowaniem jej z odnawialnych źródeł</c:v>
                </c:pt>
                <c:pt idx="1">
                  <c:v>wymiana samochodu na nowszy z niższą emisją zanieczyszczeń</c:v>
                </c:pt>
                <c:pt idx="2">
                  <c:v>dodatkowe opłaty za wjazd samochodem do centrum miasta</c:v>
                </c:pt>
                <c:pt idx="3">
                  <c:v>podnoszenie opłat za parkowanie samochodu w mieście</c:v>
                </c:pt>
                <c:pt idx="4">
                  <c:v>zrezygnowanie z używania samochodu w poruszaniu się po mieście</c:v>
                </c:pt>
                <c:pt idx="5">
                  <c:v>zakaz wjazdu do centrum samochodów określonego typu - np. w wieku powyżej określonego rocznika</c:v>
                </c:pt>
                <c:pt idx="6">
                  <c:v>zmniejszenie zużywania prądu w gospodarstwie domowym</c:v>
                </c:pt>
                <c:pt idx="7">
                  <c:v>ograniczanie liczby miejsc parkingowych w centrum</c:v>
                </c:pt>
                <c:pt idx="8">
                  <c:v>zmiana systemu ogrzewania własnego domu/mieszkania</c:v>
                </c:pt>
                <c:pt idx="9">
                  <c:v>ograniczenie ruchu samochodów w centrum miasta</c:v>
                </c:pt>
                <c:pt idx="10">
                  <c:v>częstsze korzystanie z transportu publicznego, jazda na rowerze lub poruszanie się pieszo w mieście</c:v>
                </c:pt>
              </c:strCache>
            </c:strRef>
          </c:cat>
          <c:val>
            <c:numRef>
              <c:f>Arkusz1!$D$2:$D$12</c:f>
              <c:numCache>
                <c:formatCode>0.0</c:formatCode>
                <c:ptCount val="11"/>
                <c:pt idx="0">
                  <c:v>8.9</c:v>
                </c:pt>
                <c:pt idx="1">
                  <c:v>12.595837897042717</c:v>
                </c:pt>
                <c:pt idx="2">
                  <c:v>7.0000000000000009</c:v>
                </c:pt>
                <c:pt idx="3">
                  <c:v>10.299999999999999</c:v>
                </c:pt>
                <c:pt idx="4">
                  <c:v>8.1453634085213036</c:v>
                </c:pt>
                <c:pt idx="5">
                  <c:v>10.5</c:v>
                </c:pt>
                <c:pt idx="6">
                  <c:v>4.8</c:v>
                </c:pt>
                <c:pt idx="7">
                  <c:v>8.6999999999999993</c:v>
                </c:pt>
                <c:pt idx="8">
                  <c:v>11.742892459826946</c:v>
                </c:pt>
                <c:pt idx="9">
                  <c:v>10.6</c:v>
                </c:pt>
                <c:pt idx="10">
                  <c:v>10.040160642570282</c:v>
                </c:pt>
              </c:numCache>
            </c:numRef>
          </c:val>
          <c:extLst>
            <c:ext xmlns:c16="http://schemas.microsoft.com/office/drawing/2014/chart" uri="{C3380CC4-5D6E-409C-BE32-E72D297353CC}">
              <c16:uniqueId val="{00000004-D435-40A9-A126-E9E90A3D9F45}"/>
            </c:ext>
          </c:extLst>
        </c:ser>
        <c:dLbls>
          <c:showLegendKey val="0"/>
          <c:showVal val="0"/>
          <c:showCatName val="0"/>
          <c:showSerName val="0"/>
          <c:showPercent val="0"/>
          <c:showBubbleSize val="0"/>
        </c:dLbls>
        <c:gapWidth val="50"/>
        <c:overlap val="100"/>
        <c:axId val="344802784"/>
        <c:axId val="344803176"/>
      </c:barChart>
      <c:catAx>
        <c:axId val="344802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4803176"/>
        <c:crosses val="autoZero"/>
        <c:auto val="1"/>
        <c:lblAlgn val="ctr"/>
        <c:lblOffset val="100"/>
        <c:noMultiLvlLbl val="0"/>
      </c:catAx>
      <c:valAx>
        <c:axId val="344803176"/>
        <c:scaling>
          <c:orientation val="minMax"/>
        </c:scaling>
        <c:delete val="1"/>
        <c:axPos val="b"/>
        <c:numFmt formatCode="0%" sourceLinked="1"/>
        <c:majorTickMark val="none"/>
        <c:minorTickMark val="none"/>
        <c:tickLblPos val="nextTo"/>
        <c:crossAx val="344802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359592137283029"/>
          <c:y val="0.24983249723736203"/>
          <c:w val="0.43226324198347599"/>
          <c:h val="0.72256825939485358"/>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Arkusz1!$B$2:$B$8</c:f>
              <c:numCache>
                <c:formatCode>0.0</c:formatCode>
                <c:ptCount val="1"/>
              </c:numCache>
            </c:numRef>
          </c:val>
          <c:extLst>
            <c:ext xmlns:c16="http://schemas.microsoft.com/office/drawing/2014/chart" uri="{C3380CC4-5D6E-409C-BE32-E72D297353CC}">
              <c16:uniqueId val="{00000000-2B84-4D6E-A764-CAE46881579F}"/>
            </c:ext>
          </c:extLst>
        </c:ser>
        <c:ser>
          <c:idx val="1"/>
          <c:order val="1"/>
          <c:tx>
            <c:strRef>
              <c:f>Arkusz1!$C$1</c:f>
              <c:strCache>
                <c:ptCount val="1"/>
                <c:pt idx="0">
                  <c:v>nie</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Arkusz1!$C$2:$C$8</c:f>
              <c:numCache>
                <c:formatCode>0.0</c:formatCode>
                <c:ptCount val="1"/>
              </c:numCache>
            </c:numRef>
          </c:val>
          <c:extLst>
            <c:ext xmlns:c16="http://schemas.microsoft.com/office/drawing/2014/chart" uri="{C3380CC4-5D6E-409C-BE32-E72D297353CC}">
              <c16:uniqueId val="{00000001-2B84-4D6E-A764-CAE46881579F}"/>
            </c:ext>
          </c:extLst>
        </c:ser>
        <c:ser>
          <c:idx val="2"/>
          <c:order val="2"/>
          <c:tx>
            <c:strRef>
              <c:f>Arkusz1!$D$1</c:f>
              <c:strCache>
                <c:ptCount val="1"/>
                <c:pt idx="0">
                  <c:v>nie wiem, trudno powiedzieć</c:v>
                </c:pt>
              </c:strCache>
            </c:strRef>
          </c:tx>
          <c:spPr>
            <a:solidFill>
              <a:srgbClr val="BFBFBF"/>
            </a:solidFill>
            <a:ln>
              <a:noFill/>
            </a:ln>
            <a:effectLst/>
          </c:spPr>
          <c:invertIfNegative val="0"/>
          <c:dLbls>
            <c:dLbl>
              <c:idx val="1"/>
              <c:layout>
                <c:manualLayout>
                  <c:x val="2.1717781219615758E-2"/>
                  <c:y val="-2.61766669435484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3F-45B8-B239-6C9A7C0369F7}"/>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Arkusz1!$A$2:$A$8</c:f>
              <c:numCache>
                <c:formatCode>General</c:formatCode>
                <c:ptCount val="1"/>
              </c:numCache>
            </c:numRef>
          </c:cat>
          <c:val>
            <c:numRef>
              <c:f>Arkusz1!$D$2:$D$8</c:f>
              <c:numCache>
                <c:formatCode>0.0</c:formatCode>
                <c:ptCount val="1"/>
              </c:numCache>
            </c:numRef>
          </c:val>
          <c:extLst>
            <c:ext xmlns:c16="http://schemas.microsoft.com/office/drawing/2014/chart" uri="{C3380CC4-5D6E-409C-BE32-E72D297353CC}">
              <c16:uniqueId val="{00000004-2B84-4D6E-A764-CAE46881579F}"/>
            </c:ext>
          </c:extLst>
        </c:ser>
        <c:dLbls>
          <c:showLegendKey val="0"/>
          <c:showVal val="0"/>
          <c:showCatName val="0"/>
          <c:showSerName val="0"/>
          <c:showPercent val="0"/>
          <c:showBubbleSize val="0"/>
        </c:dLbls>
        <c:gapWidth val="96"/>
        <c:overlap val="100"/>
        <c:axId val="344802784"/>
        <c:axId val="344803176"/>
      </c:barChart>
      <c:catAx>
        <c:axId val="344802784"/>
        <c:scaling>
          <c:orientation val="minMax"/>
        </c:scaling>
        <c:delete val="1"/>
        <c:axPos val="l"/>
        <c:numFmt formatCode="General" sourceLinked="1"/>
        <c:majorTickMark val="none"/>
        <c:minorTickMark val="none"/>
        <c:tickLblPos val="nextTo"/>
        <c:crossAx val="344803176"/>
        <c:crosses val="autoZero"/>
        <c:auto val="1"/>
        <c:lblAlgn val="ctr"/>
        <c:lblOffset val="100"/>
        <c:noMultiLvlLbl val="0"/>
      </c:catAx>
      <c:valAx>
        <c:axId val="344803176"/>
        <c:scaling>
          <c:orientation val="minMax"/>
        </c:scaling>
        <c:delete val="1"/>
        <c:axPos val="b"/>
        <c:numFmt formatCode="0%" sourceLinked="1"/>
        <c:majorTickMark val="none"/>
        <c:minorTickMark val="none"/>
        <c:tickLblPos val="nextTo"/>
        <c:crossAx val="344802784"/>
        <c:crosses val="autoZero"/>
        <c:crossBetween val="between"/>
      </c:valAx>
      <c:spPr>
        <a:noFill/>
        <a:ln>
          <a:noFill/>
        </a:ln>
        <a:effectLst/>
      </c:spPr>
    </c:plotArea>
    <c:legend>
      <c:legendPos val="t"/>
      <c:layout>
        <c:manualLayout>
          <c:xMode val="edge"/>
          <c:yMode val="edge"/>
          <c:x val="0.16062754371650109"/>
          <c:y val="9.2996069311577112E-2"/>
          <c:w val="0.82766684093007792"/>
          <c:h val="0.6782786112301757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F23F-4291-8B25-F999DF3F22A1}"/>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23F-4291-8B25-F999DF3F22A1}"/>
                </c:ext>
              </c:extLst>
            </c:dLbl>
            <c:dLbl>
              <c:idx val="11"/>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23F-4291-8B25-F999DF3F22A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63.721552878179388</c:v>
                </c:pt>
                <c:pt idx="2" formatCode="0.0">
                  <c:v>68.090452261306538</c:v>
                </c:pt>
                <c:pt idx="3" formatCode="0.0">
                  <c:v>58.739255014326652</c:v>
                </c:pt>
                <c:pt idx="5" formatCode="0.0">
                  <c:v>65.957446808510639</c:v>
                </c:pt>
                <c:pt idx="6" formatCode="0.0">
                  <c:v>63.905325443786985</c:v>
                </c:pt>
                <c:pt idx="7" formatCode="0.0">
                  <c:v>63.478260869565219</c:v>
                </c:pt>
                <c:pt idx="8" formatCode="0.0">
                  <c:v>59.259259259259252</c:v>
                </c:pt>
                <c:pt idx="9" formatCode="0.0">
                  <c:v>57.499999999999993</c:v>
                </c:pt>
                <c:pt idx="11" formatCode="0.0">
                  <c:v>82.828282828282823</c:v>
                </c:pt>
                <c:pt idx="12" formatCode="0.0">
                  <c:v>65.240641711229955</c:v>
                </c:pt>
                <c:pt idx="13" formatCode="0.0">
                  <c:v>56.331877729257641</c:v>
                </c:pt>
              </c:numCache>
            </c:numRef>
          </c:val>
          <c:extLst>
            <c:ext xmlns:c16="http://schemas.microsoft.com/office/drawing/2014/chart" uri="{C3380CC4-5D6E-409C-BE32-E72D297353CC}">
              <c16:uniqueId val="{00000002-F23F-4291-8B25-F999DF3F22A1}"/>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26.238286479250334</c:v>
                </c:pt>
                <c:pt idx="2" formatCode="0.0">
                  <c:v>21.859296482412059</c:v>
                </c:pt>
                <c:pt idx="3" formatCode="0.0">
                  <c:v>31.232091690544411</c:v>
                </c:pt>
                <c:pt idx="5" formatCode="0.0">
                  <c:v>20.668693009118542</c:v>
                </c:pt>
                <c:pt idx="6" formatCode="0.0">
                  <c:v>29.585798816568047</c:v>
                </c:pt>
                <c:pt idx="7" formatCode="0.0">
                  <c:v>26.956521739130434</c:v>
                </c:pt>
                <c:pt idx="8" formatCode="0.0">
                  <c:v>31.481481481481481</c:v>
                </c:pt>
                <c:pt idx="9" formatCode="0.0">
                  <c:v>37.5</c:v>
                </c:pt>
                <c:pt idx="11" formatCode="0.0">
                  <c:v>8.0808080808080813</c:v>
                </c:pt>
                <c:pt idx="12" formatCode="0.0">
                  <c:v>26.47058823529412</c:v>
                </c:pt>
                <c:pt idx="13" formatCode="0.0">
                  <c:v>31.004366812227076</c:v>
                </c:pt>
              </c:numCache>
            </c:numRef>
          </c:val>
          <c:extLst>
            <c:ext xmlns:c16="http://schemas.microsoft.com/office/drawing/2014/chart" uri="{C3380CC4-5D6E-409C-BE32-E72D297353CC}">
              <c16:uniqueId val="{00000003-F23F-4291-8B25-F999DF3F22A1}"/>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10.040160642570282</c:v>
                </c:pt>
                <c:pt idx="2" formatCode="0.0">
                  <c:v>10.050251256281408</c:v>
                </c:pt>
                <c:pt idx="3" formatCode="0.0">
                  <c:v>10.028653295128938</c:v>
                </c:pt>
                <c:pt idx="5" formatCode="0.0">
                  <c:v>13.373860182370819</c:v>
                </c:pt>
                <c:pt idx="6" formatCode="0.0">
                  <c:v>6.5088757396449708</c:v>
                </c:pt>
                <c:pt idx="7" formatCode="0.0">
                  <c:v>9.5652173913043477</c:v>
                </c:pt>
                <c:pt idx="8" formatCode="0.0">
                  <c:v>9.2592592592592595</c:v>
                </c:pt>
                <c:pt idx="9" formatCode="0.0">
                  <c:v>5</c:v>
                </c:pt>
                <c:pt idx="11" formatCode="0.0">
                  <c:v>9.0909090909090917</c:v>
                </c:pt>
                <c:pt idx="12" formatCode="0.0">
                  <c:v>8.2887700534759361</c:v>
                </c:pt>
                <c:pt idx="13" formatCode="0.0">
                  <c:v>12.663755458515283</c:v>
                </c:pt>
              </c:numCache>
            </c:numRef>
          </c:val>
          <c:extLst>
            <c:ext xmlns:c16="http://schemas.microsoft.com/office/drawing/2014/chart" uri="{C3380CC4-5D6E-409C-BE32-E72D297353CC}">
              <c16:uniqueId val="{00000004-F23F-4291-8B25-F999DF3F22A1}"/>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25395890590244"/>
          <c:y val="2.4608452524342746E-2"/>
          <c:w val="0.551797866771365"/>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8023-4CDA-B91A-78FCC1C8CF42}"/>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8023-4CDA-B91A-78FCC1C8CF42}"/>
                </c:ext>
              </c:extLst>
            </c:dLbl>
            <c:dLbl>
              <c:idx val="5"/>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8023-4CDA-B91A-78FCC1C8CF42}"/>
                </c:ext>
              </c:extLst>
            </c:dLbl>
            <c:dLbl>
              <c:idx val="10"/>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8023-4CDA-B91A-78FCC1C8CF4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Arkusz1!$B$2:$B$14</c:f>
              <c:numCache>
                <c:formatCode>General</c:formatCode>
                <c:ptCount val="13"/>
                <c:pt idx="0" formatCode="0.0">
                  <c:v>57.499999999999993</c:v>
                </c:pt>
                <c:pt idx="2" formatCode="0.0">
                  <c:v>61.494252873563212</c:v>
                </c:pt>
                <c:pt idx="3" formatCode="0.0">
                  <c:v>53.138075313807533</c:v>
                </c:pt>
                <c:pt idx="5" formatCode="0.0">
                  <c:v>72.727272727272734</c:v>
                </c:pt>
                <c:pt idx="6" formatCode="0.0">
                  <c:v>57.95454545454546</c:v>
                </c:pt>
                <c:pt idx="7" formatCode="0.0">
                  <c:v>54.079696394686906</c:v>
                </c:pt>
                <c:pt idx="8" formatCode="0.0">
                  <c:v>64.204545454545453</c:v>
                </c:pt>
                <c:pt idx="10" formatCode="0.0">
                  <c:v>73.00613496932516</c:v>
                </c:pt>
                <c:pt idx="11" formatCode="0.0">
                  <c:v>58.333333333333336</c:v>
                </c:pt>
                <c:pt idx="12" formatCode="0.0">
                  <c:v>49.346405228758172</c:v>
                </c:pt>
              </c:numCache>
            </c:numRef>
          </c:val>
          <c:extLst>
            <c:ext xmlns:c16="http://schemas.microsoft.com/office/drawing/2014/chart" uri="{C3380CC4-5D6E-409C-BE32-E72D297353CC}">
              <c16:uniqueId val="{00000002-8023-4CDA-B91A-78FCC1C8CF42}"/>
            </c:ext>
          </c:extLst>
        </c:ser>
        <c:ser>
          <c:idx val="1"/>
          <c:order val="1"/>
          <c:tx>
            <c:strRef>
              <c:f>Arkusz1!$C$1</c:f>
              <c:strCache>
                <c:ptCount val="1"/>
                <c:pt idx="0">
                  <c:v>tak</c:v>
                </c:pt>
              </c:strCache>
            </c:strRef>
          </c:tx>
          <c:spPr>
            <a:solidFill>
              <a:srgbClr val="6D8F9A"/>
            </a:solidFill>
            <a:ln>
              <a:noFill/>
            </a:ln>
            <a:effectLst/>
          </c:spPr>
          <c:invertIfNegative val="0"/>
          <c:dLbls>
            <c:dLbl>
              <c:idx val="1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954-4ABD-9456-CC291765ED68}"/>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Arkusz1!$C$2:$C$14</c:f>
              <c:numCache>
                <c:formatCode>General</c:formatCode>
                <c:ptCount val="13"/>
                <c:pt idx="0" formatCode="0.0">
                  <c:v>31.900000000000002</c:v>
                </c:pt>
                <c:pt idx="2" formatCode="0.0">
                  <c:v>26.628352490421459</c:v>
                </c:pt>
                <c:pt idx="3" formatCode="0.0">
                  <c:v>37.656903765690373</c:v>
                </c:pt>
                <c:pt idx="5" formatCode="0.0">
                  <c:v>24.242424242424242</c:v>
                </c:pt>
                <c:pt idx="6" formatCode="0.0">
                  <c:v>25</c:v>
                </c:pt>
                <c:pt idx="7" formatCode="0.0">
                  <c:v>35.863377609108163</c:v>
                </c:pt>
                <c:pt idx="8" formatCode="0.0">
                  <c:v>31.818181818181817</c:v>
                </c:pt>
                <c:pt idx="10" formatCode="0.0">
                  <c:v>14.110429447852759</c:v>
                </c:pt>
                <c:pt idx="11" formatCode="0.0">
                  <c:v>31.623931623931622</c:v>
                </c:pt>
                <c:pt idx="12" formatCode="0.0">
                  <c:v>40.196078431372548</c:v>
                </c:pt>
              </c:numCache>
            </c:numRef>
          </c:val>
          <c:extLst>
            <c:ext xmlns:c16="http://schemas.microsoft.com/office/drawing/2014/chart" uri="{C3380CC4-5D6E-409C-BE32-E72D297353CC}">
              <c16:uniqueId val="{00000003-8023-4CDA-B91A-78FCC1C8CF42}"/>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1501-2500 PLN</c:v>
                </c:pt>
                <c:pt idx="12">
                  <c:v>pow.2500 PLN</c:v>
                </c:pt>
              </c:strCache>
            </c:strRef>
          </c:cat>
          <c:val>
            <c:numRef>
              <c:f>Arkusz1!$D$2:$D$14</c:f>
              <c:numCache>
                <c:formatCode>General</c:formatCode>
                <c:ptCount val="13"/>
                <c:pt idx="0" formatCode="0.0">
                  <c:v>10.6</c:v>
                </c:pt>
                <c:pt idx="2" formatCode="0.0">
                  <c:v>11.877394636015326</c:v>
                </c:pt>
                <c:pt idx="3" formatCode="0.0">
                  <c:v>9.2050209205020916</c:v>
                </c:pt>
                <c:pt idx="5" formatCode="0.0">
                  <c:v>3.0303030303030303</c:v>
                </c:pt>
                <c:pt idx="6" formatCode="0.0">
                  <c:v>17.045454545454543</c:v>
                </c:pt>
                <c:pt idx="7" formatCode="0.0">
                  <c:v>10.056925996204933</c:v>
                </c:pt>
                <c:pt idx="8" formatCode="0.0">
                  <c:v>3.9772727272727271</c:v>
                </c:pt>
                <c:pt idx="10" formatCode="0.0">
                  <c:v>12.883435582822086</c:v>
                </c:pt>
                <c:pt idx="11" formatCode="0.0">
                  <c:v>10.042735042735043</c:v>
                </c:pt>
                <c:pt idx="12" formatCode="0.0">
                  <c:v>10.457516339869281</c:v>
                </c:pt>
              </c:numCache>
            </c:numRef>
          </c:val>
          <c:extLst>
            <c:ext xmlns:c16="http://schemas.microsoft.com/office/drawing/2014/chart" uri="{C3380CC4-5D6E-409C-BE32-E72D297353CC}">
              <c16:uniqueId val="{00000004-8023-4CDA-B91A-78FCC1C8CF42}"/>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140917419185968"/>
          <c:y val="2.4608452524342746E-2"/>
          <c:w val="0.54764265148540758"/>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CF91-41B3-BCE6-C8AEC543B38B}"/>
              </c:ext>
            </c:extLst>
          </c:dPt>
          <c:dLbls>
            <c:dLbl>
              <c:idx val="2"/>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CF91-41B3-BCE6-C8AEC543B38B}"/>
                </c:ext>
              </c:extLst>
            </c:dLbl>
            <c:dLbl>
              <c:idx val="5"/>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CF91-41B3-BCE6-C8AEC543B38B}"/>
                </c:ext>
              </c:extLst>
            </c:dLbl>
            <c:dLbl>
              <c:idx val="11"/>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CF91-41B3-BCE6-C8AEC543B38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54.882571075401728</c:v>
                </c:pt>
                <c:pt idx="2" formatCode="0.0">
                  <c:v>60.189573459715639</c:v>
                </c:pt>
                <c:pt idx="3" formatCode="0.0">
                  <c:v>49.095607235142118</c:v>
                </c:pt>
                <c:pt idx="5" formatCode="0.0">
                  <c:v>61.29032258064516</c:v>
                </c:pt>
                <c:pt idx="6" formatCode="0.0">
                  <c:v>53.763440860215049</c:v>
                </c:pt>
                <c:pt idx="7" formatCode="0.0">
                  <c:v>51.587301587301596</c:v>
                </c:pt>
                <c:pt idx="8" formatCode="0.0">
                  <c:v>47.692307692307693</c:v>
                </c:pt>
                <c:pt idx="9" formatCode="0.0">
                  <c:v>42.857142857142854</c:v>
                </c:pt>
                <c:pt idx="11" formatCode="0.0">
                  <c:v>71.666666666666671</c:v>
                </c:pt>
                <c:pt idx="12" formatCode="0.0">
                  <c:v>53.753026634382564</c:v>
                </c:pt>
                <c:pt idx="13" formatCode="0.0">
                  <c:v>50</c:v>
                </c:pt>
              </c:numCache>
            </c:numRef>
          </c:val>
          <c:extLst>
            <c:ext xmlns:c16="http://schemas.microsoft.com/office/drawing/2014/chart" uri="{C3380CC4-5D6E-409C-BE32-E72D297353CC}">
              <c16:uniqueId val="{00000002-CF91-41B3-BCE6-C8AEC543B38B}"/>
            </c:ext>
          </c:extLst>
        </c:ser>
        <c:ser>
          <c:idx val="1"/>
          <c:order val="1"/>
          <c:tx>
            <c:strRef>
              <c:f>Arkusz1!$C$1</c:f>
              <c:strCache>
                <c:ptCount val="1"/>
                <c:pt idx="0">
                  <c:v>tak</c:v>
                </c:pt>
              </c:strCache>
            </c:strRef>
          </c:tx>
          <c:spPr>
            <a:solidFill>
              <a:srgbClr val="6D8F9A"/>
            </a:solidFill>
            <a:ln>
              <a:noFill/>
            </a:ln>
            <a:effectLst/>
          </c:spPr>
          <c:invertIfNegative val="0"/>
          <c:dLbls>
            <c:dLbl>
              <c:idx val="6"/>
              <c:spPr>
                <a:noFill/>
                <a:ln w="28575">
                  <a:solidFill>
                    <a:srgbClr val="A5A5A5"/>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491-420C-9995-035896E91A6D}"/>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33.374536464771317</c:v>
                </c:pt>
                <c:pt idx="2" formatCode="0.0">
                  <c:v>31.516587677725116</c:v>
                </c:pt>
                <c:pt idx="3" formatCode="0.0">
                  <c:v>35.400516795865634</c:v>
                </c:pt>
                <c:pt idx="5" formatCode="0.0">
                  <c:v>27.859237536656888</c:v>
                </c:pt>
                <c:pt idx="6" formatCode="0.0">
                  <c:v>40.322580645161288</c:v>
                </c:pt>
                <c:pt idx="7" formatCode="0.0">
                  <c:v>36.507936507936506</c:v>
                </c:pt>
                <c:pt idx="8" formatCode="0.0">
                  <c:v>38.461538461538467</c:v>
                </c:pt>
                <c:pt idx="9" formatCode="0.0">
                  <c:v>31.868131868131865</c:v>
                </c:pt>
                <c:pt idx="11" formatCode="0.0">
                  <c:v>22.5</c:v>
                </c:pt>
                <c:pt idx="12" formatCode="0.0">
                  <c:v>39.225181598062953</c:v>
                </c:pt>
                <c:pt idx="13" formatCode="0.0">
                  <c:v>27.350427350427353</c:v>
                </c:pt>
              </c:numCache>
            </c:numRef>
          </c:val>
          <c:extLst>
            <c:ext xmlns:c16="http://schemas.microsoft.com/office/drawing/2014/chart" uri="{C3380CC4-5D6E-409C-BE32-E72D297353CC}">
              <c16:uniqueId val="{00000003-CF91-41B3-BCE6-C8AEC543B38B}"/>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11.742892459826946</c:v>
                </c:pt>
                <c:pt idx="2" formatCode="0.0">
                  <c:v>8.293838862559241</c:v>
                </c:pt>
                <c:pt idx="3" formatCode="0.0">
                  <c:v>15.503875968992247</c:v>
                </c:pt>
                <c:pt idx="5" formatCode="0.0">
                  <c:v>10.850439882697946</c:v>
                </c:pt>
                <c:pt idx="6" formatCode="0.0">
                  <c:v>5.913978494623656</c:v>
                </c:pt>
                <c:pt idx="7" formatCode="0.0">
                  <c:v>11.904761904761903</c:v>
                </c:pt>
                <c:pt idx="8" formatCode="0.0">
                  <c:v>13.846153846153847</c:v>
                </c:pt>
                <c:pt idx="9" formatCode="0.0">
                  <c:v>25.274725274725274</c:v>
                </c:pt>
                <c:pt idx="11" formatCode="0.0">
                  <c:v>5.833333333333333</c:v>
                </c:pt>
                <c:pt idx="12" formatCode="0.0">
                  <c:v>7.021791767554479</c:v>
                </c:pt>
                <c:pt idx="13" formatCode="0.0">
                  <c:v>22.649572649572651</c:v>
                </c:pt>
              </c:numCache>
            </c:numRef>
          </c:val>
          <c:extLst>
            <c:ext xmlns:c16="http://schemas.microsoft.com/office/drawing/2014/chart" uri="{C3380CC4-5D6E-409C-BE32-E72D297353CC}">
              <c16:uniqueId val="{00000004-CF91-41B3-BCE6-C8AEC543B38B}"/>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2301989612956494E-2"/>
          <c:w val="1"/>
          <c:h val="0.9613839772420113"/>
        </c:manualLayout>
      </c:layout>
      <c:barChart>
        <c:barDir val="col"/>
        <c:grouping val="percentStacked"/>
        <c:varyColors val="0"/>
        <c:ser>
          <c:idx val="0"/>
          <c:order val="0"/>
          <c:tx>
            <c:strRef>
              <c:f>Arkusz1!$B$1</c:f>
              <c:strCache>
                <c:ptCount val="1"/>
                <c:pt idx="0">
                  <c:v>Nie wiem, trudno powiedzieć</c:v>
                </c:pt>
              </c:strCache>
            </c:strRef>
          </c:tx>
          <c:spPr>
            <a:solidFill>
              <a:srgbClr val="C1BFBF"/>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0.0</c:formatCode>
                <c:ptCount val="1"/>
                <c:pt idx="0">
                  <c:v>7.5</c:v>
                </c:pt>
              </c:numCache>
            </c:numRef>
          </c:val>
          <c:extLst>
            <c:ext xmlns:c16="http://schemas.microsoft.com/office/drawing/2014/chart" uri="{C3380CC4-5D6E-409C-BE32-E72D297353CC}">
              <c16:uniqueId val="{00000000-8D9B-4788-A421-9961E0810EA3}"/>
            </c:ext>
          </c:extLst>
        </c:ser>
        <c:ser>
          <c:idx val="1"/>
          <c:order val="1"/>
          <c:tx>
            <c:strRef>
              <c:f>Arkusz1!$C$1</c:f>
              <c:strCache>
                <c:ptCount val="1"/>
                <c:pt idx="0">
                  <c:v>Zdecydowanie się pogorszy</c:v>
                </c:pt>
              </c:strCache>
            </c:strRef>
          </c:tx>
          <c:spPr>
            <a:solidFill>
              <a:srgbClr val="4B656D"/>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0.0</c:formatCode>
                <c:ptCount val="1"/>
                <c:pt idx="0">
                  <c:v>12.4</c:v>
                </c:pt>
              </c:numCache>
            </c:numRef>
          </c:val>
          <c:extLst>
            <c:ext xmlns:c16="http://schemas.microsoft.com/office/drawing/2014/chart" uri="{C3380CC4-5D6E-409C-BE32-E72D297353CC}">
              <c16:uniqueId val="{00000001-8D9B-4788-A421-9961E0810EA3}"/>
            </c:ext>
          </c:extLst>
        </c:ser>
        <c:ser>
          <c:idx val="2"/>
          <c:order val="2"/>
          <c:tx>
            <c:strRef>
              <c:f>Arkusz1!$D$1</c:f>
              <c:strCache>
                <c:ptCount val="1"/>
                <c:pt idx="0">
                  <c:v>Raczej się pogorszy</c:v>
                </c:pt>
              </c:strCache>
            </c:strRef>
          </c:tx>
          <c:spPr>
            <a:solidFill>
              <a:srgbClr val="6D8F9A"/>
            </a:solidFill>
            <a:ln w="6350">
              <a:solidFill>
                <a:schemeClr val="bg1"/>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0.0</c:formatCode>
                <c:ptCount val="1"/>
                <c:pt idx="0">
                  <c:v>29.7</c:v>
                </c:pt>
              </c:numCache>
            </c:numRef>
          </c:val>
          <c:extLst>
            <c:ext xmlns:c16="http://schemas.microsoft.com/office/drawing/2014/chart" uri="{C3380CC4-5D6E-409C-BE32-E72D297353CC}">
              <c16:uniqueId val="{00000002-8D9B-4788-A421-9961E0810EA3}"/>
            </c:ext>
          </c:extLst>
        </c:ser>
        <c:ser>
          <c:idx val="3"/>
          <c:order val="3"/>
          <c:tx>
            <c:strRef>
              <c:f>Arkusz1!$E$1</c:f>
              <c:strCache>
                <c:ptCount val="1"/>
                <c:pt idx="0">
                  <c:v>Nie zmieni się</c:v>
                </c:pt>
              </c:strCache>
            </c:strRef>
          </c:tx>
          <c:spPr>
            <a:solidFill>
              <a:srgbClr val="B5CDD5"/>
            </a:solidFill>
            <a:ln>
              <a:solidFill>
                <a:schemeClr val="bg1">
                  <a:lumMod val="95000"/>
                </a:schemeClr>
              </a:solidFill>
            </a:ln>
            <a:effectLst/>
          </c:spPr>
          <c:invertIfNegative val="0"/>
          <c:dPt>
            <c:idx val="0"/>
            <c:invertIfNegative val="0"/>
            <c:bubble3D val="0"/>
            <c:spPr>
              <a:solidFill>
                <a:srgbClr val="B5CDD5"/>
              </a:solidFill>
              <a:ln>
                <a:solidFill>
                  <a:schemeClr val="bg1"/>
                </a:solidFill>
              </a:ln>
              <a:effectLst/>
            </c:spPr>
            <c:extLst>
              <c:ext xmlns:c16="http://schemas.microsoft.com/office/drawing/2014/chart" uri="{C3380CC4-5D6E-409C-BE32-E72D297353CC}">
                <c16:uniqueId val="{0000000E-8D9B-4788-A421-9961E0810EA3}"/>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Arkusz1!$E$2</c:f>
              <c:numCache>
                <c:formatCode>0.0</c:formatCode>
                <c:ptCount val="1"/>
                <c:pt idx="0">
                  <c:v>24.7</c:v>
                </c:pt>
              </c:numCache>
            </c:numRef>
          </c:val>
          <c:extLst>
            <c:ext xmlns:c16="http://schemas.microsoft.com/office/drawing/2014/chart" uri="{C3380CC4-5D6E-409C-BE32-E72D297353CC}">
              <c16:uniqueId val="{00000007-8D9B-4788-A421-9961E0810EA3}"/>
            </c:ext>
          </c:extLst>
        </c:ser>
        <c:ser>
          <c:idx val="4"/>
          <c:order val="4"/>
          <c:tx>
            <c:strRef>
              <c:f>Arkusz1!$F$1</c:f>
              <c:strCache>
                <c:ptCount val="1"/>
                <c:pt idx="0">
                  <c:v>Raczej się polepszy</c:v>
                </c:pt>
              </c:strCache>
            </c:strRef>
          </c:tx>
          <c:spPr>
            <a:solidFill>
              <a:srgbClr val="FFE279"/>
            </a:solidFill>
            <a:ln>
              <a:solidFill>
                <a:schemeClr val="bg1">
                  <a:lumMod val="95000"/>
                </a:schemeClr>
              </a:solidFill>
            </a:ln>
            <a:effectLst/>
          </c:spPr>
          <c:invertIfNegative val="0"/>
          <c:dPt>
            <c:idx val="0"/>
            <c:invertIfNegative val="0"/>
            <c:bubble3D val="0"/>
            <c:spPr>
              <a:solidFill>
                <a:srgbClr val="FFE279"/>
              </a:solidFill>
              <a:ln>
                <a:solidFill>
                  <a:schemeClr val="bg1"/>
                </a:solidFill>
              </a:ln>
              <a:effectLst/>
            </c:spPr>
            <c:extLst>
              <c:ext xmlns:c16="http://schemas.microsoft.com/office/drawing/2014/chart" uri="{C3380CC4-5D6E-409C-BE32-E72D297353CC}">
                <c16:uniqueId val="{0000000D-8D9B-4788-A421-9961E0810EA3}"/>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Arkusz1!$F$2</c:f>
              <c:numCache>
                <c:formatCode>0.0</c:formatCode>
                <c:ptCount val="1"/>
                <c:pt idx="0">
                  <c:v>22.6</c:v>
                </c:pt>
              </c:numCache>
            </c:numRef>
          </c:val>
          <c:extLst>
            <c:ext xmlns:c16="http://schemas.microsoft.com/office/drawing/2014/chart" uri="{C3380CC4-5D6E-409C-BE32-E72D297353CC}">
              <c16:uniqueId val="{0000000A-8D9B-4788-A421-9961E0810EA3}"/>
            </c:ext>
          </c:extLst>
        </c:ser>
        <c:ser>
          <c:idx val="5"/>
          <c:order val="5"/>
          <c:tx>
            <c:strRef>
              <c:f>Arkusz1!$G$1</c:f>
              <c:strCache>
                <c:ptCount val="1"/>
                <c:pt idx="0">
                  <c:v>Zdecydowanie się polepszy</c:v>
                </c:pt>
              </c:strCache>
            </c:strRef>
          </c:tx>
          <c:spPr>
            <a:solidFill>
              <a:srgbClr val="FFCB06"/>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Arkusz1!$G$2</c:f>
              <c:numCache>
                <c:formatCode>0.0</c:formatCode>
                <c:ptCount val="1"/>
                <c:pt idx="0">
                  <c:v>3.1</c:v>
                </c:pt>
              </c:numCache>
            </c:numRef>
          </c:val>
          <c:extLst>
            <c:ext xmlns:c16="http://schemas.microsoft.com/office/drawing/2014/chart" uri="{C3380CC4-5D6E-409C-BE32-E72D297353CC}">
              <c16:uniqueId val="{0000000B-8D9B-4788-A421-9961E0810EA3}"/>
            </c:ext>
          </c:extLst>
        </c:ser>
        <c:dLbls>
          <c:dLblPos val="ctr"/>
          <c:showLegendKey val="0"/>
          <c:showVal val="1"/>
          <c:showCatName val="0"/>
          <c:showSerName val="0"/>
          <c:showPercent val="0"/>
          <c:showBubbleSize val="0"/>
        </c:dLbls>
        <c:gapWidth val="150"/>
        <c:overlap val="100"/>
        <c:axId val="554132888"/>
        <c:axId val="554134528"/>
      </c:barChart>
      <c:catAx>
        <c:axId val="554132888"/>
        <c:scaling>
          <c:orientation val="minMax"/>
        </c:scaling>
        <c:delete val="1"/>
        <c:axPos val="b"/>
        <c:numFmt formatCode="General" sourceLinked="1"/>
        <c:majorTickMark val="none"/>
        <c:minorTickMark val="none"/>
        <c:tickLblPos val="nextTo"/>
        <c:crossAx val="554134528"/>
        <c:crosses val="autoZero"/>
        <c:auto val="1"/>
        <c:lblAlgn val="ctr"/>
        <c:lblOffset val="100"/>
        <c:noMultiLvlLbl val="0"/>
      </c:catAx>
      <c:valAx>
        <c:axId val="554134528"/>
        <c:scaling>
          <c:orientation val="minMax"/>
        </c:scaling>
        <c:delete val="1"/>
        <c:axPos val="l"/>
        <c:numFmt formatCode="0%" sourceLinked="1"/>
        <c:majorTickMark val="none"/>
        <c:minorTickMark val="none"/>
        <c:tickLblPos val="nextTo"/>
        <c:crossAx val="554132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5276779337665"/>
          <c:y val="1.4657798365011829E-2"/>
          <c:w val="0.69631504660702004"/>
          <c:h val="0.97710804453241451"/>
        </c:manualLayout>
      </c:layout>
      <c:barChart>
        <c:barDir val="bar"/>
        <c:grouping val="percentStacked"/>
        <c:varyColors val="0"/>
        <c:ser>
          <c:idx val="0"/>
          <c:order val="0"/>
          <c:tx>
            <c:strRef>
              <c:f>Arkusz1!$B$1</c:f>
              <c:strCache>
                <c:ptCount val="1"/>
                <c:pt idx="0">
                  <c:v>Zdecydowanie się polepszy</c:v>
                </c:pt>
              </c:strCache>
            </c:strRef>
          </c:tx>
          <c:spPr>
            <a:solidFill>
              <a:srgbClr val="FFCB06"/>
            </a:solidFill>
            <a:ln w="6350">
              <a:solidFill>
                <a:schemeClr val="bg1"/>
              </a:solidFill>
            </a:ln>
            <a:effectLst/>
          </c:spPr>
          <c:invertIfNegative val="0"/>
          <c:dLbls>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C-7898-4E28-8FE4-CC00AEC1A39B}"/>
                </c:ext>
              </c:extLst>
            </c:dLbl>
            <c:dLbl>
              <c:idx val="7"/>
              <c:delete val="1"/>
              <c:extLst>
                <c:ext xmlns:c15="http://schemas.microsoft.com/office/drawing/2012/chart" uri="{CE6537A1-D6FC-4f65-9D91-7224C49458BB}"/>
                <c:ext xmlns:c16="http://schemas.microsoft.com/office/drawing/2014/chart" uri="{C3380CC4-5D6E-409C-BE32-E72D297353CC}">
                  <c16:uniqueId val="{00000007-7898-4E28-8FE4-CC00AEC1A39B}"/>
                </c:ext>
              </c:extLst>
            </c:dLbl>
            <c:dLbl>
              <c:idx val="12"/>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4EA5-4231-B4C4-21B6B6160491}"/>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Arkusz1!$B$2:$B$15</c:f>
            </c:numRef>
          </c:val>
          <c:extLst>
            <c:ext xmlns:c16="http://schemas.microsoft.com/office/drawing/2014/chart" uri="{C3380CC4-5D6E-409C-BE32-E72D297353CC}">
              <c16:uniqueId val="{00000000-FD0A-4A57-8E8B-08443F5CABC0}"/>
            </c:ext>
          </c:extLst>
        </c:ser>
        <c:ser>
          <c:idx val="1"/>
          <c:order val="1"/>
          <c:tx>
            <c:strRef>
              <c:f>Arkusz1!$C$1</c:f>
              <c:strCache>
                <c:ptCount val="1"/>
                <c:pt idx="0">
                  <c:v>Raczej się polepszy</c:v>
                </c:pt>
              </c:strCache>
            </c:strRef>
          </c:tx>
          <c:spPr>
            <a:solidFill>
              <a:srgbClr val="FFE279"/>
            </a:solidFill>
            <a:ln w="6350">
              <a:solidFill>
                <a:schemeClr val="bg1"/>
              </a:solidFill>
            </a:ln>
            <a:effectLst/>
          </c:spPr>
          <c:invertIfNegative val="0"/>
          <c:dLbls>
            <c:dLbl>
              <c:idx val="3"/>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4EA5-4231-B4C4-21B6B6160491}"/>
                </c:ext>
              </c:extLst>
            </c:dLbl>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898-4E28-8FE4-CC00AEC1A39B}"/>
                </c:ext>
              </c:extLst>
            </c:dLbl>
            <c:dLbl>
              <c:idx val="9"/>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7898-4E28-8FE4-CC00AEC1A39B}"/>
                </c:ext>
              </c:extLst>
            </c:dLbl>
            <c:dLbl>
              <c:idx val="10"/>
              <c:layout>
                <c:manualLayout>
                  <c:x val="1.52400719331395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43-4EE6-ABD1-1E99C4388C43}"/>
                </c:ext>
              </c:extLst>
            </c:dLbl>
            <c:dLbl>
              <c:idx val="12"/>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7898-4E28-8FE4-CC00AEC1A39B}"/>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Arkusz1!$C$2:$C$15</c:f>
            </c:numRef>
          </c:val>
          <c:extLst>
            <c:ext xmlns:c16="http://schemas.microsoft.com/office/drawing/2014/chart" uri="{C3380CC4-5D6E-409C-BE32-E72D297353CC}">
              <c16:uniqueId val="{00000001-FD0A-4A57-8E8B-08443F5CABC0}"/>
            </c:ext>
          </c:extLst>
        </c:ser>
        <c:ser>
          <c:idx val="2"/>
          <c:order val="2"/>
          <c:tx>
            <c:strRef>
              <c:f>Arkusz1!$D$1</c:f>
              <c:strCache>
                <c:ptCount val="1"/>
                <c:pt idx="0">
                  <c:v>polepszy się</c:v>
                </c:pt>
              </c:strCache>
            </c:strRef>
          </c:tx>
          <c:spPr>
            <a:solidFill>
              <a:srgbClr val="FFD22D"/>
            </a:solidFill>
            <a:ln w="6350">
              <a:solidFill>
                <a:schemeClr val="bg1"/>
              </a:solidFill>
            </a:ln>
            <a:effectLst/>
          </c:spPr>
          <c:invertIfNegative val="0"/>
          <c:dLbls>
            <c:dLbl>
              <c:idx val="0"/>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898-4E28-8FE4-CC00AEC1A39B}"/>
                </c:ext>
              </c:extLst>
            </c:dLbl>
            <c:dLbl>
              <c:idx val="3"/>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3C4D-47FC-B8F4-AFC5DF5A6B72}"/>
                </c:ext>
              </c:extLst>
            </c:dLbl>
            <c:dLbl>
              <c:idx val="6"/>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3C4D-47FC-B8F4-AFC5DF5A6B72}"/>
                </c:ext>
              </c:extLst>
            </c:dLbl>
            <c:dLbl>
              <c:idx val="9"/>
              <c:spPr>
                <a:noFill/>
                <a:ln w="28575">
                  <a:solidFill>
                    <a:srgbClr val="A5A5A5"/>
                  </a:solid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3C4D-47FC-B8F4-AFC5DF5A6B72}"/>
                </c:ext>
              </c:extLst>
            </c:dLbl>
            <c:dLbl>
              <c:idx val="10"/>
              <c:delete val="1"/>
              <c:extLst>
                <c:ext xmlns:c15="http://schemas.microsoft.com/office/drawing/2012/chart" uri="{CE6537A1-D6FC-4f65-9D91-7224C49458BB}"/>
                <c:ext xmlns:c16="http://schemas.microsoft.com/office/drawing/2014/chart" uri="{C3380CC4-5D6E-409C-BE32-E72D297353CC}">
                  <c16:uniqueId val="{00000002-4943-4EE6-ABD1-1E99C4388C43}"/>
                </c:ext>
              </c:extLst>
            </c:dLbl>
            <c:dLbl>
              <c:idx val="11"/>
              <c:delete val="1"/>
              <c:extLst>
                <c:ext xmlns:c15="http://schemas.microsoft.com/office/drawing/2012/chart" uri="{CE6537A1-D6FC-4f65-9D91-7224C49458BB}"/>
                <c:ext xmlns:c16="http://schemas.microsoft.com/office/drawing/2014/chart" uri="{C3380CC4-5D6E-409C-BE32-E72D297353CC}">
                  <c16:uniqueId val="{00000007-4EA5-4231-B4C4-21B6B6160491}"/>
                </c:ext>
              </c:extLst>
            </c:dLbl>
            <c:dLbl>
              <c:idx val="14"/>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3C4D-47FC-B8F4-AFC5DF5A6B72}"/>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33</c:v>
                </c:pt>
                <c:pt idx="1">
                  <c:v>20.200000000000003</c:v>
                </c:pt>
                <c:pt idx="2">
                  <c:v>26.099999999999998</c:v>
                </c:pt>
                <c:pt idx="3">
                  <c:v>39.5</c:v>
                </c:pt>
                <c:pt idx="4">
                  <c:v>15</c:v>
                </c:pt>
                <c:pt idx="6">
                  <c:v>39.4</c:v>
                </c:pt>
                <c:pt idx="7">
                  <c:v>13.7</c:v>
                </c:pt>
                <c:pt idx="8">
                  <c:v>23.4</c:v>
                </c:pt>
                <c:pt idx="9">
                  <c:v>48.9</c:v>
                </c:pt>
                <c:pt idx="10">
                  <c:v>0</c:v>
                </c:pt>
                <c:pt idx="11">
                  <c:v>25.2</c:v>
                </c:pt>
                <c:pt idx="12">
                  <c:v>18.600000000000001</c:v>
                </c:pt>
                <c:pt idx="13">
                  <c:v>35.299999999999997</c:v>
                </c:pt>
              </c:numCache>
            </c:numRef>
          </c:val>
          <c:extLst>
            <c:ext xmlns:c16="http://schemas.microsoft.com/office/drawing/2014/chart" uri="{C3380CC4-5D6E-409C-BE32-E72D297353CC}">
              <c16:uniqueId val="{00000002-FD0A-4A57-8E8B-08443F5CABC0}"/>
            </c:ext>
          </c:extLst>
        </c:ser>
        <c:ser>
          <c:idx val="3"/>
          <c:order val="3"/>
          <c:tx>
            <c:strRef>
              <c:f>Arkusz1!$E$1</c:f>
              <c:strCache>
                <c:ptCount val="1"/>
                <c:pt idx="0">
                  <c:v>Nie zmieni się</c:v>
                </c:pt>
              </c:strCache>
            </c:strRef>
          </c:tx>
          <c:spPr>
            <a:solidFill>
              <a:srgbClr val="B5CDD5"/>
            </a:solidFill>
            <a:ln w="6350">
              <a:solidFill>
                <a:schemeClr val="bg1"/>
              </a:solidFill>
            </a:ln>
            <a:effectLst/>
          </c:spPr>
          <c:invertIfNegative val="0"/>
          <c:dLbls>
            <c:dLbl>
              <c:idx val="6"/>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4EA5-4231-B4C4-21B6B6160491}"/>
                </c:ext>
              </c:extLst>
            </c:dLbl>
            <c:dLbl>
              <c:idx val="11"/>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3C4D-47FC-B8F4-AFC5DF5A6B72}"/>
                </c:ext>
              </c:extLst>
            </c:dLbl>
            <c:dLbl>
              <c:idx val="12"/>
              <c:layout>
                <c:manualLayout>
                  <c:x val="-2.13361007063954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898-4E28-8FE4-CC00AEC1A39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Arkusz1!$E$2:$E$15</c:f>
              <c:numCache>
                <c:formatCode>0.0</c:formatCode>
                <c:ptCount val="14"/>
                <c:pt idx="0">
                  <c:v>19.399999999999999</c:v>
                </c:pt>
                <c:pt idx="1">
                  <c:v>27.8</c:v>
                </c:pt>
                <c:pt idx="2">
                  <c:v>31</c:v>
                </c:pt>
                <c:pt idx="3">
                  <c:v>27.4</c:v>
                </c:pt>
                <c:pt idx="4">
                  <c:v>19.100000000000001</c:v>
                </c:pt>
                <c:pt idx="6">
                  <c:v>3</c:v>
                </c:pt>
                <c:pt idx="7">
                  <c:v>16.7</c:v>
                </c:pt>
                <c:pt idx="8">
                  <c:v>30.7</c:v>
                </c:pt>
                <c:pt idx="9">
                  <c:v>22.7</c:v>
                </c:pt>
                <c:pt idx="11">
                  <c:v>30.7</c:v>
                </c:pt>
                <c:pt idx="12">
                  <c:v>22.6</c:v>
                </c:pt>
                <c:pt idx="13">
                  <c:v>26.1</c:v>
                </c:pt>
              </c:numCache>
            </c:numRef>
          </c:val>
          <c:extLst>
            <c:ext xmlns:c16="http://schemas.microsoft.com/office/drawing/2014/chart" uri="{C3380CC4-5D6E-409C-BE32-E72D297353CC}">
              <c16:uniqueId val="{00000003-FD0A-4A57-8E8B-08443F5CABC0}"/>
            </c:ext>
          </c:extLst>
        </c:ser>
        <c:ser>
          <c:idx val="4"/>
          <c:order val="4"/>
          <c:tx>
            <c:strRef>
              <c:f>Arkusz1!$F$1</c:f>
              <c:strCache>
                <c:ptCount val="1"/>
                <c:pt idx="0">
                  <c:v>pogorszy się</c:v>
                </c:pt>
              </c:strCache>
            </c:strRef>
          </c:tx>
          <c:spPr>
            <a:solidFill>
              <a:srgbClr val="4B656D"/>
            </a:solidFill>
            <a:ln w="6350">
              <a:solidFill>
                <a:schemeClr val="bg1"/>
              </a:solidFill>
            </a:ln>
            <a:effectLst/>
          </c:spPr>
          <c:invertIfNegative val="0"/>
          <c:dLbls>
            <c:dLbl>
              <c:idx val="3"/>
              <c:layout>
                <c:manualLayout>
                  <c:x val="-1.5240071933139636E-2"/>
                  <c:y val="3.37425154632166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898-4E28-8FE4-CC00AEC1A39B}"/>
                </c:ext>
              </c:extLst>
            </c:dLbl>
            <c:dLbl>
              <c:idx val="4"/>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4EA5-4231-B4C4-21B6B6160491}"/>
                </c:ext>
              </c:extLst>
            </c:dLbl>
            <c:dLbl>
              <c:idx val="7"/>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4EA5-4231-B4C4-21B6B6160491}"/>
                </c:ext>
              </c:extLst>
            </c:dLbl>
            <c:dLbl>
              <c:idx val="10"/>
              <c:delete val="1"/>
              <c:extLst>
                <c:ext xmlns:c15="http://schemas.microsoft.com/office/drawing/2012/chart" uri="{CE6537A1-D6FC-4f65-9D91-7224C49458BB}"/>
                <c:ext xmlns:c16="http://schemas.microsoft.com/office/drawing/2014/chart" uri="{C3380CC4-5D6E-409C-BE32-E72D297353CC}">
                  <c16:uniqueId val="{00000009-4EA5-4231-B4C4-21B6B6160491}"/>
                </c:ext>
              </c:extLst>
            </c:dLbl>
            <c:dLbl>
              <c:idx val="11"/>
              <c:delete val="1"/>
              <c:extLst>
                <c:ext xmlns:c15="http://schemas.microsoft.com/office/drawing/2012/chart" uri="{CE6537A1-D6FC-4f65-9D91-7224C49458BB}"/>
                <c:ext xmlns:c16="http://schemas.microsoft.com/office/drawing/2014/chart" uri="{C3380CC4-5D6E-409C-BE32-E72D297353CC}">
                  <c16:uniqueId val="{00000007-3C4D-47FC-B8F4-AFC5DF5A6B72}"/>
                </c:ext>
              </c:extLst>
            </c:dLbl>
            <c:dLbl>
              <c:idx val="12"/>
              <c:layout>
                <c:manualLayout>
                  <c:x val="-1.5240071933139525E-2"/>
                  <c:y val="2.656681795049914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898-4E28-8FE4-CC00AEC1A39B}"/>
                </c:ext>
              </c:extLst>
            </c:dLbl>
            <c:dLbl>
              <c:idx val="13"/>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3C4D-47FC-B8F4-AFC5DF5A6B72}"/>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Arkusz1!$F$2:$F$15</c:f>
              <c:numCache>
                <c:formatCode>0.0</c:formatCode>
                <c:ptCount val="14"/>
                <c:pt idx="0">
                  <c:v>39.5</c:v>
                </c:pt>
                <c:pt idx="1">
                  <c:v>46.099999999999994</c:v>
                </c:pt>
                <c:pt idx="2">
                  <c:v>36.4</c:v>
                </c:pt>
                <c:pt idx="3">
                  <c:v>26.5</c:v>
                </c:pt>
                <c:pt idx="4">
                  <c:v>56.300000000000004</c:v>
                </c:pt>
                <c:pt idx="6">
                  <c:v>33.299999999999997</c:v>
                </c:pt>
                <c:pt idx="7">
                  <c:v>61.8</c:v>
                </c:pt>
                <c:pt idx="8">
                  <c:v>38.700000000000003</c:v>
                </c:pt>
                <c:pt idx="9">
                  <c:v>23.9</c:v>
                </c:pt>
                <c:pt idx="10">
                  <c:v>0</c:v>
                </c:pt>
                <c:pt idx="11">
                  <c:v>38.700000000000003</c:v>
                </c:pt>
                <c:pt idx="12">
                  <c:v>49.1</c:v>
                </c:pt>
                <c:pt idx="13">
                  <c:v>32</c:v>
                </c:pt>
              </c:numCache>
            </c:numRef>
          </c:val>
          <c:extLst>
            <c:ext xmlns:c16="http://schemas.microsoft.com/office/drawing/2014/chart" uri="{C3380CC4-5D6E-409C-BE32-E72D297353CC}">
              <c16:uniqueId val="{00000004-FD0A-4A57-8E8B-08443F5CABC0}"/>
            </c:ext>
          </c:extLst>
        </c:ser>
        <c:ser>
          <c:idx val="5"/>
          <c:order val="5"/>
          <c:tx>
            <c:strRef>
              <c:f>Arkusz1!$G$1</c:f>
              <c:strCache>
                <c:ptCount val="1"/>
                <c:pt idx="0">
                  <c:v>Raczej się pogorszy</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00-45E6-4704-9D3A-238DA78C6597}"/>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E6-4704-9D3A-238DA78C6597}"/>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898-4E28-8FE4-CC00AEC1A39B}"/>
                </c:ext>
              </c:extLst>
            </c:dLbl>
            <c:dLbl>
              <c:idx val="9"/>
              <c:spPr>
                <a:noFill/>
                <a:ln>
                  <a:no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4EA5-4231-B4C4-21B6B6160491}"/>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898-4E28-8FE4-CC00AEC1A39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Arkusz1!$G$2:$G$15</c:f>
            </c:numRef>
          </c:val>
          <c:extLst>
            <c:ext xmlns:c16="http://schemas.microsoft.com/office/drawing/2014/chart" uri="{C3380CC4-5D6E-409C-BE32-E72D297353CC}">
              <c16:uniqueId val="{00000005-FD0A-4A57-8E8B-08443F5CABC0}"/>
            </c:ext>
          </c:extLst>
        </c:ser>
        <c:ser>
          <c:idx val="6"/>
          <c:order val="6"/>
          <c:tx>
            <c:strRef>
              <c:f>Arkusz1!$H$1</c:f>
              <c:strCache>
                <c:ptCount val="1"/>
                <c:pt idx="0">
                  <c:v>Zdecydowanie się pogorszy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Arkusz1!$H$2:$H$15</c:f>
            </c:numRef>
          </c:val>
          <c:extLst>
            <c:ext xmlns:c16="http://schemas.microsoft.com/office/drawing/2014/chart" uri="{C3380CC4-5D6E-409C-BE32-E72D297353CC}">
              <c16:uniqueId val="{00000000-3C4D-47FC-B8F4-AFC5DF5A6B72}"/>
            </c:ext>
          </c:extLst>
        </c:ser>
        <c:ser>
          <c:idx val="7"/>
          <c:order val="7"/>
          <c:tx>
            <c:strRef>
              <c:f>Arkusz1!$I$1</c:f>
              <c:strCache>
                <c:ptCount val="1"/>
                <c:pt idx="0">
                  <c:v>Nie wiem, trudno powiedzieć</c:v>
                </c:pt>
              </c:strCache>
            </c:strRef>
          </c:tx>
          <c:spPr>
            <a:solidFill>
              <a:srgbClr val="C1BFBF"/>
            </a:solidFill>
            <a:ln w="6350">
              <a:solidFill>
                <a:schemeClr val="bg1"/>
              </a:solidFill>
            </a:ln>
            <a:effectLst/>
          </c:spPr>
          <c:invertIfNegative val="0"/>
          <c:dLbls>
            <c:dLbl>
              <c:idx val="3"/>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EB6-4381-BDBC-FC192A8FB445}"/>
                </c:ext>
              </c:extLst>
            </c:dLbl>
            <c:dLbl>
              <c:idx val="6"/>
              <c:spPr>
                <a:noFill/>
                <a:ln w="28575">
                  <a:solidFill>
                    <a:srgbClr val="A5A5A5"/>
                  </a:solid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EB6-4381-BDBC-FC192A8FB445}"/>
                </c:ext>
              </c:extLst>
            </c:dLbl>
            <c:dLbl>
              <c:idx val="9"/>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B6-4381-BDBC-FC192A8FB44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i więcej</c:v>
                </c:pt>
                <c:pt idx="6">
                  <c:v>podstawowe</c:v>
                </c:pt>
                <c:pt idx="7">
                  <c:v>zawodowe</c:v>
                </c:pt>
                <c:pt idx="8">
                  <c:v>średnie</c:v>
                </c:pt>
                <c:pt idx="9">
                  <c:v>wyższe</c:v>
                </c:pt>
                <c:pt idx="11">
                  <c:v>do 1500 PLN</c:v>
                </c:pt>
                <c:pt idx="12">
                  <c:v>1501-2500 PLN</c:v>
                </c:pt>
                <c:pt idx="13">
                  <c:v>pow.2500 PLN</c:v>
                </c:pt>
              </c:strCache>
            </c:strRef>
          </c:cat>
          <c:val>
            <c:numRef>
              <c:f>Arkusz1!$I$2:$I$15</c:f>
              <c:numCache>
                <c:formatCode>0.0</c:formatCode>
                <c:ptCount val="14"/>
                <c:pt idx="0">
                  <c:v>8.1</c:v>
                </c:pt>
                <c:pt idx="1">
                  <c:v>5.9</c:v>
                </c:pt>
                <c:pt idx="2">
                  <c:v>6.5</c:v>
                </c:pt>
                <c:pt idx="3">
                  <c:v>6.5</c:v>
                </c:pt>
                <c:pt idx="4">
                  <c:v>9.6</c:v>
                </c:pt>
                <c:pt idx="6">
                  <c:v>24.2</c:v>
                </c:pt>
                <c:pt idx="7">
                  <c:v>8</c:v>
                </c:pt>
                <c:pt idx="8">
                  <c:v>7.2</c:v>
                </c:pt>
                <c:pt idx="9">
                  <c:v>4.5</c:v>
                </c:pt>
                <c:pt idx="11">
                  <c:v>5.5</c:v>
                </c:pt>
                <c:pt idx="12">
                  <c:v>9.6</c:v>
                </c:pt>
                <c:pt idx="13">
                  <c:v>6.5</c:v>
                </c:pt>
              </c:numCache>
            </c:numRef>
          </c:val>
          <c:extLst>
            <c:ext xmlns:c16="http://schemas.microsoft.com/office/drawing/2014/chart" uri="{C3380CC4-5D6E-409C-BE32-E72D297353CC}">
              <c16:uniqueId val="{00000001-3C4D-47FC-B8F4-AFC5DF5A6B72}"/>
            </c:ext>
          </c:extLst>
        </c:ser>
        <c:dLbls>
          <c:dLblPos val="ctr"/>
          <c:showLegendKey val="0"/>
          <c:showVal val="1"/>
          <c:showCatName val="0"/>
          <c:showSerName val="0"/>
          <c:showPercent val="0"/>
          <c:showBubbleSize val="0"/>
        </c:dLbls>
        <c:gapWidth val="50"/>
        <c:overlap val="100"/>
        <c:axId val="554132888"/>
        <c:axId val="554134528"/>
      </c:barChart>
      <c:catAx>
        <c:axId val="5541328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554134528"/>
        <c:crosses val="autoZero"/>
        <c:auto val="1"/>
        <c:lblAlgn val="ctr"/>
        <c:lblOffset val="100"/>
        <c:noMultiLvlLbl val="0"/>
      </c:catAx>
      <c:valAx>
        <c:axId val="554134528"/>
        <c:scaling>
          <c:orientation val="minMax"/>
        </c:scaling>
        <c:delete val="1"/>
        <c:axPos val="t"/>
        <c:numFmt formatCode="0%" sourceLinked="1"/>
        <c:majorTickMark val="none"/>
        <c:minorTickMark val="none"/>
        <c:tickLblPos val="nextTo"/>
        <c:crossAx val="554132888"/>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5276779337665"/>
          <c:y val="1.4657798365011829E-2"/>
          <c:w val="0.69631504660702004"/>
          <c:h val="0.97710804453241451"/>
        </c:manualLayout>
      </c:layout>
      <c:barChart>
        <c:barDir val="bar"/>
        <c:grouping val="percentStacked"/>
        <c:varyColors val="0"/>
        <c:ser>
          <c:idx val="0"/>
          <c:order val="0"/>
          <c:tx>
            <c:strRef>
              <c:f>Arkusz1!$B$1</c:f>
              <c:strCache>
                <c:ptCount val="1"/>
                <c:pt idx="0">
                  <c:v>Zdecydowanie się polepszy</c:v>
                </c:pt>
              </c:strCache>
            </c:strRef>
          </c:tx>
          <c:spPr>
            <a:solidFill>
              <a:srgbClr val="FFCB06"/>
            </a:solidFill>
            <a:ln w="6350">
              <a:solidFill>
                <a:schemeClr val="bg1"/>
              </a:solidFill>
            </a:ln>
            <a:effectLst/>
          </c:spPr>
          <c:invertIfNegative val="0"/>
          <c:dLbls>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FCBC-4165-83F5-EB1E4A45B9C0}"/>
                </c:ext>
              </c:extLst>
            </c:dLbl>
            <c:dLbl>
              <c:idx val="7"/>
              <c:delete val="1"/>
              <c:extLst>
                <c:ext xmlns:c15="http://schemas.microsoft.com/office/drawing/2012/chart" uri="{CE6537A1-D6FC-4f65-9D91-7224C49458BB}"/>
                <c:ext xmlns:c16="http://schemas.microsoft.com/office/drawing/2014/chart" uri="{C3380CC4-5D6E-409C-BE32-E72D297353CC}">
                  <c16:uniqueId val="{00000001-FCBC-4165-83F5-EB1E4A45B9C0}"/>
                </c:ext>
              </c:extLst>
            </c:dLbl>
            <c:dLbl>
              <c:idx val="12"/>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Arkusz1!$B$2:$B$14</c:f>
            </c:numRef>
          </c:val>
          <c:extLst>
            <c:ext xmlns:c16="http://schemas.microsoft.com/office/drawing/2014/chart" uri="{C3380CC4-5D6E-409C-BE32-E72D297353CC}">
              <c16:uniqueId val="{00000003-FCBC-4165-83F5-EB1E4A45B9C0}"/>
            </c:ext>
          </c:extLst>
        </c:ser>
        <c:ser>
          <c:idx val="1"/>
          <c:order val="1"/>
          <c:tx>
            <c:strRef>
              <c:f>Arkusz1!$C$1</c:f>
              <c:strCache>
                <c:ptCount val="1"/>
                <c:pt idx="0">
                  <c:v>Raczej się polepszy</c:v>
                </c:pt>
              </c:strCache>
            </c:strRef>
          </c:tx>
          <c:spPr>
            <a:solidFill>
              <a:srgbClr val="FFE279"/>
            </a:solidFill>
            <a:ln w="6350">
              <a:solidFill>
                <a:schemeClr val="bg1"/>
              </a:solidFill>
            </a:ln>
            <a:effectLst/>
          </c:spPr>
          <c:invertIfNegative val="0"/>
          <c:dLbls>
            <c:dLbl>
              <c:idx val="3"/>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CBC-4165-83F5-EB1E4A45B9C0}"/>
                </c:ext>
              </c:extLst>
            </c:dLbl>
            <c:dLbl>
              <c:idx val="6"/>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CBC-4165-83F5-EB1E4A45B9C0}"/>
                </c:ext>
              </c:extLst>
            </c:dLbl>
            <c:dLbl>
              <c:idx val="9"/>
              <c:spPr>
                <a:noFill/>
                <a:ln>
                  <a:noFill/>
                </a:ln>
                <a:effectLst/>
              </c:spPr>
              <c:txPr>
                <a:bodyPr rot="0" spcFirstLastPara="1" vertOverflow="ellipsis" vert="horz" wrap="square" anchor="ctr" anchorCtr="1"/>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CBC-4165-83F5-EB1E4A45B9C0}"/>
                </c:ext>
              </c:extLst>
            </c:dLbl>
            <c:dLbl>
              <c:idx val="10"/>
              <c:layout>
                <c:manualLayout>
                  <c:x val="1.52400719331395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CBC-4165-83F5-EB1E4A45B9C0}"/>
                </c:ext>
              </c:extLst>
            </c:dLbl>
            <c:dLbl>
              <c:idx val="12"/>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Arkusz1!$C$2:$C$14</c:f>
            </c:numRef>
          </c:val>
          <c:extLst>
            <c:ext xmlns:c16="http://schemas.microsoft.com/office/drawing/2014/chart" uri="{C3380CC4-5D6E-409C-BE32-E72D297353CC}">
              <c16:uniqueId val="{00000009-FCBC-4165-83F5-EB1E4A45B9C0}"/>
            </c:ext>
          </c:extLst>
        </c:ser>
        <c:ser>
          <c:idx val="2"/>
          <c:order val="2"/>
          <c:tx>
            <c:strRef>
              <c:f>Arkusz1!$D$1</c:f>
              <c:strCache>
                <c:ptCount val="1"/>
                <c:pt idx="0">
                  <c:v>polepszy się</c:v>
                </c:pt>
              </c:strCache>
            </c:strRef>
          </c:tx>
          <c:spPr>
            <a:solidFill>
              <a:srgbClr val="FFD22D"/>
            </a:solidFill>
            <a:ln w="6350">
              <a:solidFill>
                <a:schemeClr val="bg1"/>
              </a:solidFill>
            </a:ln>
            <a:effectLst/>
          </c:spPr>
          <c:invertIfNegative val="0"/>
          <c:dLbls>
            <c:dLbl>
              <c:idx val="10"/>
              <c:layout>
                <c:manualLayout>
                  <c:x val="3.048014386627905E-3"/>
                  <c:y val="-6.747440419925750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Arkusz1!$D$2:$D$14</c:f>
              <c:numCache>
                <c:formatCode>General</c:formatCode>
                <c:ptCount val="13"/>
              </c:numCache>
            </c:numRef>
          </c:val>
          <c:extLst>
            <c:ext xmlns:c16="http://schemas.microsoft.com/office/drawing/2014/chart" uri="{C3380CC4-5D6E-409C-BE32-E72D297353CC}">
              <c16:uniqueId val="{0000000D-FCBC-4165-83F5-EB1E4A45B9C0}"/>
            </c:ext>
          </c:extLst>
        </c:ser>
        <c:ser>
          <c:idx val="3"/>
          <c:order val="3"/>
          <c:tx>
            <c:strRef>
              <c:f>Arkusz1!$E$1</c:f>
              <c:strCache>
                <c:ptCount val="1"/>
                <c:pt idx="0">
                  <c:v>nie zmieni się</c:v>
                </c:pt>
              </c:strCache>
            </c:strRef>
          </c:tx>
          <c:spPr>
            <a:solidFill>
              <a:srgbClr val="B5CDD5"/>
            </a:solidFill>
            <a:ln w="6350">
              <a:solidFill>
                <a:schemeClr val="bg1"/>
              </a:solidFill>
            </a:ln>
            <a:effectLst/>
          </c:spPr>
          <c:invertIfNegative val="0"/>
          <c:dLbls>
            <c:dLbl>
              <c:idx val="12"/>
              <c:layout>
                <c:manualLayout>
                  <c:x val="-2.13361007063954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Arkusz1!$E$2:$E$14</c:f>
              <c:numCache>
                <c:formatCode>General</c:formatCode>
                <c:ptCount val="13"/>
              </c:numCache>
            </c:numRef>
          </c:val>
          <c:extLst>
            <c:ext xmlns:c16="http://schemas.microsoft.com/office/drawing/2014/chart" uri="{C3380CC4-5D6E-409C-BE32-E72D297353CC}">
              <c16:uniqueId val="{00000012-FCBC-4165-83F5-EB1E4A45B9C0}"/>
            </c:ext>
          </c:extLst>
        </c:ser>
        <c:ser>
          <c:idx val="4"/>
          <c:order val="4"/>
          <c:tx>
            <c:strRef>
              <c:f>Arkusz1!$F$1</c:f>
              <c:strCache>
                <c:ptCount val="1"/>
                <c:pt idx="0">
                  <c:v>pogorszy się</c:v>
                </c:pt>
              </c:strCache>
            </c:strRef>
          </c:tx>
          <c:spPr>
            <a:solidFill>
              <a:srgbClr val="4B656D"/>
            </a:solidFill>
            <a:ln w="6350">
              <a:solidFill>
                <a:schemeClr val="bg1"/>
              </a:solidFill>
            </a:ln>
            <a:effectLst/>
          </c:spPr>
          <c:invertIfNegative val="0"/>
          <c:dLbls>
            <c:dLbl>
              <c:idx val="3"/>
              <c:layout>
                <c:manualLayout>
                  <c:x val="-1.5240071933139636E-2"/>
                  <c:y val="3.37425154632166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CBC-4165-83F5-EB1E4A45B9C0}"/>
                </c:ext>
              </c:extLst>
            </c:dLbl>
            <c:dLbl>
              <c:idx val="12"/>
              <c:layout>
                <c:manualLayout>
                  <c:x val="-1.5240071933139525E-2"/>
                  <c:y val="2.656681795049914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Arkusz1!$F$2:$F$14</c:f>
              <c:numCache>
                <c:formatCode>General</c:formatCode>
                <c:ptCount val="13"/>
              </c:numCache>
            </c:numRef>
          </c:val>
          <c:extLst>
            <c:ext xmlns:c16="http://schemas.microsoft.com/office/drawing/2014/chart" uri="{C3380CC4-5D6E-409C-BE32-E72D297353CC}">
              <c16:uniqueId val="{00000018-FCBC-4165-83F5-EB1E4A45B9C0}"/>
            </c:ext>
          </c:extLst>
        </c:ser>
        <c:ser>
          <c:idx val="5"/>
          <c:order val="5"/>
          <c:tx>
            <c:strRef>
              <c:f>Arkusz1!$G$1</c:f>
              <c:strCache>
                <c:ptCount val="1"/>
                <c:pt idx="0">
                  <c:v>Raczej się pogorszy</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1A-FCBC-4165-83F5-EB1E4A45B9C0}"/>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CBC-4165-83F5-EB1E4A45B9C0}"/>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CBC-4165-83F5-EB1E4A45B9C0}"/>
                </c:ext>
              </c:extLst>
            </c:dLbl>
            <c:dLbl>
              <c:idx val="9"/>
              <c:spPr>
                <a:noFill/>
                <a:ln>
                  <a:noFill/>
                </a:ln>
                <a:effectLst/>
              </c:spPr>
              <c:txPr>
                <a:bodyPr rot="0" spcFirstLastPara="1" vertOverflow="ellipsis" vert="horz" wrap="square" lIns="38100" tIns="19050" rIns="38100" bIns="19050" anchor="ctr" anchorCtr="1">
                  <a:spAutoFit/>
                </a:bodyPr>
                <a:lstStyle/>
                <a:p>
                  <a:pPr>
                    <a:defRPr sz="105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C-FCBC-4165-83F5-EB1E4A45B9C0}"/>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CBC-4165-83F5-EB1E4A45B9C0}"/>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Arkusz1!$G$2:$G$14</c:f>
            </c:numRef>
          </c:val>
          <c:extLst>
            <c:ext xmlns:c16="http://schemas.microsoft.com/office/drawing/2014/chart" uri="{C3380CC4-5D6E-409C-BE32-E72D297353CC}">
              <c16:uniqueId val="{0000001E-FCBC-4165-83F5-EB1E4A45B9C0}"/>
            </c:ext>
          </c:extLst>
        </c:ser>
        <c:ser>
          <c:idx val="6"/>
          <c:order val="6"/>
          <c:tx>
            <c:strRef>
              <c:f>Arkusz1!$H$1</c:f>
              <c:strCache>
                <c:ptCount val="1"/>
                <c:pt idx="0">
                  <c:v>Zdecydowanie się pogorszy</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Arkusz1!$H$2:$H$14</c:f>
            </c:numRef>
          </c:val>
          <c:extLst>
            <c:ext xmlns:c16="http://schemas.microsoft.com/office/drawing/2014/chart" uri="{C3380CC4-5D6E-409C-BE32-E72D297353CC}">
              <c16:uniqueId val="{0000001F-FCBC-4165-83F5-EB1E4A45B9C0}"/>
            </c:ext>
          </c:extLst>
        </c:ser>
        <c:ser>
          <c:idx val="7"/>
          <c:order val="7"/>
          <c:tx>
            <c:strRef>
              <c:f>Arkusz1!$I$1</c:f>
              <c:strCache>
                <c:ptCount val="1"/>
                <c:pt idx="0">
                  <c:v>nie wiem, trudno powiedzieć</c:v>
                </c:pt>
              </c:strCache>
            </c:strRef>
          </c:tx>
          <c:spPr>
            <a:solidFill>
              <a:srgbClr val="C1BFBF"/>
            </a:solidFill>
            <a:ln w="6350">
              <a:solidFill>
                <a:schemeClr val="bg1"/>
              </a:solidFill>
            </a:ln>
            <a:effectLst/>
          </c:spPr>
          <c:invertIfNegative val="0"/>
          <c:dPt>
            <c:idx val="0"/>
            <c:invertIfNegative val="0"/>
            <c:bubble3D val="0"/>
            <c:spPr>
              <a:solidFill>
                <a:srgbClr val="C1BFBF"/>
              </a:solidFill>
              <a:ln w="6350">
                <a:solidFill>
                  <a:schemeClr val="bg1"/>
                </a:solidFill>
              </a:ln>
              <a:effectLst/>
            </c:spPr>
            <c:extLst>
              <c:ext xmlns:c16="http://schemas.microsoft.com/office/drawing/2014/chart" uri="{C3380CC4-5D6E-409C-BE32-E72D297353CC}">
                <c16:uniqueId val="{00000021-FCBC-4165-83F5-EB1E4A45B9C0}"/>
              </c:ext>
            </c:extLst>
          </c:dPt>
          <c:dLbls>
            <c:dLbl>
              <c:idx val="0"/>
              <c:layout>
                <c:manualLayout>
                  <c:x val="9.1440431598834911E-3"/>
                  <c:y val="1.9329904126154729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CBC-4165-83F5-EB1E4A45B9C0}"/>
                </c:ext>
              </c:extLst>
            </c:dLbl>
            <c:dLbl>
              <c:idx val="6"/>
              <c:layout>
                <c:manualLayout>
                  <c:x val="1.5240071933139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CBC-4165-83F5-EB1E4A45B9C0}"/>
                </c:ext>
              </c:extLst>
            </c:dLbl>
            <c:dLbl>
              <c:idx val="12"/>
              <c:layout>
                <c:manualLayout>
                  <c:x val="1.17886156422658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CBC-4165-83F5-EB1E4A45B9C0}"/>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Arkusz1!$A$2:$A$14</c:f>
              <c:numCache>
                <c:formatCode>General</c:formatCode>
                <c:ptCount val="13"/>
              </c:numCache>
            </c:numRef>
          </c:cat>
          <c:val>
            <c:numRef>
              <c:f>Arkusz1!$I$2:$I$14</c:f>
              <c:numCache>
                <c:formatCode>General</c:formatCode>
                <c:ptCount val="13"/>
              </c:numCache>
            </c:numRef>
          </c:val>
          <c:extLst>
            <c:ext xmlns:c16="http://schemas.microsoft.com/office/drawing/2014/chart" uri="{C3380CC4-5D6E-409C-BE32-E72D297353CC}">
              <c16:uniqueId val="{00000025-FCBC-4165-83F5-EB1E4A45B9C0}"/>
            </c:ext>
          </c:extLst>
        </c:ser>
        <c:dLbls>
          <c:dLblPos val="ctr"/>
          <c:showLegendKey val="0"/>
          <c:showVal val="1"/>
          <c:showCatName val="0"/>
          <c:showSerName val="0"/>
          <c:showPercent val="0"/>
          <c:showBubbleSize val="0"/>
        </c:dLbls>
        <c:gapWidth val="50"/>
        <c:overlap val="100"/>
        <c:axId val="554132888"/>
        <c:axId val="554134528"/>
      </c:barChart>
      <c:catAx>
        <c:axId val="554132888"/>
        <c:scaling>
          <c:orientation val="maxMin"/>
        </c:scaling>
        <c:delete val="1"/>
        <c:axPos val="l"/>
        <c:numFmt formatCode="General" sourceLinked="1"/>
        <c:majorTickMark val="none"/>
        <c:minorTickMark val="none"/>
        <c:tickLblPos val="nextTo"/>
        <c:crossAx val="554134528"/>
        <c:crosses val="autoZero"/>
        <c:auto val="1"/>
        <c:lblAlgn val="ctr"/>
        <c:lblOffset val="100"/>
        <c:noMultiLvlLbl val="0"/>
      </c:catAx>
      <c:valAx>
        <c:axId val="554134528"/>
        <c:scaling>
          <c:orientation val="minMax"/>
        </c:scaling>
        <c:delete val="1"/>
        <c:axPos val="t"/>
        <c:numFmt formatCode="0%" sourceLinked="1"/>
        <c:majorTickMark val="none"/>
        <c:minorTickMark val="none"/>
        <c:tickLblPos val="nextTo"/>
        <c:crossAx val="554132888"/>
        <c:crosses val="autoZero"/>
        <c:crossBetween val="between"/>
      </c:valAx>
      <c:spPr>
        <a:noFill/>
        <a:ln w="25400">
          <a:noFill/>
        </a:ln>
        <a:effectLst/>
      </c:spPr>
    </c:plotArea>
    <c:legend>
      <c:legendPos val="t"/>
      <c:layout>
        <c:manualLayout>
          <c:xMode val="edge"/>
          <c:yMode val="edge"/>
          <c:x val="0"/>
          <c:y val="7.9353070192903583E-3"/>
          <c:w val="1"/>
          <c:h val="0.959085862825268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sz="1050">
          <a:latin typeface="Century Gothic" panose="020B0502020202020204" pitchFamily="34" charset="0"/>
        </a:defRPr>
      </a:pPr>
      <a:endParaRPr lang="pl-PL"/>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7581-4E0B-AD97-D6BF2F547F2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7581-4E0B-AD97-D6BF2F547F2A}"/>
              </c:ext>
            </c:extLst>
          </c:dPt>
          <c:dPt>
            <c:idx val="2"/>
            <c:bubble3D val="0"/>
            <c:spPr>
              <a:solidFill>
                <a:srgbClr val="F2F2F2"/>
              </a:solidFill>
              <a:ln w="3175"/>
            </c:spPr>
            <c:extLst>
              <c:ext xmlns:c16="http://schemas.microsoft.com/office/drawing/2014/chart" uri="{C3380CC4-5D6E-409C-BE32-E72D297353CC}">
                <c16:uniqueId val="{00000005-7581-4E0B-AD97-D6BF2F547F2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19.3</c:v>
                </c:pt>
                <c:pt idx="1">
                  <c:v>47.9</c:v>
                </c:pt>
                <c:pt idx="2">
                  <c:v>32.799999999999997</c:v>
                </c:pt>
              </c:numCache>
            </c:numRef>
          </c:val>
          <c:extLst>
            <c:ext xmlns:c16="http://schemas.microsoft.com/office/drawing/2014/chart" uri="{C3380CC4-5D6E-409C-BE32-E72D297353CC}">
              <c16:uniqueId val="{00000006-7581-4E0B-AD97-D6BF2F547F2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Kolumna1</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D5E4-4704-A8E8-2744EF57B31E}"/>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D5E4-4704-A8E8-2744EF57B31E}"/>
              </c:ext>
            </c:extLst>
          </c:dPt>
          <c:dPt>
            <c:idx val="2"/>
            <c:bubble3D val="0"/>
            <c:spPr>
              <a:solidFill>
                <a:srgbClr val="F2F2F2"/>
              </a:solidFill>
              <a:ln w="3175"/>
            </c:spPr>
            <c:extLst>
              <c:ext xmlns:c16="http://schemas.microsoft.com/office/drawing/2014/chart" uri="{C3380CC4-5D6E-409C-BE32-E72D297353CC}">
                <c16:uniqueId val="{00000005-D5E4-4704-A8E8-2744EF57B31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7.4</c:v>
                </c:pt>
                <c:pt idx="1">
                  <c:v>44.4</c:v>
                </c:pt>
                <c:pt idx="2">
                  <c:v>48.2</c:v>
                </c:pt>
              </c:numCache>
            </c:numRef>
          </c:val>
          <c:extLst>
            <c:ext xmlns:c16="http://schemas.microsoft.com/office/drawing/2014/chart" uri="{C3380CC4-5D6E-409C-BE32-E72D297353CC}">
              <c16:uniqueId val="{00000006-D5E4-4704-A8E8-2744EF57B31E}"/>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D4EA-4027-9218-FE8F0107E937}"/>
              </c:ext>
            </c:extLst>
          </c:dPt>
          <c:dLbls>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5C06-471D-974D-4A361C0594D0}"/>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5C06-471D-974D-4A361C0594D0}"/>
                </c:ext>
              </c:extLst>
            </c:dLbl>
            <c:dLbl>
              <c:idx val="6"/>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5C06-471D-974D-4A361C0594D0}"/>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5C06-471D-974D-4A361C0594D0}"/>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5C06-471D-974D-4A361C0594D0}"/>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Arkusz1!$B$2:$B$15</c:f>
              <c:numCache>
                <c:formatCode>0.0</c:formatCode>
                <c:ptCount val="14"/>
                <c:pt idx="0">
                  <c:v>79.032258064516128</c:v>
                </c:pt>
                <c:pt idx="1">
                  <c:v>76.923076923076934</c:v>
                </c:pt>
                <c:pt idx="2">
                  <c:v>82.065217391304344</c:v>
                </c:pt>
                <c:pt idx="3">
                  <c:v>83.913043478260875</c:v>
                </c:pt>
                <c:pt idx="4">
                  <c:v>66.211604095563132</c:v>
                </c:pt>
                <c:pt idx="6">
                  <c:v>87.878787878787875</c:v>
                </c:pt>
                <c:pt idx="7">
                  <c:v>68.181818181818173</c:v>
                </c:pt>
                <c:pt idx="8">
                  <c:v>75.521821631878566</c:v>
                </c:pt>
                <c:pt idx="9">
                  <c:v>90.340909090909093</c:v>
                </c:pt>
                <c:pt idx="11">
                  <c:v>88.343558282208591</c:v>
                </c:pt>
                <c:pt idx="12">
                  <c:v>76.28205128205127</c:v>
                </c:pt>
                <c:pt idx="13">
                  <c:v>69.93464052287581</c:v>
                </c:pt>
              </c:numCache>
            </c:numRef>
          </c:val>
          <c:extLst>
            <c:ext xmlns:c16="http://schemas.microsoft.com/office/drawing/2014/chart" uri="{C3380CC4-5D6E-409C-BE32-E72D297353CC}">
              <c16:uniqueId val="{00000002-D4EA-4027-9218-FE8F0107E937}"/>
            </c:ext>
          </c:extLst>
        </c:ser>
        <c:ser>
          <c:idx val="1"/>
          <c:order val="1"/>
          <c:tx>
            <c:strRef>
              <c:f>Arkusz1!$C$1</c:f>
              <c:strCache>
                <c:ptCount val="1"/>
                <c:pt idx="0">
                  <c:v>tak</c:v>
                </c:pt>
              </c:strCache>
            </c:strRef>
          </c:tx>
          <c:spPr>
            <a:solidFill>
              <a:srgbClr val="6D8F9A"/>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Arkusz1!$C$2:$C$15</c:f>
              <c:numCache>
                <c:formatCode>0.0</c:formatCode>
                <c:ptCount val="14"/>
                <c:pt idx="0">
                  <c:v>14.516129032258066</c:v>
                </c:pt>
                <c:pt idx="1">
                  <c:v>17.751479289940828</c:v>
                </c:pt>
                <c:pt idx="2">
                  <c:v>14.673913043478262</c:v>
                </c:pt>
                <c:pt idx="3">
                  <c:v>11.304347826086957</c:v>
                </c:pt>
                <c:pt idx="4">
                  <c:v>20.819112627986346</c:v>
                </c:pt>
                <c:pt idx="6">
                  <c:v>12.121212121212121</c:v>
                </c:pt>
                <c:pt idx="7">
                  <c:v>21.212121212121211</c:v>
                </c:pt>
                <c:pt idx="8">
                  <c:v>16.888045540796963</c:v>
                </c:pt>
                <c:pt idx="9">
                  <c:v>7.3863636363636367</c:v>
                </c:pt>
                <c:pt idx="11">
                  <c:v>7.3619631901840492</c:v>
                </c:pt>
                <c:pt idx="12">
                  <c:v>16.880341880341881</c:v>
                </c:pt>
                <c:pt idx="13">
                  <c:v>19.607843137254903</c:v>
                </c:pt>
              </c:numCache>
            </c:numRef>
          </c:val>
          <c:extLst>
            <c:ext xmlns:c16="http://schemas.microsoft.com/office/drawing/2014/chart" uri="{C3380CC4-5D6E-409C-BE32-E72D297353CC}">
              <c16:uniqueId val="{00000003-D4EA-4027-9218-FE8F0107E937}"/>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extLst>
                <c:ext xmlns:c16="http://schemas.microsoft.com/office/drawing/2014/chart" uri="{C3380CC4-5D6E-409C-BE32-E72D297353CC}">
                  <c16:uniqueId val="{00000002-846E-4237-AACF-E44C532FE588}"/>
                </c:ext>
              </c:extLst>
            </c:dLbl>
            <c:dLbl>
              <c:idx val="6"/>
              <c:delete val="1"/>
              <c:extLst>
                <c:ext xmlns:c15="http://schemas.microsoft.com/office/drawing/2012/chart" uri="{CE6537A1-D6FC-4f65-9D91-7224C49458BB}"/>
                <c:ext xmlns:c16="http://schemas.microsoft.com/office/drawing/2014/chart" uri="{C3380CC4-5D6E-409C-BE32-E72D297353CC}">
                  <c16:uniqueId val="{00000002-DD3C-410C-9EDD-7B972886DA7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15-25 lat</c:v>
                </c:pt>
                <c:pt idx="1">
                  <c:v>26-34 lat</c:v>
                </c:pt>
                <c:pt idx="2">
                  <c:v>35-44 lat</c:v>
                </c:pt>
                <c:pt idx="3">
                  <c:v>45-59 lat</c:v>
                </c:pt>
                <c:pt idx="4">
                  <c:v>60 lat +</c:v>
                </c:pt>
                <c:pt idx="6">
                  <c:v>podstawowe</c:v>
                </c:pt>
                <c:pt idx="7">
                  <c:v>zawodowe</c:v>
                </c:pt>
                <c:pt idx="8">
                  <c:v>średnie</c:v>
                </c:pt>
                <c:pt idx="9">
                  <c:v>wyższe</c:v>
                </c:pt>
                <c:pt idx="11">
                  <c:v>do 1500 PLN</c:v>
                </c:pt>
                <c:pt idx="12">
                  <c:v>1501-2500 PLN</c:v>
                </c:pt>
                <c:pt idx="13">
                  <c:v>pow.2500 PLN</c:v>
                </c:pt>
              </c:strCache>
            </c:strRef>
          </c:cat>
          <c:val>
            <c:numRef>
              <c:f>Arkusz1!$D$2:$D$15</c:f>
              <c:numCache>
                <c:formatCode>0.0</c:formatCode>
                <c:ptCount val="14"/>
                <c:pt idx="0">
                  <c:v>6.4516129032258061</c:v>
                </c:pt>
                <c:pt idx="1">
                  <c:v>5.3254437869822491</c:v>
                </c:pt>
                <c:pt idx="2">
                  <c:v>3.2608695652173911</c:v>
                </c:pt>
                <c:pt idx="3">
                  <c:v>4.7826086956521738</c:v>
                </c:pt>
                <c:pt idx="4">
                  <c:v>12.969283276450511</c:v>
                </c:pt>
                <c:pt idx="6">
                  <c:v>0</c:v>
                </c:pt>
                <c:pt idx="7">
                  <c:v>10.606060606060606</c:v>
                </c:pt>
                <c:pt idx="8">
                  <c:v>7.5901328273244779</c:v>
                </c:pt>
                <c:pt idx="9">
                  <c:v>2.2727272727272729</c:v>
                </c:pt>
                <c:pt idx="11">
                  <c:v>4.294478527607362</c:v>
                </c:pt>
                <c:pt idx="12">
                  <c:v>6.8376068376068382</c:v>
                </c:pt>
                <c:pt idx="13">
                  <c:v>10.457516339869281</c:v>
                </c:pt>
              </c:numCache>
            </c:numRef>
          </c:val>
          <c:extLst>
            <c:ext xmlns:c16="http://schemas.microsoft.com/office/drawing/2014/chart" uri="{C3380CC4-5D6E-409C-BE32-E72D297353CC}">
              <c16:uniqueId val="{00000004-D4EA-4027-9218-FE8F0107E937}"/>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8D3-42C6-B142-E56231ABE767}"/>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8D3-42C6-B142-E56231ABE767}"/>
              </c:ext>
            </c:extLst>
          </c:dPt>
          <c:dPt>
            <c:idx val="2"/>
            <c:bubble3D val="0"/>
            <c:spPr>
              <a:solidFill>
                <a:srgbClr val="F2F2F2"/>
              </a:solidFill>
              <a:ln w="3175"/>
            </c:spPr>
            <c:extLst>
              <c:ext xmlns:c16="http://schemas.microsoft.com/office/drawing/2014/chart" uri="{C3380CC4-5D6E-409C-BE32-E72D297353CC}">
                <c16:uniqueId val="{00000005-68D3-42C6-B142-E56231ABE767}"/>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40.700000000000003</c:v>
                </c:pt>
                <c:pt idx="1">
                  <c:v>42.6</c:v>
                </c:pt>
                <c:pt idx="2">
                  <c:v>16.699999999999989</c:v>
                </c:pt>
              </c:numCache>
            </c:numRef>
          </c:val>
          <c:extLst>
            <c:ext xmlns:c16="http://schemas.microsoft.com/office/drawing/2014/chart" uri="{C3380CC4-5D6E-409C-BE32-E72D297353CC}">
              <c16:uniqueId val="{00000006-68D3-42C6-B142-E56231ABE767}"/>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C5F9-4231-91FF-60F20A0BCCD4}"/>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C5F9-4231-91FF-60F20A0BCCD4}"/>
              </c:ext>
            </c:extLst>
          </c:dPt>
          <c:dPt>
            <c:idx val="2"/>
            <c:bubble3D val="0"/>
            <c:spPr>
              <a:solidFill>
                <a:srgbClr val="F2F2F2"/>
              </a:solidFill>
              <a:ln w="3175"/>
            </c:spPr>
            <c:extLst>
              <c:ext xmlns:c16="http://schemas.microsoft.com/office/drawing/2014/chart" uri="{C3380CC4-5D6E-409C-BE32-E72D297353CC}">
                <c16:uniqueId val="{00000005-C5F9-4231-91FF-60F20A0BCCD4}"/>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34.799999999999997</c:v>
                </c:pt>
                <c:pt idx="1">
                  <c:v>24.7</c:v>
                </c:pt>
                <c:pt idx="2">
                  <c:v>40.5</c:v>
                </c:pt>
              </c:numCache>
            </c:numRef>
          </c:val>
          <c:extLst>
            <c:ext xmlns:c16="http://schemas.microsoft.com/office/drawing/2014/chart" uri="{C3380CC4-5D6E-409C-BE32-E72D297353CC}">
              <c16:uniqueId val="{00000006-C5F9-4231-91FF-60F20A0BCCD4}"/>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4B67-493B-A7B4-C04660772D51}"/>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4B67-493B-A7B4-C04660772D51}"/>
              </c:ext>
            </c:extLst>
          </c:dPt>
          <c:dPt>
            <c:idx val="2"/>
            <c:bubble3D val="0"/>
            <c:spPr>
              <a:solidFill>
                <a:srgbClr val="F2F2F2"/>
              </a:solidFill>
              <a:ln w="3175"/>
            </c:spPr>
            <c:extLst>
              <c:ext xmlns:c16="http://schemas.microsoft.com/office/drawing/2014/chart" uri="{C3380CC4-5D6E-409C-BE32-E72D297353CC}">
                <c16:uniqueId val="{00000005-4B67-493B-A7B4-C04660772D51}"/>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49.2</c:v>
                </c:pt>
                <c:pt idx="1">
                  <c:v>30.8</c:v>
                </c:pt>
                <c:pt idx="2">
                  <c:v>20</c:v>
                </c:pt>
              </c:numCache>
            </c:numRef>
          </c:val>
          <c:extLst>
            <c:ext xmlns:c16="http://schemas.microsoft.com/office/drawing/2014/chart" uri="{C3380CC4-5D6E-409C-BE32-E72D297353CC}">
              <c16:uniqueId val="{00000006-4B67-493B-A7B4-C04660772D51}"/>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C9C8-4CC9-A962-68C56E004687}"/>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C9C8-4CC9-A962-68C56E004687}"/>
              </c:ext>
            </c:extLst>
          </c:dPt>
          <c:dPt>
            <c:idx val="2"/>
            <c:bubble3D val="0"/>
            <c:spPr>
              <a:solidFill>
                <a:srgbClr val="F2F2F2"/>
              </a:solidFill>
              <a:ln w="3175"/>
            </c:spPr>
            <c:extLst>
              <c:ext xmlns:c16="http://schemas.microsoft.com/office/drawing/2014/chart" uri="{C3380CC4-5D6E-409C-BE32-E72D297353CC}">
                <c16:uniqueId val="{00000005-C9C8-4CC9-A962-68C56E004687}"/>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9.1999999999999993</c:v>
                </c:pt>
                <c:pt idx="1">
                  <c:v>64.5</c:v>
                </c:pt>
                <c:pt idx="2">
                  <c:v>26.299999999999997</c:v>
                </c:pt>
              </c:numCache>
            </c:numRef>
          </c:val>
          <c:extLst>
            <c:ext xmlns:c16="http://schemas.microsoft.com/office/drawing/2014/chart" uri="{C3380CC4-5D6E-409C-BE32-E72D297353CC}">
              <c16:uniqueId val="{00000006-C9C8-4CC9-A962-68C56E004687}"/>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3662-4E89-BAA1-505EFE2EE801}"/>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3662-4E89-BAA1-505EFE2EE801}"/>
              </c:ext>
            </c:extLst>
          </c:dPt>
          <c:dPt>
            <c:idx val="2"/>
            <c:bubble3D val="0"/>
            <c:spPr>
              <a:solidFill>
                <a:srgbClr val="F2F2F2"/>
              </a:solidFill>
              <a:ln w="3175"/>
            </c:spPr>
            <c:extLst>
              <c:ext xmlns:c16="http://schemas.microsoft.com/office/drawing/2014/chart" uri="{C3380CC4-5D6E-409C-BE32-E72D297353CC}">
                <c16:uniqueId val="{00000005-3662-4E89-BAA1-505EFE2EE801}"/>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22.2</c:v>
                </c:pt>
                <c:pt idx="1">
                  <c:v>44.4</c:v>
                </c:pt>
                <c:pt idx="2">
                  <c:v>33.400000000000006</c:v>
                </c:pt>
              </c:numCache>
            </c:numRef>
          </c:val>
          <c:extLst>
            <c:ext xmlns:c16="http://schemas.microsoft.com/office/drawing/2014/chart" uri="{C3380CC4-5D6E-409C-BE32-E72D297353CC}">
              <c16:uniqueId val="{00000006-3662-4E89-BAA1-505EFE2EE801}"/>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51C7-43C1-A779-60086BD6873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51C7-43C1-A779-60086BD6873A}"/>
              </c:ext>
            </c:extLst>
          </c:dPt>
          <c:dPt>
            <c:idx val="2"/>
            <c:bubble3D val="0"/>
            <c:spPr>
              <a:solidFill>
                <a:srgbClr val="F2F2F2"/>
              </a:solidFill>
              <a:ln w="3175"/>
            </c:spPr>
            <c:extLst>
              <c:ext xmlns:c16="http://schemas.microsoft.com/office/drawing/2014/chart" uri="{C3380CC4-5D6E-409C-BE32-E72D297353CC}">
                <c16:uniqueId val="{00000005-51C7-43C1-A779-60086BD6873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39.1</c:v>
                </c:pt>
                <c:pt idx="1">
                  <c:v>15.2</c:v>
                </c:pt>
                <c:pt idx="2">
                  <c:v>45.7</c:v>
                </c:pt>
              </c:numCache>
            </c:numRef>
          </c:val>
          <c:extLst>
            <c:ext xmlns:c16="http://schemas.microsoft.com/office/drawing/2014/chart" uri="{C3380CC4-5D6E-409C-BE32-E72D297353CC}">
              <c16:uniqueId val="{00000006-51C7-43C1-A779-60086BD6873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BE3-4172-851C-6207D9E9576A}"/>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BE3-4172-851C-6207D9E9576A}"/>
              </c:ext>
            </c:extLst>
          </c:dPt>
          <c:dPt>
            <c:idx val="2"/>
            <c:bubble3D val="0"/>
            <c:spPr>
              <a:solidFill>
                <a:srgbClr val="F2F2F2"/>
              </a:solidFill>
              <a:ln w="3175"/>
            </c:spPr>
            <c:extLst>
              <c:ext xmlns:c16="http://schemas.microsoft.com/office/drawing/2014/chart" uri="{C3380CC4-5D6E-409C-BE32-E72D297353CC}">
                <c16:uniqueId val="{00000004-47DB-42F4-B98E-CC8C7DFF820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18.600000000000001</c:v>
                </c:pt>
                <c:pt idx="1">
                  <c:v>44.1</c:v>
                </c:pt>
                <c:pt idx="2">
                  <c:v>37.299999999999997</c:v>
                </c:pt>
              </c:numCache>
            </c:numRef>
          </c:val>
          <c:extLst>
            <c:ext xmlns:c16="http://schemas.microsoft.com/office/drawing/2014/chart" uri="{C3380CC4-5D6E-409C-BE32-E72D297353CC}">
              <c16:uniqueId val="{00000004-6BE3-4172-851C-6207D9E9576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Kolumna1</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6DD8-4229-A2BA-D0B9EDA2A1E3}"/>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6DD8-4229-A2BA-D0B9EDA2A1E3}"/>
              </c:ext>
            </c:extLst>
          </c:dPt>
          <c:dPt>
            <c:idx val="2"/>
            <c:bubble3D val="0"/>
            <c:spPr>
              <a:solidFill>
                <a:srgbClr val="F2F2F2"/>
              </a:solidFill>
              <a:ln w="3175"/>
            </c:spPr>
            <c:extLst>
              <c:ext xmlns:c16="http://schemas.microsoft.com/office/drawing/2014/chart" uri="{C3380CC4-5D6E-409C-BE32-E72D297353CC}">
                <c16:uniqueId val="{00000004-4C85-4520-AF02-8E575F161255}"/>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30.6</c:v>
                </c:pt>
                <c:pt idx="1">
                  <c:v>44.4</c:v>
                </c:pt>
                <c:pt idx="2">
                  <c:v>25</c:v>
                </c:pt>
              </c:numCache>
            </c:numRef>
          </c:val>
          <c:extLst>
            <c:ext xmlns:c16="http://schemas.microsoft.com/office/drawing/2014/chart" uri="{C3380CC4-5D6E-409C-BE32-E72D297353CC}">
              <c16:uniqueId val="{00000004-6DD8-4229-A2BA-D0B9EDA2A1E3}"/>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53EA-4D22-9EF5-2691F376408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53EA-4D22-9EF5-2691F3764085}"/>
              </c:ext>
            </c:extLst>
          </c:dPt>
          <c:dPt>
            <c:idx val="2"/>
            <c:bubble3D val="0"/>
            <c:spPr>
              <a:solidFill>
                <a:srgbClr val="F2F2F2"/>
              </a:solidFill>
              <a:ln w="3175"/>
            </c:spPr>
            <c:extLst>
              <c:ext xmlns:c16="http://schemas.microsoft.com/office/drawing/2014/chart" uri="{C3380CC4-5D6E-409C-BE32-E72D297353CC}">
                <c16:uniqueId val="{00000004-2A5C-4D55-B804-FE865038237A}"/>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18.8</c:v>
                </c:pt>
                <c:pt idx="1">
                  <c:v>68.8</c:v>
                </c:pt>
                <c:pt idx="2">
                  <c:v>12.400000000000006</c:v>
                </c:pt>
              </c:numCache>
            </c:numRef>
          </c:val>
          <c:extLst>
            <c:ext xmlns:c16="http://schemas.microsoft.com/office/drawing/2014/chart" uri="{C3380CC4-5D6E-409C-BE32-E72D297353CC}">
              <c16:uniqueId val="{00000004-53EA-4D22-9EF5-2691F376408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1346-4BC5-A3C0-CB278CCEA83B}"/>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1346-4BC5-A3C0-CB278CCEA83B}"/>
              </c:ext>
            </c:extLst>
          </c:dPt>
          <c:dPt>
            <c:idx val="2"/>
            <c:bubble3D val="0"/>
            <c:spPr>
              <a:solidFill>
                <a:srgbClr val="F2F2F2"/>
              </a:solidFill>
              <a:ln w="3175"/>
            </c:spPr>
            <c:extLst>
              <c:ext xmlns:c16="http://schemas.microsoft.com/office/drawing/2014/chart" uri="{C3380CC4-5D6E-409C-BE32-E72D297353CC}">
                <c16:uniqueId val="{00000004-8B46-42E4-93D1-3F8B147DCBD3}"/>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28.3</c:v>
                </c:pt>
                <c:pt idx="1">
                  <c:v>40.6</c:v>
                </c:pt>
                <c:pt idx="2">
                  <c:v>31.099999999999994</c:v>
                </c:pt>
              </c:numCache>
            </c:numRef>
          </c:val>
          <c:extLst>
            <c:ext xmlns:c16="http://schemas.microsoft.com/office/drawing/2014/chart" uri="{C3380CC4-5D6E-409C-BE32-E72D297353CC}">
              <c16:uniqueId val="{00000004-1346-4BC5-A3C0-CB278CCEA83B}"/>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nie</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7A86-4517-9CD1-B5FD94A1EB9C}"/>
              </c:ext>
            </c:extLst>
          </c:dPt>
          <c:dLbls>
            <c:dLbl>
              <c:idx val="0"/>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A86-4517-9CD1-B5FD94A1EB9C}"/>
                </c:ext>
              </c:extLst>
            </c:dLbl>
            <c:dLbl>
              <c:idx val="2"/>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CFA-426B-B63C-2ED46A0D8669}"/>
                </c:ext>
              </c:extLst>
            </c:dLbl>
            <c:dLbl>
              <c:idx val="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7CFA-426B-B63C-2ED46A0D8669}"/>
                </c:ext>
              </c:extLst>
            </c:dLbl>
            <c:dLbl>
              <c:idx val="8"/>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CFA-426B-B63C-2ED46A0D8669}"/>
                </c:ext>
              </c:extLst>
            </c:dLbl>
            <c:dLbl>
              <c:idx val="9"/>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7CFA-426B-B63C-2ED46A0D8669}"/>
                </c:ext>
              </c:extLst>
            </c:dLbl>
            <c:dLbl>
              <c:idx val="13"/>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CFA-426B-B63C-2ED46A0D8669}"/>
                </c:ext>
              </c:extLst>
            </c:dLbl>
            <c:dLbl>
              <c:idx val="14"/>
              <c:spPr>
                <a:noFill/>
                <a:ln w="28575">
                  <a:solidFill>
                    <a:schemeClr val="accent3"/>
                  </a:solid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7CFA-426B-B63C-2ED46A0D8669}"/>
                </c:ext>
              </c:extLst>
            </c:dLbl>
            <c:dLbl>
              <c:idx val="15"/>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7CFA-426B-B63C-2ED46A0D866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Arkusz1!$B$2:$B$17</c:f>
              <c:numCache>
                <c:formatCode>0.0</c:formatCode>
                <c:ptCount val="16"/>
                <c:pt idx="0">
                  <c:v>83.870967741935488</c:v>
                </c:pt>
                <c:pt idx="1">
                  <c:v>74.556213017751489</c:v>
                </c:pt>
                <c:pt idx="2">
                  <c:v>86.956521739130437</c:v>
                </c:pt>
                <c:pt idx="3">
                  <c:v>83.913043478260875</c:v>
                </c:pt>
                <c:pt idx="4">
                  <c:v>52.55972696245734</c:v>
                </c:pt>
                <c:pt idx="6">
                  <c:v>60.606060606060609</c:v>
                </c:pt>
                <c:pt idx="7">
                  <c:v>53.030303030303031</c:v>
                </c:pt>
                <c:pt idx="8">
                  <c:v>80.645161290322577</c:v>
                </c:pt>
                <c:pt idx="9">
                  <c:v>86.36363636363636</c:v>
                </c:pt>
                <c:pt idx="11">
                  <c:v>59.640102827763499</c:v>
                </c:pt>
                <c:pt idx="12">
                  <c:v>78.099173553718998</c:v>
                </c:pt>
                <c:pt idx="13">
                  <c:v>83.636363636363626</c:v>
                </c:pt>
                <c:pt idx="14">
                  <c:v>85.227272727272734</c:v>
                </c:pt>
                <c:pt idx="15">
                  <c:v>88.793103448275872</c:v>
                </c:pt>
              </c:numCache>
            </c:numRef>
          </c:val>
          <c:extLst>
            <c:ext xmlns:c16="http://schemas.microsoft.com/office/drawing/2014/chart" uri="{C3380CC4-5D6E-409C-BE32-E72D297353CC}">
              <c16:uniqueId val="{00000002-7A86-4517-9CD1-B5FD94A1EB9C}"/>
            </c:ext>
          </c:extLst>
        </c:ser>
        <c:ser>
          <c:idx val="1"/>
          <c:order val="1"/>
          <c:tx>
            <c:strRef>
              <c:f>Arkusz1!$C$1</c:f>
              <c:strCache>
                <c:ptCount val="1"/>
                <c:pt idx="0">
                  <c:v>tak</c:v>
                </c:pt>
              </c:strCache>
            </c:strRef>
          </c:tx>
          <c:spPr>
            <a:solidFill>
              <a:srgbClr val="6D8F9A"/>
            </a:solidFill>
            <a:ln>
              <a:noFill/>
            </a:ln>
            <a:effectLst/>
          </c:spPr>
          <c:invertIfNegative val="0"/>
          <c:dLbls>
            <c:dLbl>
              <c:idx val="4"/>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907-48A6-BD06-8A86AB8BD34B}"/>
                </c:ext>
              </c:extLst>
            </c:dLbl>
            <c:dLbl>
              <c:idx val="7"/>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1907-48A6-BD06-8A86AB8BD34B}"/>
                </c:ext>
              </c:extLst>
            </c:dLbl>
            <c:dLbl>
              <c:idx val="11"/>
              <c:spPr>
                <a:noFill/>
                <a:ln w="28575">
                  <a:solidFill>
                    <a:schemeClr val="accent3"/>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7CFA-426B-B63C-2ED46A0D8669}"/>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Arkusz1!$C$2:$C$17</c:f>
              <c:numCache>
                <c:formatCode>0.0</c:formatCode>
                <c:ptCount val="16"/>
                <c:pt idx="0">
                  <c:v>15.32258064516129</c:v>
                </c:pt>
                <c:pt idx="1">
                  <c:v>21.893491124260358</c:v>
                </c:pt>
                <c:pt idx="2">
                  <c:v>10.326086956521738</c:v>
                </c:pt>
                <c:pt idx="3">
                  <c:v>12.608695652173912</c:v>
                </c:pt>
                <c:pt idx="4">
                  <c:v>46.416382252559728</c:v>
                </c:pt>
                <c:pt idx="6">
                  <c:v>39.393939393939391</c:v>
                </c:pt>
                <c:pt idx="7">
                  <c:v>43.560606060606062</c:v>
                </c:pt>
                <c:pt idx="8">
                  <c:v>17.836812144212523</c:v>
                </c:pt>
                <c:pt idx="9">
                  <c:v>10.227272727272728</c:v>
                </c:pt>
                <c:pt idx="11">
                  <c:v>38.560411311053983</c:v>
                </c:pt>
                <c:pt idx="12">
                  <c:v>19.834710743801654</c:v>
                </c:pt>
                <c:pt idx="13">
                  <c:v>13.939393939393941</c:v>
                </c:pt>
                <c:pt idx="14">
                  <c:v>10.227272727272728</c:v>
                </c:pt>
                <c:pt idx="15">
                  <c:v>8.6206896551724146</c:v>
                </c:pt>
              </c:numCache>
            </c:numRef>
          </c:val>
          <c:extLst>
            <c:ext xmlns:c16="http://schemas.microsoft.com/office/drawing/2014/chart" uri="{C3380CC4-5D6E-409C-BE32-E72D297353CC}">
              <c16:uniqueId val="{00000003-7A86-4517-9CD1-B5FD94A1EB9C}"/>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4-1907-48A6-BD06-8A86AB8BD34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c:v>
                </c:pt>
                <c:pt idx="2">
                  <c:v>35-44 lat</c:v>
                </c:pt>
                <c:pt idx="3">
                  <c:v>45-59 lat</c:v>
                </c:pt>
                <c:pt idx="4">
                  <c:v>60 lat +</c:v>
                </c:pt>
                <c:pt idx="6">
                  <c:v>podstawowe</c:v>
                </c:pt>
                <c:pt idx="7">
                  <c:v>zawodowe</c:v>
                </c:pt>
                <c:pt idx="8">
                  <c:v>średnie</c:v>
                </c:pt>
                <c:pt idx="9">
                  <c:v>wyższe</c:v>
                </c:pt>
                <c:pt idx="11">
                  <c:v>wieś</c:v>
                </c:pt>
                <c:pt idx="12">
                  <c:v>do 50 tys. </c:v>
                </c:pt>
                <c:pt idx="13">
                  <c:v>50-200 tys. </c:v>
                </c:pt>
                <c:pt idx="14">
                  <c:v>200-500 tys. </c:v>
                </c:pt>
                <c:pt idx="15">
                  <c:v>pow.500 tys. </c:v>
                </c:pt>
              </c:strCache>
            </c:strRef>
          </c:cat>
          <c:val>
            <c:numRef>
              <c:f>Arkusz1!$D$2:$D$17</c:f>
              <c:numCache>
                <c:formatCode>0.0</c:formatCode>
                <c:ptCount val="16"/>
                <c:pt idx="0">
                  <c:v>0.80645161290322576</c:v>
                </c:pt>
                <c:pt idx="1">
                  <c:v>3.5502958579881656</c:v>
                </c:pt>
                <c:pt idx="2">
                  <c:v>2.7173913043478262</c:v>
                </c:pt>
                <c:pt idx="3">
                  <c:v>3.4782608695652173</c:v>
                </c:pt>
                <c:pt idx="4">
                  <c:v>1.0238907849829351</c:v>
                </c:pt>
                <c:pt idx="6">
                  <c:v>0</c:v>
                </c:pt>
                <c:pt idx="7">
                  <c:v>3.4090909090909087</c:v>
                </c:pt>
                <c:pt idx="8">
                  <c:v>1.5180265654648957</c:v>
                </c:pt>
                <c:pt idx="9">
                  <c:v>3.4090909090909087</c:v>
                </c:pt>
                <c:pt idx="11">
                  <c:v>1.7994858611825193</c:v>
                </c:pt>
                <c:pt idx="12">
                  <c:v>2.0661157024793391</c:v>
                </c:pt>
                <c:pt idx="13">
                  <c:v>2.4242424242424243</c:v>
                </c:pt>
                <c:pt idx="14">
                  <c:v>4.5454545454545459</c:v>
                </c:pt>
                <c:pt idx="15">
                  <c:v>2.5862068965517242</c:v>
                </c:pt>
              </c:numCache>
            </c:numRef>
          </c:val>
          <c:extLst>
            <c:ext xmlns:c16="http://schemas.microsoft.com/office/drawing/2014/chart" uri="{C3380CC4-5D6E-409C-BE32-E72D297353CC}">
              <c16:uniqueId val="{00000004-7A86-4517-9CD1-B5FD94A1EB9C}"/>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4D2E-4EB9-B09E-E23F9FC846B4}"/>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4D2E-4EB9-B09E-E23F9FC846B4}"/>
              </c:ext>
            </c:extLst>
          </c:dPt>
          <c:dPt>
            <c:idx val="2"/>
            <c:bubble3D val="0"/>
            <c:spPr>
              <a:solidFill>
                <a:srgbClr val="F2F2F2"/>
              </a:solidFill>
              <a:ln w="3175"/>
            </c:spPr>
            <c:extLst>
              <c:ext xmlns:c16="http://schemas.microsoft.com/office/drawing/2014/chart" uri="{C3380CC4-5D6E-409C-BE32-E72D297353CC}">
                <c16:uniqueId val="{00000004-C4B1-4226-A811-9099C0D02EF6}"/>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20.7</c:v>
                </c:pt>
                <c:pt idx="1">
                  <c:v>43.7</c:v>
                </c:pt>
                <c:pt idx="2">
                  <c:v>35.599999999999994</c:v>
                </c:pt>
              </c:numCache>
            </c:numRef>
          </c:val>
          <c:extLst>
            <c:ext xmlns:c16="http://schemas.microsoft.com/office/drawing/2014/chart" uri="{C3380CC4-5D6E-409C-BE32-E72D297353CC}">
              <c16:uniqueId val="{00000004-4D2E-4EB9-B09E-E23F9FC846B4}"/>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05A8-499C-B7A5-5CA80904C86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05A8-499C-B7A5-5CA80904C865}"/>
              </c:ext>
            </c:extLst>
          </c:dPt>
          <c:dPt>
            <c:idx val="2"/>
            <c:bubble3D val="0"/>
            <c:spPr>
              <a:solidFill>
                <a:srgbClr val="F2F2F2"/>
              </a:solidFill>
              <a:ln w="3175"/>
            </c:spPr>
            <c:extLst>
              <c:ext xmlns:c16="http://schemas.microsoft.com/office/drawing/2014/chart" uri="{C3380CC4-5D6E-409C-BE32-E72D297353CC}">
                <c16:uniqueId val="{00000004-60A3-433C-B051-FD917E5669F5}"/>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27.3</c:v>
                </c:pt>
                <c:pt idx="1">
                  <c:v>36.4</c:v>
                </c:pt>
                <c:pt idx="2">
                  <c:v>36.299999999999997</c:v>
                </c:pt>
              </c:numCache>
            </c:numRef>
          </c:val>
          <c:extLst>
            <c:ext xmlns:c16="http://schemas.microsoft.com/office/drawing/2014/chart" uri="{C3380CC4-5D6E-409C-BE32-E72D297353CC}">
              <c16:uniqueId val="{00000004-05A8-499C-B7A5-5CA80904C86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8511-43CD-8C6B-39FFBABF673C}"/>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8511-43CD-8C6B-39FFBABF673C}"/>
              </c:ext>
            </c:extLst>
          </c:dPt>
          <c:dPt>
            <c:idx val="2"/>
            <c:bubble3D val="0"/>
            <c:spPr>
              <a:solidFill>
                <a:srgbClr val="F2F2F2"/>
              </a:solidFill>
              <a:ln w="3175"/>
            </c:spPr>
            <c:extLst>
              <c:ext xmlns:c16="http://schemas.microsoft.com/office/drawing/2014/chart" uri="{C3380CC4-5D6E-409C-BE32-E72D297353CC}">
                <c16:uniqueId val="{00000004-618B-42E6-BD62-1CC1A3EA8369}"/>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25</c:v>
                </c:pt>
                <c:pt idx="1">
                  <c:v>42.9</c:v>
                </c:pt>
                <c:pt idx="2">
                  <c:v>32.1</c:v>
                </c:pt>
              </c:numCache>
            </c:numRef>
          </c:val>
          <c:extLst>
            <c:ext xmlns:c16="http://schemas.microsoft.com/office/drawing/2014/chart" uri="{C3380CC4-5D6E-409C-BE32-E72D297353CC}">
              <c16:uniqueId val="{00000004-8511-43CD-8C6B-39FFBABF673C}"/>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24494885353384"/>
          <c:y val="5.0486666230705114E-2"/>
          <c:w val="0.70566144041379053"/>
          <c:h val="0.88427129696449258"/>
        </c:manualLayout>
      </c:layout>
      <c:doughnutChart>
        <c:varyColors val="1"/>
        <c:ser>
          <c:idx val="0"/>
          <c:order val="0"/>
          <c:tx>
            <c:strRef>
              <c:f>Arkusz1!$B$1</c:f>
              <c:strCache>
                <c:ptCount val="1"/>
                <c:pt idx="0">
                  <c:v>wynik</c:v>
                </c:pt>
              </c:strCache>
            </c:strRef>
          </c:tx>
          <c:spPr>
            <a:ln w="3175"/>
          </c:spPr>
          <c:dPt>
            <c:idx val="0"/>
            <c:bubble3D val="0"/>
            <c:spPr>
              <a:solidFill>
                <a:srgbClr val="FFCB06"/>
              </a:solidFill>
              <a:ln w="3175">
                <a:solidFill>
                  <a:schemeClr val="lt1"/>
                </a:solidFill>
              </a:ln>
              <a:effectLst/>
            </c:spPr>
            <c:extLst>
              <c:ext xmlns:c16="http://schemas.microsoft.com/office/drawing/2014/chart" uri="{C3380CC4-5D6E-409C-BE32-E72D297353CC}">
                <c16:uniqueId val="{00000001-7FD3-4E9A-8FBB-4E8BBFCBC975}"/>
              </c:ext>
            </c:extLst>
          </c:dPt>
          <c:dPt>
            <c:idx val="1"/>
            <c:bubble3D val="0"/>
            <c:spPr>
              <a:solidFill>
                <a:srgbClr val="6D8F9A"/>
              </a:solidFill>
              <a:ln w="3175">
                <a:solidFill>
                  <a:schemeClr val="lt1"/>
                </a:solidFill>
              </a:ln>
              <a:effectLst/>
            </c:spPr>
            <c:extLst>
              <c:ext xmlns:c16="http://schemas.microsoft.com/office/drawing/2014/chart" uri="{C3380CC4-5D6E-409C-BE32-E72D297353CC}">
                <c16:uniqueId val="{00000003-7FD3-4E9A-8FBB-4E8BBFCBC975}"/>
              </c:ext>
            </c:extLst>
          </c:dPt>
          <c:dPt>
            <c:idx val="2"/>
            <c:bubble3D val="0"/>
            <c:spPr>
              <a:solidFill>
                <a:srgbClr val="F2F2F2"/>
              </a:solidFill>
              <a:ln w="3175"/>
            </c:spPr>
            <c:extLst>
              <c:ext xmlns:c16="http://schemas.microsoft.com/office/drawing/2014/chart" uri="{C3380CC4-5D6E-409C-BE32-E72D297353CC}">
                <c16:uniqueId val="{00000004-E11F-46C7-A123-BDE165CB204E}"/>
              </c:ext>
            </c:extLst>
          </c:dPt>
          <c:dLbls>
            <c:delete val="1"/>
          </c:dLbls>
          <c:cat>
            <c:strRef>
              <c:f>Arkusz1!$A$2:$A$4</c:f>
              <c:strCache>
                <c:ptCount val="3"/>
                <c:pt idx="0">
                  <c:v>tak</c:v>
                </c:pt>
                <c:pt idx="1">
                  <c:v>nie</c:v>
                </c:pt>
                <c:pt idx="2">
                  <c:v>nie wiem</c:v>
                </c:pt>
              </c:strCache>
            </c:strRef>
          </c:cat>
          <c:val>
            <c:numRef>
              <c:f>Arkusz1!$B$2:$B$4</c:f>
              <c:numCache>
                <c:formatCode>0.0</c:formatCode>
                <c:ptCount val="3"/>
                <c:pt idx="0" formatCode="###0.0">
                  <c:v>16.100000000000001</c:v>
                </c:pt>
                <c:pt idx="1">
                  <c:v>42.9</c:v>
                </c:pt>
                <c:pt idx="2">
                  <c:v>41</c:v>
                </c:pt>
              </c:numCache>
            </c:numRef>
          </c:val>
          <c:extLst>
            <c:ext xmlns:c16="http://schemas.microsoft.com/office/drawing/2014/chart" uri="{C3380CC4-5D6E-409C-BE32-E72D297353CC}">
              <c16:uniqueId val="{00000004-7FD3-4E9A-8FBB-4E8BBFCBC975}"/>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zero"/>
    <c:showDLblsOverMax val="0"/>
  </c:chart>
  <c:spPr>
    <a:noFill/>
    <a:ln>
      <a:noFill/>
    </a:ln>
    <a:effectLst/>
  </c:spPr>
  <c:txPr>
    <a:bodyPr/>
    <a:lstStyle/>
    <a:p>
      <a:pPr>
        <a:defRPr sz="1000">
          <a:solidFill>
            <a:schemeClr val="tx1"/>
          </a:solidFill>
        </a:defRPr>
      </a:pPr>
      <a:endParaRPr lang="pl-PL"/>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8790869277399838"/>
          <c:y val="0"/>
          <c:w val="0.34526734093192024"/>
          <c:h val="1"/>
        </c:manualLayout>
      </c:layout>
      <c:barChart>
        <c:barDir val="bar"/>
        <c:grouping val="percentStacked"/>
        <c:varyColors val="0"/>
        <c:ser>
          <c:idx val="0"/>
          <c:order val="0"/>
          <c:tx>
            <c:strRef>
              <c:f>Arkusz1!$B$1</c:f>
              <c:strCache>
                <c:ptCount val="1"/>
                <c:pt idx="0">
                  <c:v>tak</c:v>
                </c:pt>
              </c:strCache>
            </c:strRef>
          </c:tx>
          <c:spPr>
            <a:solidFill>
              <a:srgbClr val="FFD22D"/>
            </a:solidFill>
            <a:ln>
              <a:solidFill>
                <a:sysClr val="window" lastClr="FFFFFF"/>
              </a:solidFill>
            </a:ln>
            <a:effectLst/>
          </c:spPr>
          <c:invertIfNegative val="0"/>
          <c:dPt>
            <c:idx val="0"/>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1-F0EE-464B-B1D0-ECCF7F2B065E}"/>
              </c:ext>
            </c:extLst>
          </c:dPt>
          <c:dPt>
            <c:idx val="6"/>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3-F0EE-464B-B1D0-ECCF7F2B065E}"/>
              </c:ext>
            </c:extLst>
          </c:dPt>
          <c:dPt>
            <c:idx val="7"/>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5-F0EE-464B-B1D0-ECCF7F2B065E}"/>
              </c:ext>
            </c:extLst>
          </c:dPt>
          <c:dPt>
            <c:idx val="8"/>
            <c:invertIfNegative val="0"/>
            <c:bubble3D val="0"/>
            <c:spPr>
              <a:solidFill>
                <a:srgbClr val="FFD22D"/>
              </a:solidFill>
              <a:ln>
                <a:solidFill>
                  <a:sysClr val="window" lastClr="FFFFFF"/>
                </a:solidFill>
              </a:ln>
              <a:effectLst/>
            </c:spPr>
            <c:extLst>
              <c:ext xmlns:c16="http://schemas.microsoft.com/office/drawing/2014/chart" uri="{C3380CC4-5D6E-409C-BE32-E72D297353CC}">
                <c16:uniqueId val="{00000007-F0EE-464B-B1D0-ECCF7F2B065E}"/>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Arkusz1!$B$2:$B$13</c:f>
              <c:numCache>
                <c:formatCode>0.0</c:formatCode>
                <c:ptCount val="12"/>
                <c:pt idx="0">
                  <c:v>73.7</c:v>
                </c:pt>
                <c:pt idx="1">
                  <c:v>73</c:v>
                </c:pt>
                <c:pt idx="2">
                  <c:v>71.7</c:v>
                </c:pt>
                <c:pt idx="3">
                  <c:v>65.7</c:v>
                </c:pt>
                <c:pt idx="4">
                  <c:v>64.599999999999994</c:v>
                </c:pt>
                <c:pt idx="5">
                  <c:v>64.599999999999994</c:v>
                </c:pt>
                <c:pt idx="6">
                  <c:v>63.9</c:v>
                </c:pt>
                <c:pt idx="7">
                  <c:v>56.4</c:v>
                </c:pt>
                <c:pt idx="8">
                  <c:v>56.4</c:v>
                </c:pt>
                <c:pt idx="9">
                  <c:v>55</c:v>
                </c:pt>
                <c:pt idx="10">
                  <c:v>46.6</c:v>
                </c:pt>
                <c:pt idx="11">
                  <c:v>1.4</c:v>
                </c:pt>
              </c:numCache>
            </c:numRef>
          </c:val>
          <c:extLst>
            <c:ext xmlns:c16="http://schemas.microsoft.com/office/drawing/2014/chart" uri="{C3380CC4-5D6E-409C-BE32-E72D297353CC}">
              <c16:uniqueId val="{00000008-4EDF-4A7A-A25C-5B77FB9BF896}"/>
            </c:ext>
          </c:extLst>
        </c:ser>
        <c:ser>
          <c:idx val="1"/>
          <c:order val="1"/>
          <c:tx>
            <c:strRef>
              <c:f>Arkusz1!$C$1</c:f>
              <c:strCache>
                <c:ptCount val="1"/>
                <c:pt idx="0">
                  <c:v>nie </c:v>
                </c:pt>
              </c:strCache>
            </c:strRef>
          </c:tx>
          <c:spPr>
            <a:solidFill>
              <a:srgbClr val="6D8F9A"/>
            </a:solidFill>
            <a:ln>
              <a:solidFill>
                <a:sysClr val="window" lastClr="FFFFFF"/>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Arkusz1!$C$2:$C$13</c:f>
              <c:numCache>
                <c:formatCode>General</c:formatCode>
                <c:ptCount val="12"/>
                <c:pt idx="0">
                  <c:v>14.6</c:v>
                </c:pt>
                <c:pt idx="1">
                  <c:v>23</c:v>
                </c:pt>
                <c:pt idx="2">
                  <c:v>20.2</c:v>
                </c:pt>
                <c:pt idx="3">
                  <c:v>22.7</c:v>
                </c:pt>
                <c:pt idx="4">
                  <c:v>24.1</c:v>
                </c:pt>
                <c:pt idx="5">
                  <c:v>22.5</c:v>
                </c:pt>
                <c:pt idx="6">
                  <c:v>27.1</c:v>
                </c:pt>
                <c:pt idx="7">
                  <c:v>29.9</c:v>
                </c:pt>
                <c:pt idx="8">
                  <c:v>35.4</c:v>
                </c:pt>
                <c:pt idx="9">
                  <c:v>34.5</c:v>
                </c:pt>
                <c:pt idx="10">
                  <c:v>37.200000000000003</c:v>
                </c:pt>
                <c:pt idx="11">
                  <c:v>43.4</c:v>
                </c:pt>
              </c:numCache>
            </c:numRef>
          </c:val>
          <c:extLst>
            <c:ext xmlns:c16="http://schemas.microsoft.com/office/drawing/2014/chart" uri="{C3380CC4-5D6E-409C-BE32-E72D297353CC}">
              <c16:uniqueId val="{00000008-0FD0-44CA-94D8-E5570B422B5F}"/>
            </c:ext>
          </c:extLst>
        </c:ser>
        <c:ser>
          <c:idx val="2"/>
          <c:order val="2"/>
          <c:tx>
            <c:strRef>
              <c:f>Arkusz1!$D$1</c:f>
              <c:strCache>
                <c:ptCount val="1"/>
                <c:pt idx="0">
                  <c:v>nie wiem, trudno powiedzieć</c:v>
                </c:pt>
              </c:strCache>
            </c:strRef>
          </c:tx>
          <c:spPr>
            <a:solidFill>
              <a:srgbClr val="F2F2F2"/>
            </a:solidFill>
            <a:ln>
              <a:solidFill>
                <a:sysClr val="window" lastClr="FFFFFF"/>
              </a:solidFill>
            </a:ln>
            <a:effectLst/>
          </c:spPr>
          <c:invertIfNegative val="0"/>
          <c:dLbls>
            <c:dLbl>
              <c:idx val="1"/>
              <c:layout>
                <c:manualLayout>
                  <c:x val="1.1305632530666703E-2"/>
                  <c:y val="4.89443278262215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FD0-44CA-94D8-E5570B422B5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95000"/>
                        <a:lumOff val="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Arkusz1!$A$2:$A$13</c:f>
              <c:strCache>
                <c:ptCount val="12"/>
                <c:pt idx="0">
                  <c:v>wymiana starych pieców węglowych na piece niskoemisyjne</c:v>
                </c:pt>
                <c:pt idx="1">
                  <c:v>zwiększenie kontroli emisji spalin w samochodach osobowych i ciężarowych</c:v>
                </c:pt>
                <c:pt idx="2">
                  <c:v>zwiększenie kontroli, czym pali się w piecach przydomowych</c:v>
                </c:pt>
                <c:pt idx="3">
                  <c:v>podłączenia indywidualnych gospodarstw do sieci ciepłowniczej</c:v>
                </c:pt>
                <c:pt idx="4">
                  <c:v>stosowanie odnawialnych źródeł energii </c:v>
                </c:pt>
                <c:pt idx="5">
                  <c:v>wprowadzenie systemów rowerowych (wypożyczalnia rowerów)</c:v>
                </c:pt>
                <c:pt idx="6">
                  <c:v>termomodernizacja budynków</c:v>
                </c:pt>
                <c:pt idx="7">
                  <c:v>nakładanie dodatkowych opłat za zanieczyszczanie powietrza</c:v>
                </c:pt>
                <c:pt idx="8">
                  <c:v>bardziej restrykcyjne nakładanie kar/mandatów za zanieczyszczanie powietrza</c:v>
                </c:pt>
                <c:pt idx="9">
                  <c:v>wprowadzenie stref ograniczonego ruchu pojazdów samochodowych w centrach miast albo wprowadzenie opłaty za wjazd</c:v>
                </c:pt>
                <c:pt idx="10">
                  <c:v>wydzielenie bus-pasów</c:v>
                </c:pt>
                <c:pt idx="11">
                  <c:v>inne, jakie</c:v>
                </c:pt>
              </c:strCache>
            </c:strRef>
          </c:cat>
          <c:val>
            <c:numRef>
              <c:f>Arkusz1!$D$2:$D$13</c:f>
              <c:numCache>
                <c:formatCode>General</c:formatCode>
                <c:ptCount val="12"/>
                <c:pt idx="0">
                  <c:v>11.7</c:v>
                </c:pt>
                <c:pt idx="1">
                  <c:v>4</c:v>
                </c:pt>
                <c:pt idx="2">
                  <c:v>8.1</c:v>
                </c:pt>
                <c:pt idx="3">
                  <c:v>11.6</c:v>
                </c:pt>
                <c:pt idx="4">
                  <c:v>11.3</c:v>
                </c:pt>
                <c:pt idx="5">
                  <c:v>12.9</c:v>
                </c:pt>
                <c:pt idx="6">
                  <c:v>9</c:v>
                </c:pt>
                <c:pt idx="7">
                  <c:v>13.7</c:v>
                </c:pt>
                <c:pt idx="8">
                  <c:v>8.1999999999999993</c:v>
                </c:pt>
                <c:pt idx="9">
                  <c:v>10.5</c:v>
                </c:pt>
                <c:pt idx="10">
                  <c:v>16.2</c:v>
                </c:pt>
                <c:pt idx="11">
                  <c:v>55.2</c:v>
                </c:pt>
              </c:numCache>
            </c:numRef>
          </c:val>
          <c:extLst>
            <c:ext xmlns:c16="http://schemas.microsoft.com/office/drawing/2014/chart" uri="{C3380CC4-5D6E-409C-BE32-E72D297353CC}">
              <c16:uniqueId val="{00000009-0FD0-44CA-94D8-E5570B422B5F}"/>
            </c:ext>
          </c:extLst>
        </c:ser>
        <c:dLbls>
          <c:showLegendKey val="0"/>
          <c:showVal val="1"/>
          <c:showCatName val="0"/>
          <c:showSerName val="0"/>
          <c:showPercent val="0"/>
          <c:showBubbleSize val="0"/>
        </c:dLbls>
        <c:gapWidth val="68"/>
        <c:overlap val="100"/>
        <c:axId val="383821656"/>
        <c:axId val="383822048"/>
      </c:barChart>
      <c:catAx>
        <c:axId val="383821656"/>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crossAx val="383822048"/>
        <c:crosses val="autoZero"/>
        <c:auto val="1"/>
        <c:lblAlgn val="ctr"/>
        <c:lblOffset val="100"/>
        <c:noMultiLvlLbl val="0"/>
      </c:catAx>
      <c:valAx>
        <c:axId val="383822048"/>
        <c:scaling>
          <c:orientation val="minMax"/>
          <c:max val="1"/>
        </c:scaling>
        <c:delete val="1"/>
        <c:axPos val="t"/>
        <c:numFmt formatCode="0%" sourceLinked="1"/>
        <c:majorTickMark val="out"/>
        <c:minorTickMark val="none"/>
        <c:tickLblPos val="nextTo"/>
        <c:crossAx val="3838216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l-PL"/>
    </a:p>
  </c:txPr>
  <c:externalData r:id="rId4">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459105217422457"/>
          <c:y val="3.3050835828904078E-2"/>
          <c:w val="0.47403652497788928"/>
          <c:h val="0.93389832834219189"/>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EEFA-4E93-B170-CBDB2B8F22E9}"/>
              </c:ext>
            </c:extLst>
          </c:dPt>
          <c:dPt>
            <c:idx val="1"/>
            <c:invertIfNegative val="0"/>
            <c:bubble3D val="0"/>
            <c:spPr>
              <a:solidFill>
                <a:srgbClr val="FFD22D"/>
              </a:solidFill>
              <a:ln>
                <a:noFill/>
              </a:ln>
              <a:effectLst/>
            </c:spPr>
            <c:extLst>
              <c:ext xmlns:c16="http://schemas.microsoft.com/office/drawing/2014/chart" uri="{C3380CC4-5D6E-409C-BE32-E72D297353CC}">
                <c16:uniqueId val="{00000003-EEFA-4E93-B170-CBDB2B8F22E9}"/>
              </c:ext>
            </c:extLst>
          </c:dPt>
          <c:dPt>
            <c:idx val="2"/>
            <c:invertIfNegative val="0"/>
            <c:bubble3D val="0"/>
            <c:spPr>
              <a:solidFill>
                <a:srgbClr val="FFD22D"/>
              </a:solidFill>
              <a:ln>
                <a:noFill/>
              </a:ln>
              <a:effectLst/>
            </c:spPr>
            <c:extLst>
              <c:ext xmlns:c16="http://schemas.microsoft.com/office/drawing/2014/chart" uri="{C3380CC4-5D6E-409C-BE32-E72D297353CC}">
                <c16:uniqueId val="{00000005-EEFA-4E93-B170-CBDB2B8F22E9}"/>
              </c:ext>
            </c:extLst>
          </c:dPt>
          <c:dPt>
            <c:idx val="3"/>
            <c:invertIfNegative val="0"/>
            <c:bubble3D val="0"/>
            <c:spPr>
              <a:solidFill>
                <a:srgbClr val="FFD22D"/>
              </a:solidFill>
              <a:ln>
                <a:noFill/>
              </a:ln>
              <a:effectLst/>
            </c:spPr>
            <c:extLst>
              <c:ext xmlns:c16="http://schemas.microsoft.com/office/drawing/2014/chart" uri="{C3380CC4-5D6E-409C-BE32-E72D297353CC}">
                <c16:uniqueId val="{00000007-EEFA-4E93-B170-CBDB2B8F22E9}"/>
              </c:ext>
            </c:extLst>
          </c:dPt>
          <c:dPt>
            <c:idx val="5"/>
            <c:invertIfNegative val="0"/>
            <c:bubble3D val="0"/>
            <c:spPr>
              <a:solidFill>
                <a:srgbClr val="FFD22D"/>
              </a:solidFill>
              <a:ln>
                <a:noFill/>
              </a:ln>
              <a:effectLst/>
            </c:spPr>
            <c:extLst>
              <c:ext xmlns:c16="http://schemas.microsoft.com/office/drawing/2014/chart" uri="{C3380CC4-5D6E-409C-BE32-E72D297353CC}">
                <c16:uniqueId val="{00000009-EEFA-4E93-B170-CBDB2B8F22E9}"/>
              </c:ext>
            </c:extLst>
          </c:dPt>
          <c:dPt>
            <c:idx val="6"/>
            <c:invertIfNegative val="0"/>
            <c:bubble3D val="0"/>
            <c:spPr>
              <a:solidFill>
                <a:srgbClr val="FFD22D"/>
              </a:solidFill>
              <a:ln>
                <a:noFill/>
              </a:ln>
              <a:effectLst/>
            </c:spPr>
            <c:extLst>
              <c:ext xmlns:c16="http://schemas.microsoft.com/office/drawing/2014/chart" uri="{C3380CC4-5D6E-409C-BE32-E72D297353CC}">
                <c16:uniqueId val="{0000000B-EEFA-4E93-B170-CBDB2B8F22E9}"/>
              </c:ext>
            </c:extLst>
          </c:dPt>
          <c:dPt>
            <c:idx val="7"/>
            <c:invertIfNegative val="0"/>
            <c:bubble3D val="0"/>
            <c:spPr>
              <a:solidFill>
                <a:srgbClr val="FFD22D"/>
              </a:solidFill>
              <a:ln>
                <a:noFill/>
              </a:ln>
              <a:effectLst/>
            </c:spPr>
            <c:extLst>
              <c:ext xmlns:c16="http://schemas.microsoft.com/office/drawing/2014/chart" uri="{C3380CC4-5D6E-409C-BE32-E72D297353CC}">
                <c16:uniqueId val="{0000000D-EEFA-4E93-B170-CBDB2B8F22E9}"/>
              </c:ext>
            </c:extLst>
          </c:dPt>
          <c:dPt>
            <c:idx val="9"/>
            <c:invertIfNegative val="0"/>
            <c:bubble3D val="0"/>
            <c:spPr>
              <a:solidFill>
                <a:srgbClr val="FFD22D"/>
              </a:solidFill>
              <a:ln>
                <a:noFill/>
              </a:ln>
              <a:effectLst/>
            </c:spPr>
            <c:extLst>
              <c:ext xmlns:c16="http://schemas.microsoft.com/office/drawing/2014/chart" uri="{C3380CC4-5D6E-409C-BE32-E72D297353CC}">
                <c16:uniqueId val="{0000000F-EEFA-4E93-B170-CBDB2B8F22E9}"/>
              </c:ext>
            </c:extLst>
          </c:dPt>
          <c:dPt>
            <c:idx val="10"/>
            <c:invertIfNegative val="0"/>
            <c:bubble3D val="0"/>
            <c:spPr>
              <a:solidFill>
                <a:srgbClr val="FFD22D"/>
              </a:solidFill>
              <a:ln>
                <a:noFill/>
              </a:ln>
              <a:effectLst/>
            </c:spPr>
            <c:extLst>
              <c:ext xmlns:c16="http://schemas.microsoft.com/office/drawing/2014/chart" uri="{C3380CC4-5D6E-409C-BE32-E72D297353CC}">
                <c16:uniqueId val="{00000011-EEFA-4E93-B170-CBDB2B8F22E9}"/>
              </c:ext>
            </c:extLst>
          </c:dPt>
          <c:dPt>
            <c:idx val="11"/>
            <c:invertIfNegative val="0"/>
            <c:bubble3D val="0"/>
            <c:spPr>
              <a:solidFill>
                <a:srgbClr val="FFD22D"/>
              </a:solidFill>
              <a:ln>
                <a:noFill/>
              </a:ln>
              <a:effectLst/>
            </c:spPr>
            <c:extLst>
              <c:ext xmlns:c16="http://schemas.microsoft.com/office/drawing/2014/chart" uri="{C3380CC4-5D6E-409C-BE32-E72D297353CC}">
                <c16:uniqueId val="{00000013-EEFA-4E93-B170-CBDB2B8F22E9}"/>
              </c:ext>
            </c:extLst>
          </c:dPt>
          <c:dPt>
            <c:idx val="12"/>
            <c:invertIfNegative val="0"/>
            <c:bubble3D val="0"/>
            <c:spPr>
              <a:solidFill>
                <a:srgbClr val="FFD22D"/>
              </a:solidFill>
              <a:ln>
                <a:noFill/>
              </a:ln>
              <a:effectLst/>
            </c:spPr>
            <c:extLst>
              <c:ext xmlns:c16="http://schemas.microsoft.com/office/drawing/2014/chart" uri="{C3380CC4-5D6E-409C-BE32-E72D297353CC}">
                <c16:uniqueId val="{00000015-EEFA-4E93-B170-CBDB2B8F22E9}"/>
              </c:ext>
            </c:extLst>
          </c:dPt>
          <c:dPt>
            <c:idx val="13"/>
            <c:invertIfNegative val="0"/>
            <c:bubble3D val="0"/>
            <c:spPr>
              <a:solidFill>
                <a:srgbClr val="FFD22D"/>
              </a:solidFill>
              <a:ln>
                <a:noFill/>
              </a:ln>
              <a:effectLst/>
            </c:spPr>
            <c:extLst>
              <c:ext xmlns:c16="http://schemas.microsoft.com/office/drawing/2014/chart" uri="{C3380CC4-5D6E-409C-BE32-E72D297353CC}">
                <c16:uniqueId val="{00000017-EEFA-4E93-B170-CBDB2B8F22E9}"/>
              </c:ext>
            </c:extLst>
          </c:dPt>
          <c:dPt>
            <c:idx val="15"/>
            <c:invertIfNegative val="0"/>
            <c:bubble3D val="0"/>
            <c:spPr>
              <a:solidFill>
                <a:srgbClr val="FFD22D"/>
              </a:solidFill>
              <a:ln>
                <a:noFill/>
              </a:ln>
              <a:effectLst/>
            </c:spPr>
            <c:extLst>
              <c:ext xmlns:c16="http://schemas.microsoft.com/office/drawing/2014/chart" uri="{C3380CC4-5D6E-409C-BE32-E72D297353CC}">
                <c16:uniqueId val="{00000019-EEFA-4E93-B170-CBDB2B8F22E9}"/>
              </c:ext>
            </c:extLst>
          </c:dPt>
          <c:dLbls>
            <c:dLbl>
              <c:idx val="0"/>
              <c:spPr>
                <a:noFill/>
                <a:ln>
                  <a:no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EEFA-4E93-B170-CBDB2B8F22E9}"/>
                </c:ext>
              </c:extLst>
            </c:dLbl>
            <c:dLbl>
              <c:idx val="7"/>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EEFA-4E93-B170-CBDB2B8F22E9}"/>
                </c:ext>
              </c:extLst>
            </c:dLbl>
            <c:dLbl>
              <c:idx val="9"/>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EEFA-4E93-B170-CBDB2B8F22E9}"/>
                </c:ext>
              </c:extLst>
            </c:dLbl>
            <c:dLbl>
              <c:idx val="11"/>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EEFA-4E93-B170-CBDB2B8F22E9}"/>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Arkusz1!$B$2:$B$17</c:f>
              <c:numCache>
                <c:formatCode>0.0</c:formatCode>
                <c:ptCount val="16"/>
                <c:pt idx="0">
                  <c:v>84.090909090909093</c:v>
                </c:pt>
                <c:pt idx="1">
                  <c:v>76.280834914611006</c:v>
                </c:pt>
                <c:pt idx="2">
                  <c:v>64.393939393939391</c:v>
                </c:pt>
                <c:pt idx="3">
                  <c:v>51.515151515151516</c:v>
                </c:pt>
                <c:pt idx="5">
                  <c:v>64.052287581699346</c:v>
                </c:pt>
                <c:pt idx="6">
                  <c:v>75.641025641025635</c:v>
                </c:pt>
                <c:pt idx="7">
                  <c:v>85.276073619631902</c:v>
                </c:pt>
                <c:pt idx="9">
                  <c:v>80.172413793103445</c:v>
                </c:pt>
                <c:pt idx="10">
                  <c:v>79.545454545454547</c:v>
                </c:pt>
                <c:pt idx="11">
                  <c:v>81.212121212121218</c:v>
                </c:pt>
                <c:pt idx="12">
                  <c:v>78.512396694214885</c:v>
                </c:pt>
                <c:pt idx="13">
                  <c:v>64.267352185089976</c:v>
                </c:pt>
                <c:pt idx="15">
                  <c:v>73.7</c:v>
                </c:pt>
              </c:numCache>
            </c:numRef>
          </c:val>
          <c:extLst>
            <c:ext xmlns:c16="http://schemas.microsoft.com/office/drawing/2014/chart" uri="{C3380CC4-5D6E-409C-BE32-E72D297353CC}">
              <c16:uniqueId val="{0000001A-EEFA-4E93-B170-CBDB2B8F22E9}"/>
            </c:ext>
          </c:extLst>
        </c:ser>
        <c:ser>
          <c:idx val="1"/>
          <c:order val="1"/>
          <c:tx>
            <c:strRef>
              <c:f>Arkusz1!$C$1</c:f>
              <c:strCache>
                <c:ptCount val="1"/>
                <c:pt idx="0">
                  <c:v>nie</c:v>
                </c:pt>
              </c:strCache>
            </c:strRef>
          </c:tx>
          <c:spPr>
            <a:solidFill>
              <a:srgbClr val="6D8F9A"/>
            </a:solidFill>
            <a:ln>
              <a:noFill/>
            </a:ln>
            <a:effectLst/>
          </c:spPr>
          <c:invertIfNegative val="0"/>
          <c:dLbls>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C-6B89-43ED-83F2-EA00ACBED89F}"/>
                </c:ext>
              </c:extLst>
            </c:dLbl>
            <c:dLbl>
              <c:idx val="5"/>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6B89-43ED-83F2-EA00ACBED89F}"/>
                </c:ext>
              </c:extLst>
            </c:dLbl>
            <c:dLbl>
              <c:idx val="6"/>
              <c:layout>
                <c:manualLayout>
                  <c:x val="-2.2303882139964412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6DE5-480F-9EDC-9239FD291DD5}"/>
                </c:ext>
              </c:extLst>
            </c:dLbl>
            <c:dLbl>
              <c:idx val="7"/>
              <c:layout>
                <c:manualLayout>
                  <c:x val="-1.784310571197152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6DE5-480F-9EDC-9239FD291DD5}"/>
                </c:ext>
              </c:extLst>
            </c:dLbl>
            <c:dLbl>
              <c:idx val="11"/>
              <c:layout>
                <c:manualLayout>
                  <c:x val="-4.4607764279928821E-3"/>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B89-43ED-83F2-EA00ACBED8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Arkusz1!$C$2:$C$17</c:f>
              <c:numCache>
                <c:formatCode>0.0</c:formatCode>
                <c:ptCount val="16"/>
                <c:pt idx="0">
                  <c:v>9.0909090909090917</c:v>
                </c:pt>
                <c:pt idx="1">
                  <c:v>13.662239089184061</c:v>
                </c:pt>
                <c:pt idx="2">
                  <c:v>17.803030303030305</c:v>
                </c:pt>
                <c:pt idx="3">
                  <c:v>33.333333333333329</c:v>
                </c:pt>
                <c:pt idx="5">
                  <c:v>22.549019607843139</c:v>
                </c:pt>
                <c:pt idx="6">
                  <c:v>12.179487179487179</c:v>
                </c:pt>
                <c:pt idx="7">
                  <c:v>4.9079754601226995</c:v>
                </c:pt>
                <c:pt idx="9">
                  <c:v>16.379310344827587</c:v>
                </c:pt>
                <c:pt idx="10">
                  <c:v>13.636363636363635</c:v>
                </c:pt>
                <c:pt idx="11">
                  <c:v>11.515151515151516</c:v>
                </c:pt>
                <c:pt idx="12">
                  <c:v>14.049586776859504</c:v>
                </c:pt>
                <c:pt idx="13">
                  <c:v>15.938303341902312</c:v>
                </c:pt>
                <c:pt idx="15" formatCode="General">
                  <c:v>14.6</c:v>
                </c:pt>
              </c:numCache>
            </c:numRef>
          </c:val>
          <c:extLst>
            <c:ext xmlns:c16="http://schemas.microsoft.com/office/drawing/2014/chart" uri="{C3380CC4-5D6E-409C-BE32-E72D297353CC}">
              <c16:uniqueId val="{0000001A-6B89-43ED-83F2-EA00ACBED89F}"/>
            </c:ext>
          </c:extLst>
        </c:ser>
        <c:ser>
          <c:idx val="2"/>
          <c:order val="2"/>
          <c:tx>
            <c:strRef>
              <c:f>Arkusz1!$D$1</c:f>
              <c:strCache>
                <c:ptCount val="1"/>
                <c:pt idx="0">
                  <c:v>nie wiem</c:v>
                </c:pt>
              </c:strCache>
            </c:strRef>
          </c:tx>
          <c:spPr>
            <a:solidFill>
              <a:srgbClr val="D9D9D9"/>
            </a:solidFill>
            <a:ln>
              <a:noFill/>
            </a:ln>
            <a:effectLst/>
          </c:spPr>
          <c:invertIfNegative val="0"/>
          <c:dLbls>
            <c:dLbl>
              <c:idx val="0"/>
              <c:layout>
                <c:manualLayout>
                  <c:x val="3.5686211423942897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6B89-43ED-83F2-EA00ACBED89F}"/>
                </c:ext>
              </c:extLst>
            </c:dLbl>
            <c:dLbl>
              <c:idx val="1"/>
              <c:layout>
                <c:manualLayout>
                  <c:x val="2.2303882139964412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6B89-43ED-83F2-EA00ACBED89F}"/>
                </c:ext>
              </c:extLst>
            </c:dLbl>
            <c:dLbl>
              <c:idx val="2"/>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6B89-43ED-83F2-EA00ACBED89F}"/>
                </c:ext>
              </c:extLst>
            </c:dLbl>
            <c:dLbl>
              <c:idx val="5"/>
              <c:layout>
                <c:manualLayout>
                  <c:x val="1.3382329283978648E-2"/>
                  <c:y val="-3.0046214389912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6B89-43ED-83F2-EA00ACBED89F}"/>
                </c:ext>
              </c:extLst>
            </c:dLbl>
            <c:dLbl>
              <c:idx val="6"/>
              <c:layout>
                <c:manualLayout>
                  <c:x val="2.6764658567957129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B89-43ED-83F2-EA00ACBED89F}"/>
                </c:ext>
              </c:extLst>
            </c:dLbl>
            <c:dLbl>
              <c:idx val="7"/>
              <c:layout>
                <c:manualLayout>
                  <c:x val="3.12254349959500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B89-43ED-83F2-EA00ACBED89F}"/>
                </c:ext>
              </c:extLst>
            </c:dLbl>
            <c:dLbl>
              <c:idx val="9"/>
              <c:layout>
                <c:manualLayout>
                  <c:x val="2.676465856795729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B89-43ED-83F2-EA00ACBED89F}"/>
                </c:ext>
              </c:extLst>
            </c:dLbl>
            <c:dLbl>
              <c:idx val="10"/>
              <c:layout>
                <c:manualLayout>
                  <c:x val="3.5686211423942897E-2"/>
                  <c:y val="-5.508409004539808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B89-43ED-83F2-EA00ACBED89F}"/>
                </c:ext>
              </c:extLst>
            </c:dLbl>
            <c:dLbl>
              <c:idx val="11"/>
              <c:layout>
                <c:manualLayout>
                  <c:x val="2.230388213996441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6B89-43ED-83F2-EA00ACBED89F}"/>
                </c:ext>
              </c:extLst>
            </c:dLbl>
            <c:dLbl>
              <c:idx val="12"/>
              <c:layout>
                <c:manualLayout>
                  <c:x val="2.6764658567957296E-2"/>
                  <c:y val="-2.754204502269904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6B89-43ED-83F2-EA00ACBED89F}"/>
                </c:ext>
              </c:extLst>
            </c:dLbl>
            <c:dLbl>
              <c:idx val="1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6B89-43ED-83F2-EA00ACBED89F}"/>
                </c:ext>
              </c:extLst>
            </c:dLbl>
            <c:dLbl>
              <c:idx val="15"/>
              <c:layout>
                <c:manualLayout>
                  <c:x val="1.870421746966547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6B89-43ED-83F2-EA00ACBED89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Arkusz1!$D$2:$D$17</c:f>
              <c:numCache>
                <c:formatCode>0.0</c:formatCode>
                <c:ptCount val="16"/>
                <c:pt idx="0">
                  <c:v>6.8181818181818175</c:v>
                </c:pt>
                <c:pt idx="1">
                  <c:v>10.056925996204933</c:v>
                </c:pt>
                <c:pt idx="2">
                  <c:v>17.803030303030305</c:v>
                </c:pt>
                <c:pt idx="3">
                  <c:v>15.151515151515152</c:v>
                </c:pt>
                <c:pt idx="5">
                  <c:v>13.398692810457517</c:v>
                </c:pt>
                <c:pt idx="6">
                  <c:v>12.179487179487179</c:v>
                </c:pt>
                <c:pt idx="7">
                  <c:v>9.8159509202453989</c:v>
                </c:pt>
                <c:pt idx="9">
                  <c:v>3.4482758620689653</c:v>
                </c:pt>
                <c:pt idx="10">
                  <c:v>6.8181818181818175</c:v>
                </c:pt>
                <c:pt idx="11">
                  <c:v>7.2727272727272725</c:v>
                </c:pt>
                <c:pt idx="12">
                  <c:v>7.4380165289256199</c:v>
                </c:pt>
                <c:pt idx="13">
                  <c:v>19.794344473007712</c:v>
                </c:pt>
                <c:pt idx="15" formatCode="General">
                  <c:v>11.7</c:v>
                </c:pt>
              </c:numCache>
            </c:numRef>
          </c:val>
          <c:extLst>
            <c:ext xmlns:c16="http://schemas.microsoft.com/office/drawing/2014/chart" uri="{C3380CC4-5D6E-409C-BE32-E72D297353CC}">
              <c16:uniqueId val="{0000001B-6B89-43ED-83F2-EA00ACBED89F}"/>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out"/>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33671277382397"/>
          <c:y val="3.3050835828904078E-2"/>
          <c:w val="0.44978409958567905"/>
          <c:h val="0.93389832834219189"/>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8609-4DE0-8D77-BE742792B3AA}"/>
              </c:ext>
            </c:extLst>
          </c:dPt>
          <c:dPt>
            <c:idx val="1"/>
            <c:invertIfNegative val="0"/>
            <c:bubble3D val="0"/>
            <c:spPr>
              <a:solidFill>
                <a:srgbClr val="FFD22D"/>
              </a:solidFill>
              <a:ln>
                <a:noFill/>
              </a:ln>
              <a:effectLst/>
            </c:spPr>
            <c:extLst>
              <c:ext xmlns:c16="http://schemas.microsoft.com/office/drawing/2014/chart" uri="{C3380CC4-5D6E-409C-BE32-E72D297353CC}">
                <c16:uniqueId val="{00000003-8609-4DE0-8D77-BE742792B3AA}"/>
              </c:ext>
            </c:extLst>
          </c:dPt>
          <c:dPt>
            <c:idx val="2"/>
            <c:invertIfNegative val="0"/>
            <c:bubble3D val="0"/>
            <c:spPr>
              <a:solidFill>
                <a:srgbClr val="FFD22D"/>
              </a:solidFill>
              <a:ln>
                <a:noFill/>
              </a:ln>
              <a:effectLst/>
            </c:spPr>
            <c:extLst>
              <c:ext xmlns:c16="http://schemas.microsoft.com/office/drawing/2014/chart" uri="{C3380CC4-5D6E-409C-BE32-E72D297353CC}">
                <c16:uniqueId val="{00000005-8609-4DE0-8D77-BE742792B3AA}"/>
              </c:ext>
            </c:extLst>
          </c:dPt>
          <c:dPt>
            <c:idx val="3"/>
            <c:invertIfNegative val="0"/>
            <c:bubble3D val="0"/>
            <c:spPr>
              <a:solidFill>
                <a:srgbClr val="FFD22D"/>
              </a:solidFill>
              <a:ln>
                <a:noFill/>
              </a:ln>
              <a:effectLst/>
            </c:spPr>
            <c:extLst>
              <c:ext xmlns:c16="http://schemas.microsoft.com/office/drawing/2014/chart" uri="{C3380CC4-5D6E-409C-BE32-E72D297353CC}">
                <c16:uniqueId val="{00000007-8609-4DE0-8D77-BE742792B3AA}"/>
              </c:ext>
            </c:extLst>
          </c:dPt>
          <c:dPt>
            <c:idx val="5"/>
            <c:invertIfNegative val="0"/>
            <c:bubble3D val="0"/>
            <c:spPr>
              <a:solidFill>
                <a:srgbClr val="FFD22D"/>
              </a:solidFill>
              <a:ln>
                <a:noFill/>
              </a:ln>
              <a:effectLst/>
            </c:spPr>
            <c:extLst>
              <c:ext xmlns:c16="http://schemas.microsoft.com/office/drawing/2014/chart" uri="{C3380CC4-5D6E-409C-BE32-E72D297353CC}">
                <c16:uniqueId val="{00000009-8609-4DE0-8D77-BE742792B3AA}"/>
              </c:ext>
            </c:extLst>
          </c:dPt>
          <c:dPt>
            <c:idx val="6"/>
            <c:invertIfNegative val="0"/>
            <c:bubble3D val="0"/>
            <c:spPr>
              <a:solidFill>
                <a:srgbClr val="FFD22D"/>
              </a:solidFill>
              <a:ln>
                <a:noFill/>
              </a:ln>
              <a:effectLst/>
            </c:spPr>
            <c:extLst>
              <c:ext xmlns:c16="http://schemas.microsoft.com/office/drawing/2014/chart" uri="{C3380CC4-5D6E-409C-BE32-E72D297353CC}">
                <c16:uniqueId val="{0000000B-8609-4DE0-8D77-BE742792B3AA}"/>
              </c:ext>
            </c:extLst>
          </c:dPt>
          <c:dPt>
            <c:idx val="7"/>
            <c:invertIfNegative val="0"/>
            <c:bubble3D val="0"/>
            <c:spPr>
              <a:solidFill>
                <a:srgbClr val="FFD22D"/>
              </a:solidFill>
              <a:ln>
                <a:noFill/>
              </a:ln>
              <a:effectLst/>
            </c:spPr>
            <c:extLst>
              <c:ext xmlns:c16="http://schemas.microsoft.com/office/drawing/2014/chart" uri="{C3380CC4-5D6E-409C-BE32-E72D297353CC}">
                <c16:uniqueId val="{0000000D-8609-4DE0-8D77-BE742792B3AA}"/>
              </c:ext>
            </c:extLst>
          </c:dPt>
          <c:dPt>
            <c:idx val="9"/>
            <c:invertIfNegative val="0"/>
            <c:bubble3D val="0"/>
            <c:spPr>
              <a:solidFill>
                <a:srgbClr val="FFD22D"/>
              </a:solidFill>
              <a:ln>
                <a:noFill/>
              </a:ln>
              <a:effectLst/>
            </c:spPr>
            <c:extLst>
              <c:ext xmlns:c16="http://schemas.microsoft.com/office/drawing/2014/chart" uri="{C3380CC4-5D6E-409C-BE32-E72D297353CC}">
                <c16:uniqueId val="{0000000F-8609-4DE0-8D77-BE742792B3AA}"/>
              </c:ext>
            </c:extLst>
          </c:dPt>
          <c:dPt>
            <c:idx val="10"/>
            <c:invertIfNegative val="0"/>
            <c:bubble3D val="0"/>
            <c:spPr>
              <a:solidFill>
                <a:srgbClr val="FFD22D"/>
              </a:solidFill>
              <a:ln>
                <a:noFill/>
              </a:ln>
              <a:effectLst/>
            </c:spPr>
            <c:extLst>
              <c:ext xmlns:c16="http://schemas.microsoft.com/office/drawing/2014/chart" uri="{C3380CC4-5D6E-409C-BE32-E72D297353CC}">
                <c16:uniqueId val="{00000011-8609-4DE0-8D77-BE742792B3AA}"/>
              </c:ext>
            </c:extLst>
          </c:dPt>
          <c:dPt>
            <c:idx val="11"/>
            <c:invertIfNegative val="0"/>
            <c:bubble3D val="0"/>
            <c:spPr>
              <a:solidFill>
                <a:srgbClr val="FFD22D"/>
              </a:solidFill>
              <a:ln>
                <a:noFill/>
              </a:ln>
              <a:effectLst/>
            </c:spPr>
            <c:extLst>
              <c:ext xmlns:c16="http://schemas.microsoft.com/office/drawing/2014/chart" uri="{C3380CC4-5D6E-409C-BE32-E72D297353CC}">
                <c16:uniqueId val="{00000013-8609-4DE0-8D77-BE742792B3AA}"/>
              </c:ext>
            </c:extLst>
          </c:dPt>
          <c:dPt>
            <c:idx val="12"/>
            <c:invertIfNegative val="0"/>
            <c:bubble3D val="0"/>
            <c:spPr>
              <a:solidFill>
                <a:srgbClr val="FFD22D"/>
              </a:solidFill>
              <a:ln>
                <a:noFill/>
              </a:ln>
              <a:effectLst/>
            </c:spPr>
            <c:extLst>
              <c:ext xmlns:c16="http://schemas.microsoft.com/office/drawing/2014/chart" uri="{C3380CC4-5D6E-409C-BE32-E72D297353CC}">
                <c16:uniqueId val="{00000015-8609-4DE0-8D77-BE742792B3AA}"/>
              </c:ext>
            </c:extLst>
          </c:dPt>
          <c:dPt>
            <c:idx val="13"/>
            <c:invertIfNegative val="0"/>
            <c:bubble3D val="0"/>
            <c:spPr>
              <a:solidFill>
                <a:srgbClr val="FFD22D"/>
              </a:solidFill>
              <a:ln>
                <a:noFill/>
              </a:ln>
              <a:effectLst/>
            </c:spPr>
            <c:extLst>
              <c:ext xmlns:c16="http://schemas.microsoft.com/office/drawing/2014/chart" uri="{C3380CC4-5D6E-409C-BE32-E72D297353CC}">
                <c16:uniqueId val="{00000017-8609-4DE0-8D77-BE742792B3AA}"/>
              </c:ext>
            </c:extLst>
          </c:dPt>
          <c:dPt>
            <c:idx val="15"/>
            <c:invertIfNegative val="0"/>
            <c:bubble3D val="0"/>
            <c:spPr>
              <a:solidFill>
                <a:srgbClr val="FFD22D"/>
              </a:solidFill>
              <a:ln>
                <a:noFill/>
              </a:ln>
              <a:effectLst/>
            </c:spPr>
            <c:extLst>
              <c:ext xmlns:c16="http://schemas.microsoft.com/office/drawing/2014/chart" uri="{C3380CC4-5D6E-409C-BE32-E72D297353CC}">
                <c16:uniqueId val="{00000019-8609-4DE0-8D77-BE742792B3AA}"/>
              </c:ext>
            </c:extLst>
          </c:dPt>
          <c:dLbls>
            <c:dLbl>
              <c:idx val="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8609-4DE0-8D77-BE742792B3AA}"/>
                </c:ext>
              </c:extLst>
            </c:dLbl>
            <c:dLbl>
              <c:idx val="7"/>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8609-4DE0-8D77-BE742792B3AA}"/>
                </c:ext>
              </c:extLst>
            </c:dLbl>
            <c:dLbl>
              <c:idx val="9"/>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8609-4DE0-8D77-BE742792B3AA}"/>
                </c:ext>
              </c:extLst>
            </c:dLbl>
            <c:dLbl>
              <c:idx val="1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8609-4DE0-8D77-BE742792B3AA}"/>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Arkusz1!$B$2:$B$17</c:f>
              <c:numCache>
                <c:formatCode>0.0</c:formatCode>
                <c:ptCount val="16"/>
                <c:pt idx="0">
                  <c:v>85.227272727272734</c:v>
                </c:pt>
                <c:pt idx="1">
                  <c:v>74.952561669829223</c:v>
                </c:pt>
                <c:pt idx="2">
                  <c:v>60.227272727272727</c:v>
                </c:pt>
                <c:pt idx="3">
                  <c:v>78.787878787878782</c:v>
                </c:pt>
                <c:pt idx="5">
                  <c:v>70.588235294117652</c:v>
                </c:pt>
                <c:pt idx="6">
                  <c:v>72.222222222222214</c:v>
                </c:pt>
                <c:pt idx="7">
                  <c:v>80.981595092024534</c:v>
                </c:pt>
                <c:pt idx="9">
                  <c:v>88.793103448275872</c:v>
                </c:pt>
                <c:pt idx="10">
                  <c:v>84.090909090909093</c:v>
                </c:pt>
                <c:pt idx="11">
                  <c:v>77.575757575757578</c:v>
                </c:pt>
                <c:pt idx="12">
                  <c:v>77.272727272727266</c:v>
                </c:pt>
                <c:pt idx="13">
                  <c:v>61.182519280205661</c:v>
                </c:pt>
                <c:pt idx="15">
                  <c:v>73</c:v>
                </c:pt>
              </c:numCache>
            </c:numRef>
          </c:val>
          <c:extLst>
            <c:ext xmlns:c16="http://schemas.microsoft.com/office/drawing/2014/chart" uri="{C3380CC4-5D6E-409C-BE32-E72D297353CC}">
              <c16:uniqueId val="{0000001A-8609-4DE0-8D77-BE742792B3AA}"/>
            </c:ext>
          </c:extLst>
        </c:ser>
        <c:ser>
          <c:idx val="1"/>
          <c:order val="1"/>
          <c:tx>
            <c:strRef>
              <c:f>Arkusz1!$C$1</c:f>
              <c:strCache>
                <c:ptCount val="1"/>
                <c:pt idx="0">
                  <c:v>nie</c:v>
                </c:pt>
              </c:strCache>
            </c:strRef>
          </c:tx>
          <c:spPr>
            <a:solidFill>
              <a:srgbClr val="6D8F9A"/>
            </a:solidFill>
            <a:ln>
              <a:noFill/>
            </a:ln>
            <a:effectLst/>
          </c:spPr>
          <c:invertIfNegative val="0"/>
          <c:dLbls>
            <c:dLbl>
              <c:idx val="2"/>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BDB5-44A1-9F88-1499351707B9}"/>
                </c:ext>
              </c:extLst>
            </c:dLbl>
            <c:dLbl>
              <c:idx val="9"/>
              <c:layout>
                <c:manualLayout>
                  <c:x val="-2.184983075843687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D3F-4926-B7DB-B268452E077B}"/>
                </c:ext>
              </c:extLst>
            </c:dLbl>
            <c:dLbl>
              <c:idx val="10"/>
              <c:layout>
                <c:manualLayout>
                  <c:x val="-1.7479864606749659E-2"/>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BDB5-44A1-9F88-1499351707B9}"/>
                </c:ext>
              </c:extLst>
            </c:dLbl>
            <c:dLbl>
              <c:idx val="13"/>
              <c:numFmt formatCode="#,##0.0" sourceLinked="0"/>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C-BDB5-44A1-9F88-1499351707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Arkusz1!$C$2:$C$17</c:f>
              <c:numCache>
                <c:formatCode>0.0</c:formatCode>
                <c:ptCount val="16"/>
                <c:pt idx="0">
                  <c:v>13.068181818181818</c:v>
                </c:pt>
                <c:pt idx="1">
                  <c:v>20.872865275142317</c:v>
                </c:pt>
                <c:pt idx="2">
                  <c:v>34.469696969696969</c:v>
                </c:pt>
                <c:pt idx="3">
                  <c:v>18.181818181818183</c:v>
                </c:pt>
                <c:pt idx="5">
                  <c:v>23.52941176470588</c:v>
                </c:pt>
                <c:pt idx="6">
                  <c:v>24.786324786324787</c:v>
                </c:pt>
                <c:pt idx="7">
                  <c:v>16.564417177914109</c:v>
                </c:pt>
                <c:pt idx="9">
                  <c:v>8.6206896551724146</c:v>
                </c:pt>
                <c:pt idx="10">
                  <c:v>11.363636363636363</c:v>
                </c:pt>
                <c:pt idx="11">
                  <c:v>17.575757575757574</c:v>
                </c:pt>
                <c:pt idx="12">
                  <c:v>18.595041322314049</c:v>
                </c:pt>
                <c:pt idx="13">
                  <c:v>34.961439588688947</c:v>
                </c:pt>
                <c:pt idx="15" formatCode="General">
                  <c:v>23</c:v>
                </c:pt>
              </c:numCache>
            </c:numRef>
          </c:val>
          <c:extLst>
            <c:ext xmlns:c16="http://schemas.microsoft.com/office/drawing/2014/chart" uri="{C3380CC4-5D6E-409C-BE32-E72D297353CC}">
              <c16:uniqueId val="{0000001A-BDB5-44A1-9F88-1499351707B9}"/>
            </c:ext>
          </c:extLst>
        </c:ser>
        <c:ser>
          <c:idx val="2"/>
          <c:order val="2"/>
          <c:tx>
            <c:strRef>
              <c:f>Arkusz1!$D$1</c:f>
              <c:strCache>
                <c:ptCount val="1"/>
                <c:pt idx="0">
                  <c:v>nie wiem</c:v>
                </c:pt>
              </c:strCache>
            </c:strRef>
          </c:tx>
          <c:spPr>
            <a:solidFill>
              <a:srgbClr val="D9D9D9"/>
            </a:solidFill>
            <a:ln>
              <a:noFill/>
            </a:ln>
            <a:effectLst/>
          </c:spPr>
          <c:invertIfNegative val="0"/>
          <c:dLbls>
            <c:dLbl>
              <c:idx val="0"/>
              <c:layout>
                <c:manualLayout>
                  <c:x val="3.495972921349899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BDB5-44A1-9F88-1499351707B9}"/>
                </c:ext>
              </c:extLst>
            </c:dLbl>
            <c:dLbl>
              <c:idx val="1"/>
              <c:layout>
                <c:manualLayout>
                  <c:x val="2.6219796910124247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BDB5-44A1-9F88-1499351707B9}"/>
                </c:ext>
              </c:extLst>
            </c:dLbl>
            <c:dLbl>
              <c:idx val="3"/>
              <c:layout>
                <c:manualLayout>
                  <c:x val="2.1849830758436873E-2"/>
                  <c:y val="-1.101681800907961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BDB5-44A1-9F88-1499351707B9}"/>
                </c:ext>
              </c:extLst>
            </c:dLbl>
            <c:dLbl>
              <c:idx val="5"/>
              <c:layout>
                <c:manualLayout>
                  <c:x val="3.058976306181162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BDB5-44A1-9F88-1499351707B9}"/>
                </c:ext>
              </c:extLst>
            </c:dLbl>
            <c:dLbl>
              <c:idx val="6"/>
              <c:layout>
                <c:manualLayout>
                  <c:x val="3.0589763061811624E-2"/>
                  <c:y val="-3.00462143899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BDB5-44A1-9F88-1499351707B9}"/>
                </c:ext>
              </c:extLst>
            </c:dLbl>
            <c:dLbl>
              <c:idx val="7"/>
              <c:layout>
                <c:manualLayout>
                  <c:x val="3.495972921349899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BDB5-44A1-9F88-1499351707B9}"/>
                </c:ext>
              </c:extLst>
            </c:dLbl>
            <c:dLbl>
              <c:idx val="9"/>
              <c:layout>
                <c:manualLayout>
                  <c:x val="3.495972921349883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BDB5-44A1-9F88-1499351707B9}"/>
                </c:ext>
              </c:extLst>
            </c:dLbl>
            <c:dLbl>
              <c:idx val="10"/>
              <c:layout>
                <c:manualLayout>
                  <c:x val="3.4959729213498998E-2"/>
                  <c:y val="-3.00462143899133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DB5-44A1-9F88-1499351707B9}"/>
                </c:ext>
              </c:extLst>
            </c:dLbl>
            <c:dLbl>
              <c:idx val="11"/>
              <c:layout>
                <c:manualLayout>
                  <c:x val="2.621979691012424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BDB5-44A1-9F88-1499351707B9}"/>
                </c:ext>
              </c:extLst>
            </c:dLbl>
            <c:dLbl>
              <c:idx val="12"/>
              <c:layout>
                <c:manualLayout>
                  <c:x val="2.6219796910124247E-2"/>
                  <c:y val="-2.754204502269904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BDB5-44A1-9F88-1499351707B9}"/>
                </c:ext>
              </c:extLst>
            </c:dLbl>
            <c:dLbl>
              <c:idx val="15"/>
              <c:layout>
                <c:manualLayout>
                  <c:x val="2.621979691012424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BDB5-44A1-9F88-1499351707B9}"/>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wyższe</c:v>
                </c:pt>
                <c:pt idx="1">
                  <c:v>średnie</c:v>
                </c:pt>
                <c:pt idx="2">
                  <c:v>zawodowe</c:v>
                </c:pt>
                <c:pt idx="3">
                  <c:v>podstawowe</c:v>
                </c:pt>
                <c:pt idx="5">
                  <c:v>pow. 2500 PLN</c:v>
                </c:pt>
                <c:pt idx="6">
                  <c:v>1501-2500 PLN</c:v>
                </c:pt>
                <c:pt idx="7">
                  <c:v>do 1500 PLN</c:v>
                </c:pt>
                <c:pt idx="9">
                  <c:v>m.pow. 500 tys.</c:v>
                </c:pt>
                <c:pt idx="10">
                  <c:v>m.200-500 tys.</c:v>
                </c:pt>
                <c:pt idx="11">
                  <c:v>m.50-200 tys.</c:v>
                </c:pt>
                <c:pt idx="12">
                  <c:v>m.do 50 tys.</c:v>
                </c:pt>
                <c:pt idx="13">
                  <c:v>wieś</c:v>
                </c:pt>
                <c:pt idx="15">
                  <c:v>ogółem</c:v>
                </c:pt>
              </c:strCache>
            </c:strRef>
          </c:cat>
          <c:val>
            <c:numRef>
              <c:f>Arkusz1!$D$2:$D$17</c:f>
              <c:numCache>
                <c:formatCode>0.0</c:formatCode>
                <c:ptCount val="16"/>
                <c:pt idx="0">
                  <c:v>1.7045454545454544</c:v>
                </c:pt>
                <c:pt idx="1">
                  <c:v>4.1745730550284632</c:v>
                </c:pt>
                <c:pt idx="2">
                  <c:v>5.3030303030303028</c:v>
                </c:pt>
                <c:pt idx="3">
                  <c:v>3.0303030303030303</c:v>
                </c:pt>
                <c:pt idx="5">
                  <c:v>5.8823529411764701</c:v>
                </c:pt>
                <c:pt idx="6">
                  <c:v>2.9914529914529915</c:v>
                </c:pt>
                <c:pt idx="7">
                  <c:v>2.4539877300613497</c:v>
                </c:pt>
                <c:pt idx="9">
                  <c:v>2.5862068965517242</c:v>
                </c:pt>
                <c:pt idx="10">
                  <c:v>4.5454545454545459</c:v>
                </c:pt>
                <c:pt idx="11">
                  <c:v>4.8484848484848486</c:v>
                </c:pt>
                <c:pt idx="12">
                  <c:v>4.1322314049586781</c:v>
                </c:pt>
                <c:pt idx="13">
                  <c:v>3.8560411311053984</c:v>
                </c:pt>
                <c:pt idx="15" formatCode="General">
                  <c:v>4</c:v>
                </c:pt>
              </c:numCache>
            </c:numRef>
          </c:val>
          <c:extLst>
            <c:ext xmlns:c16="http://schemas.microsoft.com/office/drawing/2014/chart" uri="{C3380CC4-5D6E-409C-BE32-E72D297353CC}">
              <c16:uniqueId val="{0000001B-BDB5-44A1-9F88-1499351707B9}"/>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none"/>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84246413288299"/>
          <c:y val="3.3050843648216949E-2"/>
          <c:w val="0.52273978013052069"/>
          <c:h val="0.93389831270356616"/>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Pt>
            <c:idx val="0"/>
            <c:invertIfNegative val="0"/>
            <c:bubble3D val="0"/>
            <c:spPr>
              <a:solidFill>
                <a:srgbClr val="FFD22D"/>
              </a:solidFill>
              <a:ln>
                <a:noFill/>
              </a:ln>
              <a:effectLst/>
            </c:spPr>
            <c:extLst>
              <c:ext xmlns:c16="http://schemas.microsoft.com/office/drawing/2014/chart" uri="{C3380CC4-5D6E-409C-BE32-E72D297353CC}">
                <c16:uniqueId val="{00000001-3B7E-4140-A711-89B9AFA5BA12}"/>
              </c:ext>
            </c:extLst>
          </c:dPt>
          <c:dPt>
            <c:idx val="1"/>
            <c:invertIfNegative val="0"/>
            <c:bubble3D val="0"/>
            <c:spPr>
              <a:solidFill>
                <a:srgbClr val="FFD22D"/>
              </a:solidFill>
              <a:ln>
                <a:noFill/>
              </a:ln>
              <a:effectLst/>
            </c:spPr>
            <c:extLst>
              <c:ext xmlns:c16="http://schemas.microsoft.com/office/drawing/2014/chart" uri="{C3380CC4-5D6E-409C-BE32-E72D297353CC}">
                <c16:uniqueId val="{00000003-3B7E-4140-A711-89B9AFA5BA12}"/>
              </c:ext>
            </c:extLst>
          </c:dPt>
          <c:dPt>
            <c:idx val="2"/>
            <c:invertIfNegative val="0"/>
            <c:bubble3D val="0"/>
            <c:spPr>
              <a:solidFill>
                <a:srgbClr val="FFD22D"/>
              </a:solidFill>
              <a:ln>
                <a:noFill/>
              </a:ln>
              <a:effectLst/>
            </c:spPr>
            <c:extLst>
              <c:ext xmlns:c16="http://schemas.microsoft.com/office/drawing/2014/chart" uri="{C3380CC4-5D6E-409C-BE32-E72D297353CC}">
                <c16:uniqueId val="{00000005-3B7E-4140-A711-89B9AFA5BA12}"/>
              </c:ext>
            </c:extLst>
          </c:dPt>
          <c:dPt>
            <c:idx val="3"/>
            <c:invertIfNegative val="0"/>
            <c:bubble3D val="0"/>
            <c:spPr>
              <a:solidFill>
                <a:srgbClr val="FFD22D"/>
              </a:solidFill>
              <a:ln>
                <a:noFill/>
              </a:ln>
              <a:effectLst/>
            </c:spPr>
            <c:extLst>
              <c:ext xmlns:c16="http://schemas.microsoft.com/office/drawing/2014/chart" uri="{C3380CC4-5D6E-409C-BE32-E72D297353CC}">
                <c16:uniqueId val="{00000007-3B7E-4140-A711-89B9AFA5BA12}"/>
              </c:ext>
            </c:extLst>
          </c:dPt>
          <c:dPt>
            <c:idx val="5"/>
            <c:invertIfNegative val="0"/>
            <c:bubble3D val="0"/>
            <c:spPr>
              <a:solidFill>
                <a:srgbClr val="FFD22D"/>
              </a:solidFill>
              <a:ln>
                <a:noFill/>
              </a:ln>
              <a:effectLst/>
            </c:spPr>
            <c:extLst>
              <c:ext xmlns:c16="http://schemas.microsoft.com/office/drawing/2014/chart" uri="{C3380CC4-5D6E-409C-BE32-E72D297353CC}">
                <c16:uniqueId val="{00000009-3B7E-4140-A711-89B9AFA5BA12}"/>
              </c:ext>
            </c:extLst>
          </c:dPt>
          <c:dPt>
            <c:idx val="6"/>
            <c:invertIfNegative val="0"/>
            <c:bubble3D val="0"/>
            <c:spPr>
              <a:solidFill>
                <a:srgbClr val="FFD22D"/>
              </a:solidFill>
              <a:ln>
                <a:noFill/>
              </a:ln>
              <a:effectLst/>
            </c:spPr>
            <c:extLst>
              <c:ext xmlns:c16="http://schemas.microsoft.com/office/drawing/2014/chart" uri="{C3380CC4-5D6E-409C-BE32-E72D297353CC}">
                <c16:uniqueId val="{0000000B-3B7E-4140-A711-89B9AFA5BA12}"/>
              </c:ext>
            </c:extLst>
          </c:dPt>
          <c:dPt>
            <c:idx val="7"/>
            <c:invertIfNegative val="0"/>
            <c:bubble3D val="0"/>
            <c:spPr>
              <a:solidFill>
                <a:srgbClr val="FFD22D"/>
              </a:solidFill>
              <a:ln>
                <a:noFill/>
              </a:ln>
              <a:effectLst/>
            </c:spPr>
            <c:extLst>
              <c:ext xmlns:c16="http://schemas.microsoft.com/office/drawing/2014/chart" uri="{C3380CC4-5D6E-409C-BE32-E72D297353CC}">
                <c16:uniqueId val="{0000000D-3B7E-4140-A711-89B9AFA5BA12}"/>
              </c:ext>
            </c:extLst>
          </c:dPt>
          <c:dPt>
            <c:idx val="9"/>
            <c:invertIfNegative val="0"/>
            <c:bubble3D val="0"/>
            <c:spPr>
              <a:solidFill>
                <a:srgbClr val="FFD22D"/>
              </a:solidFill>
              <a:ln>
                <a:noFill/>
              </a:ln>
              <a:effectLst/>
            </c:spPr>
            <c:extLst>
              <c:ext xmlns:c16="http://schemas.microsoft.com/office/drawing/2014/chart" uri="{C3380CC4-5D6E-409C-BE32-E72D297353CC}">
                <c16:uniqueId val="{0000000F-3B7E-4140-A711-89B9AFA5BA12}"/>
              </c:ext>
            </c:extLst>
          </c:dPt>
          <c:dPt>
            <c:idx val="10"/>
            <c:invertIfNegative val="0"/>
            <c:bubble3D val="0"/>
            <c:spPr>
              <a:solidFill>
                <a:srgbClr val="FFD22D"/>
              </a:solidFill>
              <a:ln>
                <a:noFill/>
              </a:ln>
              <a:effectLst/>
            </c:spPr>
            <c:extLst>
              <c:ext xmlns:c16="http://schemas.microsoft.com/office/drawing/2014/chart" uri="{C3380CC4-5D6E-409C-BE32-E72D297353CC}">
                <c16:uniqueId val="{00000011-3B7E-4140-A711-89B9AFA5BA12}"/>
              </c:ext>
            </c:extLst>
          </c:dPt>
          <c:dPt>
            <c:idx val="12"/>
            <c:invertIfNegative val="0"/>
            <c:bubble3D val="0"/>
            <c:spPr>
              <a:solidFill>
                <a:srgbClr val="FFD22D"/>
              </a:solidFill>
              <a:ln>
                <a:noFill/>
              </a:ln>
              <a:effectLst/>
            </c:spPr>
            <c:extLst>
              <c:ext xmlns:c16="http://schemas.microsoft.com/office/drawing/2014/chart" uri="{C3380CC4-5D6E-409C-BE32-E72D297353CC}">
                <c16:uniqueId val="{00000015-3B7E-4140-A711-89B9AFA5BA12}"/>
              </c:ext>
            </c:extLst>
          </c:dPt>
          <c:dLbls>
            <c:dLbl>
              <c:idx val="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3B7E-4140-A711-89B9AFA5BA12}"/>
                </c:ext>
              </c:extLst>
            </c:dLbl>
            <c:dLbl>
              <c:idx val="5"/>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3B7E-4140-A711-89B9AFA5BA12}"/>
                </c:ext>
              </c:extLst>
            </c:dLbl>
            <c:dLbl>
              <c:idx val="10"/>
              <c:spPr>
                <a:noFill/>
                <a:ln w="28575">
                  <a:solidFill>
                    <a:srgbClr val="A5A5A5"/>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3B7E-4140-A711-89B9AFA5BA12}"/>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Arkusz1!$B$2:$B$14</c:f>
              <c:numCache>
                <c:formatCode>0.0</c:formatCode>
                <c:ptCount val="13"/>
                <c:pt idx="0">
                  <c:v>85.227272727272734</c:v>
                </c:pt>
                <c:pt idx="1">
                  <c:v>73.244781783681219</c:v>
                </c:pt>
                <c:pt idx="2">
                  <c:v>62.121212121212125</c:v>
                </c:pt>
                <c:pt idx="3">
                  <c:v>51.515151515151516</c:v>
                </c:pt>
                <c:pt idx="5">
                  <c:v>63.725490196078425</c:v>
                </c:pt>
                <c:pt idx="6">
                  <c:v>74.786324786324784</c:v>
                </c:pt>
                <c:pt idx="7">
                  <c:v>79.754601226993856</c:v>
                </c:pt>
                <c:pt idx="9">
                  <c:v>65.89958158995816</c:v>
                </c:pt>
                <c:pt idx="10">
                  <c:v>77.011494252873561</c:v>
                </c:pt>
                <c:pt idx="12">
                  <c:v>71.7</c:v>
                </c:pt>
              </c:numCache>
            </c:numRef>
          </c:val>
          <c:extLst>
            <c:ext xmlns:c16="http://schemas.microsoft.com/office/drawing/2014/chart" uri="{C3380CC4-5D6E-409C-BE32-E72D297353CC}">
              <c16:uniqueId val="{0000001A-3B7E-4140-A711-89B9AFA5BA12}"/>
            </c:ext>
          </c:extLst>
        </c:ser>
        <c:ser>
          <c:idx val="1"/>
          <c:order val="1"/>
          <c:tx>
            <c:strRef>
              <c:f>Arkusz1!$C$1</c:f>
              <c:strCache>
                <c:ptCount val="1"/>
                <c:pt idx="0">
                  <c:v>nie</c:v>
                </c:pt>
              </c:strCache>
            </c:strRef>
          </c:tx>
          <c:spPr>
            <a:solidFill>
              <a:srgbClr val="6D8F9A"/>
            </a:solidFill>
            <a:ln>
              <a:noFill/>
            </a:ln>
            <a:effectLst/>
          </c:spPr>
          <c:invertIfNegative val="0"/>
          <c:dLbls>
            <c:dLbl>
              <c:idx val="0"/>
              <c:layout>
                <c:manualLayout>
                  <c:x val="-4.7319816756804089E-3"/>
                  <c:y val="-3.00462214983801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33DF-4752-B13A-49550D2CF46E}"/>
                </c:ext>
              </c:extLst>
            </c:dLbl>
            <c:dLbl>
              <c:idx val="3"/>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33DF-4752-B13A-49550D2CF46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Arkusz1!$C$2:$C$14</c:f>
              <c:numCache>
                <c:formatCode>0.0</c:formatCode>
                <c:ptCount val="13"/>
                <c:pt idx="0">
                  <c:v>10.227272727272728</c:v>
                </c:pt>
                <c:pt idx="1">
                  <c:v>18.026565464895636</c:v>
                </c:pt>
                <c:pt idx="2">
                  <c:v>28.030303030303028</c:v>
                </c:pt>
                <c:pt idx="3">
                  <c:v>45.454545454545453</c:v>
                </c:pt>
                <c:pt idx="5">
                  <c:v>24.836601307189543</c:v>
                </c:pt>
                <c:pt idx="6">
                  <c:v>17.735042735042736</c:v>
                </c:pt>
                <c:pt idx="7">
                  <c:v>16.564417177914109</c:v>
                </c:pt>
                <c:pt idx="9">
                  <c:v>23.84937238493724</c:v>
                </c:pt>
                <c:pt idx="10">
                  <c:v>16.85823754789272</c:v>
                </c:pt>
                <c:pt idx="12" formatCode="General">
                  <c:v>20.2</c:v>
                </c:pt>
              </c:numCache>
            </c:numRef>
          </c:val>
          <c:extLst>
            <c:ext xmlns:c16="http://schemas.microsoft.com/office/drawing/2014/chart" uri="{C3380CC4-5D6E-409C-BE32-E72D297353CC}">
              <c16:uniqueId val="{0000001A-33DF-4752-B13A-49550D2CF46E}"/>
            </c:ext>
          </c:extLst>
        </c:ser>
        <c:ser>
          <c:idx val="2"/>
          <c:order val="2"/>
          <c:tx>
            <c:strRef>
              <c:f>Arkusz1!$D$1</c:f>
              <c:strCache>
                <c:ptCount val="1"/>
                <c:pt idx="0">
                  <c:v>nie wiem, trudno powiedzieć</c:v>
                </c:pt>
              </c:strCache>
            </c:strRef>
          </c:tx>
          <c:spPr>
            <a:solidFill>
              <a:srgbClr val="D9D9D9"/>
            </a:solidFill>
            <a:ln>
              <a:noFill/>
            </a:ln>
            <a:effectLst/>
          </c:spPr>
          <c:invertIfNegative val="0"/>
          <c:dLbls>
            <c:dLbl>
              <c:idx val="0"/>
              <c:layout>
                <c:manualLayout>
                  <c:x val="5.2051798432484496E-2"/>
                  <c:y val="-3.004622149838014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3DF-4752-B13A-49550D2CF46E}"/>
                </c:ext>
              </c:extLst>
            </c:dLbl>
            <c:dLbl>
              <c:idx val="1"/>
              <c:layout>
                <c:manualLayout>
                  <c:x val="2.365990837840204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3DF-4752-B13A-49550D2CF46E}"/>
                </c:ext>
              </c:extLst>
            </c:dLbl>
            <c:dLbl>
              <c:idx val="5"/>
              <c:layout>
                <c:manualLayout>
                  <c:x val="1.419594502704122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3DF-4752-B13A-49550D2CF46E}"/>
                </c:ext>
              </c:extLst>
            </c:dLbl>
            <c:dLbl>
              <c:idx val="6"/>
              <c:layout>
                <c:manualLayout>
                  <c:x val="2.839189005408245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3DF-4752-B13A-49550D2CF46E}"/>
                </c:ext>
              </c:extLst>
            </c:dLbl>
            <c:dLbl>
              <c:idx val="7"/>
              <c:layout>
                <c:manualLayout>
                  <c:x val="3.3123871729762687E-2"/>
                  <c:y val="3.0046221498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3DF-4752-B13A-49550D2CF46E}"/>
                </c:ext>
              </c:extLst>
            </c:dLbl>
            <c:dLbl>
              <c:idx val="9"/>
              <c:layout>
                <c:manualLayout>
                  <c:x val="1.4195945027041227E-2"/>
                  <c:y val="0"/>
                </c:manualLayout>
              </c:layout>
              <c:spPr>
                <a:noFill/>
                <a:ln w="28575">
                  <a:solidFill>
                    <a:srgbClr val="A5A5A5"/>
                  </a:solidFill>
                </a:ln>
                <a:effectLst/>
              </c:spPr>
              <c:txPr>
                <a:bodyPr rot="0" spcFirstLastPara="1" vertOverflow="ellipsis" vert="horz" wrap="square" lIns="38100" tIns="19050" rIns="38100" bIns="19050" anchor="ctr" anchorCtr="1">
                  <a:spAutoFit/>
                </a:bodyPr>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3DF-4752-B13A-49550D2CF46E}"/>
                </c:ext>
              </c:extLst>
            </c:dLbl>
            <c:dLbl>
              <c:idx val="10"/>
              <c:layout>
                <c:manualLayout>
                  <c:x val="2.8391890054082453E-2"/>
                  <c:y val="-2.75420515387178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33DF-4752-B13A-49550D2CF46E}"/>
                </c:ext>
              </c:extLst>
            </c:dLbl>
            <c:dLbl>
              <c:idx val="12"/>
              <c:layout>
                <c:manualLayout>
                  <c:x val="1.8927926702721462E-2"/>
                  <c:y val="-6.8855128846794563E-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3DF-4752-B13A-49550D2CF46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wyższe</c:v>
                </c:pt>
                <c:pt idx="1">
                  <c:v>średnie</c:v>
                </c:pt>
                <c:pt idx="2">
                  <c:v>zawodowe</c:v>
                </c:pt>
                <c:pt idx="3">
                  <c:v>podstawowe</c:v>
                </c:pt>
                <c:pt idx="5">
                  <c:v>pow. 2500 PLN</c:v>
                </c:pt>
                <c:pt idx="6">
                  <c:v>1501-2500 PLN</c:v>
                </c:pt>
                <c:pt idx="7">
                  <c:v>do 1500 PLN</c:v>
                </c:pt>
                <c:pt idx="9">
                  <c:v>mężczyzna</c:v>
                </c:pt>
                <c:pt idx="10">
                  <c:v>kobieta</c:v>
                </c:pt>
                <c:pt idx="12">
                  <c:v>ogółem</c:v>
                </c:pt>
              </c:strCache>
            </c:strRef>
          </c:cat>
          <c:val>
            <c:numRef>
              <c:f>Arkusz1!$D$2:$D$14</c:f>
              <c:numCache>
                <c:formatCode>0.0</c:formatCode>
                <c:ptCount val="13"/>
                <c:pt idx="0">
                  <c:v>4.5454545454545459</c:v>
                </c:pt>
                <c:pt idx="1">
                  <c:v>8.7286527514231498</c:v>
                </c:pt>
                <c:pt idx="2">
                  <c:v>9.8484848484848477</c:v>
                </c:pt>
                <c:pt idx="3">
                  <c:v>3.0303030303030303</c:v>
                </c:pt>
                <c:pt idx="5">
                  <c:v>11.437908496732026</c:v>
                </c:pt>
                <c:pt idx="6">
                  <c:v>7.4786324786324787</c:v>
                </c:pt>
                <c:pt idx="7">
                  <c:v>3.6809815950920246</c:v>
                </c:pt>
                <c:pt idx="9">
                  <c:v>10.251046025104603</c:v>
                </c:pt>
                <c:pt idx="10">
                  <c:v>6.1302681992337158</c:v>
                </c:pt>
                <c:pt idx="12" formatCode="General">
                  <c:v>8.1</c:v>
                </c:pt>
              </c:numCache>
            </c:numRef>
          </c:val>
          <c:extLst>
            <c:ext xmlns:c16="http://schemas.microsoft.com/office/drawing/2014/chart" uri="{C3380CC4-5D6E-409C-BE32-E72D297353CC}">
              <c16:uniqueId val="{0000001B-33DF-4752-B13A-49550D2CF46E}"/>
            </c:ext>
          </c:extLst>
        </c:ser>
        <c:dLbls>
          <c:showLegendKey val="0"/>
          <c:showVal val="0"/>
          <c:showCatName val="0"/>
          <c:showSerName val="0"/>
          <c:showPercent val="0"/>
          <c:showBubbleSize val="0"/>
        </c:dLbls>
        <c:gapWidth val="63"/>
        <c:overlap val="100"/>
        <c:axId val="349380520"/>
        <c:axId val="349380912"/>
      </c:barChart>
      <c:catAx>
        <c:axId val="349380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9380912"/>
        <c:crosses val="autoZero"/>
        <c:auto val="1"/>
        <c:lblAlgn val="ctr"/>
        <c:lblOffset val="100"/>
        <c:noMultiLvlLbl val="0"/>
      </c:catAx>
      <c:valAx>
        <c:axId val="349380912"/>
        <c:scaling>
          <c:orientation val="minMax"/>
        </c:scaling>
        <c:delete val="1"/>
        <c:axPos val="b"/>
        <c:numFmt formatCode="0%" sourceLinked="1"/>
        <c:majorTickMark val="none"/>
        <c:minorTickMark val="none"/>
        <c:tickLblPos val="nextTo"/>
        <c:crossAx val="349380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Century Gothic" panose="020B0502020202020204" pitchFamily="34" charset="0"/>
        </a:defRPr>
      </a:pPr>
      <a:endParaRPr lang="pl-PL"/>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610920362380056E-2"/>
          <c:y val="0.21641428634497373"/>
          <c:w val="0.95854664600230322"/>
          <c:h val="0.73686224302091163"/>
        </c:manualLayout>
      </c:layout>
      <c:barChart>
        <c:barDir val="bar"/>
        <c:grouping val="percentStacked"/>
        <c:varyColors val="0"/>
        <c:ser>
          <c:idx val="0"/>
          <c:order val="0"/>
          <c:tx>
            <c:strRef>
              <c:f>Arkusz1!$B$1</c:f>
              <c:strCache>
                <c:ptCount val="1"/>
                <c:pt idx="0">
                  <c:v>tak</c:v>
                </c:pt>
              </c:strCache>
            </c:strRef>
          </c:tx>
          <c:spPr>
            <a:solidFill>
              <a:srgbClr val="FFD22D"/>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Arkusz1!$B$2</c:f>
              <c:numCache>
                <c:formatCode>0.0</c:formatCode>
                <c:ptCount val="1"/>
                <c:pt idx="0">
                  <c:v>73.7</c:v>
                </c:pt>
              </c:numCache>
            </c:numRef>
          </c:val>
          <c:extLst>
            <c:ext xmlns:c16="http://schemas.microsoft.com/office/drawing/2014/chart" uri="{C3380CC4-5D6E-409C-BE32-E72D297353CC}">
              <c16:uniqueId val="{00000000-D853-4D6C-A230-5E8B7AE91C7A}"/>
            </c:ext>
          </c:extLst>
        </c:ser>
        <c:ser>
          <c:idx val="1"/>
          <c:order val="1"/>
          <c:tx>
            <c:strRef>
              <c:f>Arkusz1!$C$1</c:f>
              <c:strCache>
                <c:ptCount val="1"/>
                <c:pt idx="0">
                  <c:v>nie</c:v>
                </c:pt>
              </c:strCache>
            </c:strRef>
          </c:tx>
          <c:spPr>
            <a:solidFill>
              <a:srgbClr val="6D8F9A"/>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53-4D6C-A230-5E8B7AE91C7A}"/>
                </c:ext>
              </c:extLst>
            </c:dLbl>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Arkusz1!$C$2</c:f>
              <c:numCache>
                <c:formatCode>0.0</c:formatCode>
                <c:ptCount val="1"/>
                <c:pt idx="0">
                  <c:v>24</c:v>
                </c:pt>
              </c:numCache>
            </c:numRef>
          </c:val>
          <c:extLst>
            <c:ext xmlns:c16="http://schemas.microsoft.com/office/drawing/2014/chart" uri="{C3380CC4-5D6E-409C-BE32-E72D297353CC}">
              <c16:uniqueId val="{00000002-D853-4D6C-A230-5E8B7AE91C7A}"/>
            </c:ext>
          </c:extLst>
        </c:ser>
        <c:ser>
          <c:idx val="2"/>
          <c:order val="2"/>
          <c:tx>
            <c:strRef>
              <c:f>Arkusz1!$D$1</c:f>
              <c:strCache>
                <c:ptCount val="1"/>
                <c:pt idx="0">
                  <c:v>nie wiem/trudno powiedzieć</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pl-PL"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emisje zanieczyszczeń z samochodów osobowych i ciężarowych</c:v>
                </c:pt>
              </c:strCache>
            </c:strRef>
          </c:cat>
          <c:val>
            <c:numRef>
              <c:f>Arkusz1!$D$2</c:f>
              <c:numCache>
                <c:formatCode>0.0</c:formatCode>
                <c:ptCount val="1"/>
                <c:pt idx="0">
                  <c:v>2.2999999999999998</c:v>
                </c:pt>
              </c:numCache>
            </c:numRef>
          </c:val>
          <c:extLst>
            <c:ext xmlns:c16="http://schemas.microsoft.com/office/drawing/2014/chart" uri="{C3380CC4-5D6E-409C-BE32-E72D297353CC}">
              <c16:uniqueId val="{00000003-D853-4D6C-A230-5E8B7AE91C7A}"/>
            </c:ext>
          </c:extLst>
        </c:ser>
        <c:dLbls>
          <c:showLegendKey val="0"/>
          <c:showVal val="0"/>
          <c:showCatName val="0"/>
          <c:showSerName val="0"/>
          <c:showPercent val="0"/>
          <c:showBubbleSize val="0"/>
        </c:dLbls>
        <c:gapWidth val="100"/>
        <c:overlap val="100"/>
        <c:axId val="298681568"/>
        <c:axId val="298681960"/>
      </c:barChart>
      <c:catAx>
        <c:axId val="298681568"/>
        <c:scaling>
          <c:orientation val="minMax"/>
        </c:scaling>
        <c:delete val="1"/>
        <c:axPos val="l"/>
        <c:numFmt formatCode="General" sourceLinked="1"/>
        <c:majorTickMark val="none"/>
        <c:minorTickMark val="none"/>
        <c:tickLblPos val="nextTo"/>
        <c:crossAx val="298681960"/>
        <c:crosses val="autoZero"/>
        <c:auto val="1"/>
        <c:lblAlgn val="ctr"/>
        <c:lblOffset val="100"/>
        <c:noMultiLvlLbl val="0"/>
      </c:catAx>
      <c:valAx>
        <c:axId val="298681960"/>
        <c:scaling>
          <c:orientation val="minMax"/>
        </c:scaling>
        <c:delete val="1"/>
        <c:axPos val="b"/>
        <c:numFmt formatCode="0%" sourceLinked="1"/>
        <c:majorTickMark val="none"/>
        <c:minorTickMark val="none"/>
        <c:tickLblPos val="nextTo"/>
        <c:crossAx val="298681568"/>
        <c:crosses val="autoZero"/>
        <c:crossBetween val="between"/>
      </c:valAx>
      <c:spPr>
        <a:noFill/>
        <a:ln>
          <a:noFill/>
        </a:ln>
        <a:effectLst/>
      </c:spPr>
    </c:plotArea>
    <c:legend>
      <c:legendPos val="t"/>
      <c:layout>
        <c:manualLayout>
          <c:xMode val="edge"/>
          <c:yMode val="edge"/>
          <c:x val="0.12398766428895924"/>
          <c:y val="0.12459592169097268"/>
          <c:w val="0.82551016259981669"/>
          <c:h val="0.13854183528811581"/>
        </c:manualLayout>
      </c:layout>
      <c:overlay val="0"/>
      <c:spPr>
        <a:noFill/>
        <a:ln>
          <a:noFill/>
        </a:ln>
        <a:effectLst/>
      </c:spPr>
      <c:txPr>
        <a:bodyPr rot="0" spcFirstLastPara="1" vertOverflow="ellipsis" vert="horz" wrap="square" anchor="ctr" anchorCtr="1"/>
        <a:lstStyle/>
        <a:p>
          <a:pPr>
            <a:defRPr lang="pl-PL"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0.24278</cdr:x>
      <cdr:y>0.73127</cdr:y>
    </cdr:from>
    <cdr:to>
      <cdr:x>0.34908</cdr:x>
      <cdr:y>0.79803</cdr:y>
    </cdr:to>
    <cdr:sp macro="" textlink="">
      <cdr:nvSpPr>
        <cdr:cNvPr id="2" name="Prostokąt 1">
          <a:extLst xmlns:a="http://schemas.openxmlformats.org/drawingml/2006/main">
            <a:ext uri="{FF2B5EF4-FFF2-40B4-BE49-F238E27FC236}">
              <a16:creationId xmlns:a16="http://schemas.microsoft.com/office/drawing/2014/main" id="{3CFA7B7E-76B3-4946-9968-DC0790AD13AF}"/>
            </a:ext>
          </a:extLst>
        </cdr:cNvPr>
        <cdr:cNvSpPr/>
      </cdr:nvSpPr>
      <cdr:spPr>
        <a:xfrm xmlns:a="http://schemas.openxmlformats.org/drawingml/2006/main">
          <a:off x="659387" y="2603733"/>
          <a:ext cx="288698" cy="237684"/>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r>
            <a:rPr lang="pl-PL" sz="1050" i="1" dirty="0">
              <a:solidFill>
                <a:schemeClr val="bg1">
                  <a:lumMod val="65000"/>
                </a:schemeClr>
              </a:solidFill>
            </a:rPr>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74AE7BEE-49B1-4009-BFE5-EAD403AF3B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a:extLst>
              <a:ext uri="{FF2B5EF4-FFF2-40B4-BE49-F238E27FC236}">
                <a16:creationId xmlns:a16="http://schemas.microsoft.com/office/drawing/2014/main" id="{7B90B79E-37A6-4B6F-A658-5BF4A9FAEA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ACA98-299E-4CDC-8585-18D0F0A17D20}" type="datetimeFigureOut">
              <a:rPr lang="pl-PL" smtClean="0"/>
              <a:t>19.12.2019</a:t>
            </a:fld>
            <a:endParaRPr lang="pl-PL" dirty="0"/>
          </a:p>
        </p:txBody>
      </p:sp>
      <p:sp>
        <p:nvSpPr>
          <p:cNvPr id="4" name="Symbol zastępczy stopki 3">
            <a:extLst>
              <a:ext uri="{FF2B5EF4-FFF2-40B4-BE49-F238E27FC236}">
                <a16:creationId xmlns:a16="http://schemas.microsoft.com/office/drawing/2014/main" id="{B75037FA-0B43-419D-98AC-16AA7A7652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5" name="Symbol zastępczy numeru slajdu 4">
            <a:extLst>
              <a:ext uri="{FF2B5EF4-FFF2-40B4-BE49-F238E27FC236}">
                <a16:creationId xmlns:a16="http://schemas.microsoft.com/office/drawing/2014/main" id="{CDF5012A-FACE-4F64-9069-ADAE8D122A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36363A-BEB2-4FCF-90EB-21A83D41EAEF}" type="slidenum">
              <a:rPr lang="pl-PL" smtClean="0"/>
              <a:t>‹#›</a:t>
            </a:fld>
            <a:endParaRPr lang="pl-PL" dirty="0"/>
          </a:p>
        </p:txBody>
      </p:sp>
    </p:spTree>
    <p:extLst>
      <p:ext uri="{BB962C8B-B14F-4D97-AF65-F5344CB8AC3E}">
        <p14:creationId xmlns:p14="http://schemas.microsoft.com/office/powerpoint/2010/main" val="2023659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C7A93-FA39-4AAF-8CA0-3AC107956426}" type="datetimeFigureOut">
              <a:rPr lang="pl-PL" smtClean="0"/>
              <a:t>19.12.2019</a:t>
            </a:fld>
            <a:endParaRPr lang="pl-PL" dirty="0"/>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FF2D5-1546-4DD8-B0F0-5565E0A5010E}" type="slidenum">
              <a:rPr lang="pl-PL" smtClean="0"/>
              <a:t>‹#›</a:t>
            </a:fld>
            <a:endParaRPr lang="pl-PL" dirty="0"/>
          </a:p>
        </p:txBody>
      </p:sp>
    </p:spTree>
    <p:extLst>
      <p:ext uri="{BB962C8B-B14F-4D97-AF65-F5344CB8AC3E}">
        <p14:creationId xmlns:p14="http://schemas.microsoft.com/office/powerpoint/2010/main" val="2114133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82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46</a:t>
            </a:fld>
            <a:endParaRPr lang="pl-PL" dirty="0"/>
          </a:p>
        </p:txBody>
      </p:sp>
    </p:spTree>
    <p:extLst>
      <p:ext uri="{BB962C8B-B14F-4D97-AF65-F5344CB8AC3E}">
        <p14:creationId xmlns:p14="http://schemas.microsoft.com/office/powerpoint/2010/main" val="2507530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47</a:t>
            </a:fld>
            <a:endParaRPr lang="pl-PL" dirty="0"/>
          </a:p>
        </p:txBody>
      </p:sp>
    </p:spTree>
    <p:extLst>
      <p:ext uri="{BB962C8B-B14F-4D97-AF65-F5344CB8AC3E}">
        <p14:creationId xmlns:p14="http://schemas.microsoft.com/office/powerpoint/2010/main" val="832246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987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6713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983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12</a:t>
            </a:fld>
            <a:endParaRPr lang="pl-PL" dirty="0"/>
          </a:p>
        </p:txBody>
      </p:sp>
    </p:spTree>
    <p:extLst>
      <p:ext uri="{BB962C8B-B14F-4D97-AF65-F5344CB8AC3E}">
        <p14:creationId xmlns:p14="http://schemas.microsoft.com/office/powerpoint/2010/main" val="130069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23</a:t>
            </a:fld>
            <a:endParaRPr lang="pl-PL" dirty="0"/>
          </a:p>
        </p:txBody>
      </p:sp>
    </p:spTree>
    <p:extLst>
      <p:ext uri="{BB962C8B-B14F-4D97-AF65-F5344CB8AC3E}">
        <p14:creationId xmlns:p14="http://schemas.microsoft.com/office/powerpoint/2010/main" val="54189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38</a:t>
            </a:fld>
            <a:endParaRPr lang="pl-PL" dirty="0"/>
          </a:p>
        </p:txBody>
      </p:sp>
    </p:spTree>
    <p:extLst>
      <p:ext uri="{BB962C8B-B14F-4D97-AF65-F5344CB8AC3E}">
        <p14:creationId xmlns:p14="http://schemas.microsoft.com/office/powerpoint/2010/main" val="69993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39</a:t>
            </a:fld>
            <a:endParaRPr lang="pl-PL" dirty="0"/>
          </a:p>
        </p:txBody>
      </p:sp>
    </p:spTree>
    <p:extLst>
      <p:ext uri="{BB962C8B-B14F-4D97-AF65-F5344CB8AC3E}">
        <p14:creationId xmlns:p14="http://schemas.microsoft.com/office/powerpoint/2010/main" val="3968176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40</a:t>
            </a:fld>
            <a:endParaRPr lang="pl-PL" dirty="0"/>
          </a:p>
        </p:txBody>
      </p:sp>
    </p:spTree>
    <p:extLst>
      <p:ext uri="{BB962C8B-B14F-4D97-AF65-F5344CB8AC3E}">
        <p14:creationId xmlns:p14="http://schemas.microsoft.com/office/powerpoint/2010/main" val="1768849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42</a:t>
            </a:fld>
            <a:endParaRPr lang="pl-PL" dirty="0"/>
          </a:p>
        </p:txBody>
      </p:sp>
    </p:spTree>
    <p:extLst>
      <p:ext uri="{BB962C8B-B14F-4D97-AF65-F5344CB8AC3E}">
        <p14:creationId xmlns:p14="http://schemas.microsoft.com/office/powerpoint/2010/main" val="2053955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D77766A3-C08D-4BB9-9355-F4221DCBA982}" type="datetime1">
              <a:rPr lang="pl-PL" smtClean="0"/>
              <a:t>19.12.2019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98267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54D5A90-7B60-463C-8A2E-89C8D688805D}" type="datetime1">
              <a:rPr lang="pl-PL" smtClean="0"/>
              <a:t>19.12.2019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97843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919EF2-D399-458B-BC1C-AD8B17B72D9F}" type="datetime1">
              <a:rPr lang="pl-PL" smtClean="0"/>
              <a:t>19.12.2019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432225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główek sekcji">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C2476-0432-4E30-9808-8473FEB2085A}"/>
              </a:ext>
            </a:extLst>
          </p:cNvPr>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588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lajd tytułowy">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3C5D5CC9-F941-4278-86AA-527D411665FB}"/>
              </a:ext>
            </a:extLst>
          </p:cNvPr>
          <p:cNvSpPr>
            <a:spLocks noGrp="1"/>
          </p:cNvSpPr>
          <p:nvPr>
            <p:ph type="subTitle" idx="1" hasCustomPrompt="1"/>
          </p:nvPr>
        </p:nvSpPr>
        <p:spPr>
          <a:xfrm>
            <a:off x="577515" y="235573"/>
            <a:ext cx="8317191" cy="456782"/>
          </a:xfrm>
        </p:spPr>
        <p:txBody>
          <a:bodyPr>
            <a:normAutofit/>
          </a:bodyPr>
          <a:lstStyle>
            <a:lvl1pPr marL="0" indent="0" algn="r">
              <a:buNone/>
              <a:defRPr sz="2400">
                <a:solidFill>
                  <a:srgbClr val="ABB2B7"/>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endParaRPr lang="en-US" dirty="0"/>
          </a:p>
        </p:txBody>
      </p:sp>
      <p:cxnSp>
        <p:nvCxnSpPr>
          <p:cNvPr id="11" name="Łącznik prosty 10">
            <a:extLst>
              <a:ext uri="{FF2B5EF4-FFF2-40B4-BE49-F238E27FC236}">
                <a16:creationId xmlns:a16="http://schemas.microsoft.com/office/drawing/2014/main" id="{6431F0CD-3274-4D35-A617-609E1968E86C}"/>
              </a:ext>
            </a:extLst>
          </p:cNvPr>
          <p:cNvCxnSpPr/>
          <p:nvPr userDrawn="1"/>
        </p:nvCxnSpPr>
        <p:spPr>
          <a:xfrm>
            <a:off x="5234609" y="692355"/>
            <a:ext cx="3660098" cy="0"/>
          </a:xfrm>
          <a:prstGeom prst="line">
            <a:avLst/>
          </a:prstGeom>
          <a:ln>
            <a:solidFill>
              <a:srgbClr val="ABB2B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256820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3974">
          <p15:clr>
            <a:srgbClr val="FBAE40"/>
          </p15:clr>
        </p15:guide>
        <p15:guide id="3" orient="horz" pos="459">
          <p15:clr>
            <a:srgbClr val="FBAE40"/>
          </p15:clr>
        </p15:guide>
        <p15:guide id="4" orient="horz" pos="3067">
          <p15:clr>
            <a:srgbClr val="FBAE40"/>
          </p15:clr>
        </p15:guide>
        <p15:guide id="5" orient="horz" pos="1253">
          <p15:clr>
            <a:srgbClr val="FBAE40"/>
          </p15:clr>
        </p15:guide>
        <p15:guide id="6" pos="2880">
          <p15:clr>
            <a:srgbClr val="FBAE40"/>
          </p15:clr>
        </p15:guide>
        <p15:guide id="7" pos="5602">
          <p15:clr>
            <a:srgbClr val="FBAE40"/>
          </p15:clr>
        </p15:guide>
        <p15:guide id="8" pos="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ylko tytuł">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010C4CF1-0193-4074-AA6E-1B5AEC83D879}"/>
              </a:ext>
            </a:extLst>
          </p:cNvPr>
          <p:cNvPicPr>
            <a:picLocks noChangeAspect="1"/>
          </p:cNvPicPr>
          <p:nvPr userDrawn="1"/>
        </p:nvPicPr>
        <p:blipFill>
          <a:blip r:embed="rId2"/>
          <a:stretch>
            <a:fillRect/>
          </a:stretch>
        </p:blipFill>
        <p:spPr>
          <a:xfrm rot="16200000">
            <a:off x="4381025" y="-4056591"/>
            <a:ext cx="428040" cy="9190090"/>
          </a:xfrm>
          <a:prstGeom prst="rect">
            <a:avLst/>
          </a:prstGeom>
        </p:spPr>
      </p:pic>
      <p:pic>
        <p:nvPicPr>
          <p:cNvPr id="13" name="Obraz 12">
            <a:extLst>
              <a:ext uri="{FF2B5EF4-FFF2-40B4-BE49-F238E27FC236}">
                <a16:creationId xmlns:a16="http://schemas.microsoft.com/office/drawing/2014/main" id="{11E60561-FCF3-41EA-84B9-89B6729D4E2C}"/>
              </a:ext>
            </a:extLst>
          </p:cNvPr>
          <p:cNvPicPr>
            <a:picLocks noChangeAspect="1"/>
          </p:cNvPicPr>
          <p:nvPr userDrawn="1"/>
        </p:nvPicPr>
        <p:blipFill>
          <a:blip r:embed="rId2"/>
          <a:stretch>
            <a:fillRect/>
          </a:stretch>
        </p:blipFill>
        <p:spPr>
          <a:xfrm rot="16200000">
            <a:off x="4381025" y="1429809"/>
            <a:ext cx="428040" cy="9190090"/>
          </a:xfrm>
          <a:prstGeom prst="rect">
            <a:avLst/>
          </a:prstGeom>
        </p:spPr>
      </p:pic>
    </p:spTree>
    <p:extLst>
      <p:ext uri="{BB962C8B-B14F-4D97-AF65-F5344CB8AC3E}">
        <p14:creationId xmlns:p14="http://schemas.microsoft.com/office/powerpoint/2010/main" val="376886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252A4D9-627E-45EF-BA68-A17143176A41}" type="datetime1">
              <a:rPr lang="pl-PL" smtClean="0"/>
              <a:t>19.12.2019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a:xfrm>
            <a:off x="6805942" y="6356351"/>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1197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6C021E2C-8DF9-45E1-8AD3-00567ECF8B82}" type="datetime1">
              <a:rPr lang="pl-PL" smtClean="0"/>
              <a:t>19.12.2019</a:t>
            </a:fld>
            <a:endParaRPr lang="pl-PL" dirty="0"/>
          </a:p>
        </p:txBody>
      </p:sp>
      <p:sp>
        <p:nvSpPr>
          <p:cNvPr id="5" name="Footer Placeholder 4"/>
          <p:cNvSpPr>
            <a:spLocks noGrp="1"/>
          </p:cNvSpPr>
          <p:nvPr>
            <p:ph type="ftr" sz="quarter" idx="11"/>
          </p:nvPr>
        </p:nvSpPr>
        <p:spPr/>
        <p:txBody>
          <a:bodyPr/>
          <a:lstStyle/>
          <a:p>
            <a:endParaRPr lang="pl-PL" dirty="0"/>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214129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6BA94127-691F-43AC-8269-4C3BD0870807}" type="datetime1">
              <a:rPr lang="pl-PL" smtClean="0"/>
              <a:t>19.12.2019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144961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534BD8A-3155-47AC-AE11-F8337F384798}" type="datetime1">
              <a:rPr lang="pl-PL" smtClean="0"/>
              <a:t>19.12.2019</a:t>
            </a:fld>
            <a:endParaRPr lang="pl-PL" dirty="0"/>
          </a:p>
        </p:txBody>
      </p:sp>
      <p:sp>
        <p:nvSpPr>
          <p:cNvPr id="8" name="Footer Placeholder 7"/>
          <p:cNvSpPr>
            <a:spLocks noGrp="1"/>
          </p:cNvSpPr>
          <p:nvPr>
            <p:ph type="ftr" sz="quarter" idx="11"/>
          </p:nvPr>
        </p:nvSpPr>
        <p:spPr/>
        <p:txBody>
          <a:bodyPr/>
          <a:lstStyle/>
          <a:p>
            <a:endParaRPr lang="pl-PL" dirty="0"/>
          </a:p>
        </p:txBody>
      </p:sp>
      <p:sp>
        <p:nvSpPr>
          <p:cNvPr id="9" name="Slide Number Placeholder 8"/>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27231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7CCF6100-0566-4F9A-9483-AD5904E9FFEA}" type="datetime1">
              <a:rPr lang="pl-PL" smtClean="0"/>
              <a:t>19.12.2019</a:t>
            </a:fld>
            <a:endParaRPr lang="pl-PL" dirty="0"/>
          </a:p>
        </p:txBody>
      </p:sp>
      <p:sp>
        <p:nvSpPr>
          <p:cNvPr id="4" name="Footer Placeholder 3"/>
          <p:cNvSpPr>
            <a:spLocks noGrp="1"/>
          </p:cNvSpPr>
          <p:nvPr>
            <p:ph type="ftr" sz="quarter" idx="11"/>
          </p:nvPr>
        </p:nvSpPr>
        <p:spPr/>
        <p:txBody>
          <a:bodyPr/>
          <a:lstStyle/>
          <a:p>
            <a:endParaRPr lang="pl-PL" dirty="0"/>
          </a:p>
        </p:txBody>
      </p:sp>
      <p:sp>
        <p:nvSpPr>
          <p:cNvPr id="5" name="Slide Number Placeholder 4"/>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322579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BB5F-B5AD-42F3-8E00-03CE21720471}" type="datetime1">
              <a:rPr lang="pl-PL" smtClean="0"/>
              <a:t>19.12.2019</a:t>
            </a:fld>
            <a:endParaRPr lang="pl-PL" dirty="0"/>
          </a:p>
        </p:txBody>
      </p:sp>
      <p:sp>
        <p:nvSpPr>
          <p:cNvPr id="3" name="Footer Placeholder 2"/>
          <p:cNvSpPr>
            <a:spLocks noGrp="1"/>
          </p:cNvSpPr>
          <p:nvPr>
            <p:ph type="ftr" sz="quarter" idx="11"/>
          </p:nvPr>
        </p:nvSpPr>
        <p:spPr/>
        <p:txBody>
          <a:bodyPr/>
          <a:lstStyle/>
          <a:p>
            <a:endParaRPr lang="pl-PL" dirty="0"/>
          </a:p>
        </p:txBody>
      </p:sp>
      <p:sp>
        <p:nvSpPr>
          <p:cNvPr id="4" name="Slide Number Placeholder 3"/>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108413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DFB88094-F516-4A4B-984D-216D03D2F45A}" type="datetime1">
              <a:rPr lang="pl-PL" smtClean="0"/>
              <a:t>19.12.2019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869475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dirty="0"/>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AECCC538-DFAB-4764-BBBD-9266BDCFC617}" type="datetime1">
              <a:rPr lang="pl-PL" smtClean="0"/>
              <a:t>19.12.2019</a:t>
            </a:fld>
            <a:endParaRPr lang="pl-PL" dirty="0"/>
          </a:p>
        </p:txBody>
      </p:sp>
      <p:sp>
        <p:nvSpPr>
          <p:cNvPr id="6" name="Footer Placeholder 5"/>
          <p:cNvSpPr>
            <a:spLocks noGrp="1"/>
          </p:cNvSpPr>
          <p:nvPr>
            <p:ph type="ftr" sz="quarter" idx="11"/>
          </p:nvPr>
        </p:nvSpPr>
        <p:spPr/>
        <p:txBody>
          <a:bodyPr/>
          <a:lstStyle/>
          <a:p>
            <a:endParaRPr lang="pl-PL" dirty="0"/>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dirty="0"/>
          </a:p>
        </p:txBody>
      </p:sp>
    </p:spTree>
    <p:extLst>
      <p:ext uri="{BB962C8B-B14F-4D97-AF65-F5344CB8AC3E}">
        <p14:creationId xmlns:p14="http://schemas.microsoft.com/office/powerpoint/2010/main" val="213822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E1888-F5CF-483A-B565-89B7979B336F}" type="datetime1">
              <a:rPr lang="pl-PL" smtClean="0"/>
              <a:t>19.12.2019</a:t>
            </a:fld>
            <a:endParaRPr lang="pl-P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95140-8AF3-44B3-8E8F-973C040A3C95}" type="slidenum">
              <a:rPr lang="pl-PL" smtClean="0"/>
              <a:t>‹#›</a:t>
            </a:fld>
            <a:endParaRPr lang="pl-PL" dirty="0"/>
          </a:p>
        </p:txBody>
      </p:sp>
      <p:pic>
        <p:nvPicPr>
          <p:cNvPr id="8" name="Obraz 7">
            <a:extLst>
              <a:ext uri="{FF2B5EF4-FFF2-40B4-BE49-F238E27FC236}">
                <a16:creationId xmlns:a16="http://schemas.microsoft.com/office/drawing/2014/main" id="{CED5E2CB-6393-4C92-BF27-D80A29F758E1}"/>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7470" b="12681"/>
          <a:stretch/>
        </p:blipFill>
        <p:spPr>
          <a:xfrm>
            <a:off x="897467" y="6152211"/>
            <a:ext cx="7246833" cy="681325"/>
          </a:xfrm>
          <a:prstGeom prst="rect">
            <a:avLst/>
          </a:prstGeom>
        </p:spPr>
      </p:pic>
      <p:sp>
        <p:nvSpPr>
          <p:cNvPr id="23" name="Prostokąt 22">
            <a:extLst>
              <a:ext uri="{FF2B5EF4-FFF2-40B4-BE49-F238E27FC236}">
                <a16:creationId xmlns:a16="http://schemas.microsoft.com/office/drawing/2014/main" id="{A31F79C8-7A44-445A-A16F-31891D6B6D4C}"/>
              </a:ext>
            </a:extLst>
          </p:cNvPr>
          <p:cNvSpPr/>
          <p:nvPr userDrawn="1"/>
        </p:nvSpPr>
        <p:spPr>
          <a:xfrm>
            <a:off x="-1343115" y="1458513"/>
            <a:ext cx="393107" cy="487110"/>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4" name="Prostokąt 23">
            <a:extLst>
              <a:ext uri="{FF2B5EF4-FFF2-40B4-BE49-F238E27FC236}">
                <a16:creationId xmlns:a16="http://schemas.microsoft.com/office/drawing/2014/main" id="{60271330-25D2-4F8E-8D58-56C6C746265A}"/>
              </a:ext>
            </a:extLst>
          </p:cNvPr>
          <p:cNvSpPr/>
          <p:nvPr userDrawn="1"/>
        </p:nvSpPr>
        <p:spPr>
          <a:xfrm>
            <a:off x="-1343115" y="2038218"/>
            <a:ext cx="393107" cy="487110"/>
          </a:xfrm>
          <a:prstGeom prst="rect">
            <a:avLst/>
          </a:prstGeom>
          <a:solidFill>
            <a:srgbClr val="B2B2B2"/>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 name="Prostokąt 15">
            <a:extLst>
              <a:ext uri="{FF2B5EF4-FFF2-40B4-BE49-F238E27FC236}">
                <a16:creationId xmlns:a16="http://schemas.microsoft.com/office/drawing/2014/main" id="{D01E8761-5DCA-4A9C-9F70-74727E1FF1CC}"/>
              </a:ext>
            </a:extLst>
          </p:cNvPr>
          <p:cNvSpPr/>
          <p:nvPr userDrawn="1"/>
        </p:nvSpPr>
        <p:spPr>
          <a:xfrm>
            <a:off x="-2066520" y="889451"/>
            <a:ext cx="601904" cy="569062"/>
          </a:xfrm>
          <a:prstGeom prst="rect">
            <a:avLst/>
          </a:prstGeom>
          <a:solidFill>
            <a:srgbClr val="F484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7" name="Prostokąt 16">
            <a:extLst>
              <a:ext uri="{FF2B5EF4-FFF2-40B4-BE49-F238E27FC236}">
                <a16:creationId xmlns:a16="http://schemas.microsoft.com/office/drawing/2014/main" id="{A59DE514-81CA-46FD-873B-879A23C2B79B}"/>
              </a:ext>
            </a:extLst>
          </p:cNvPr>
          <p:cNvSpPr/>
          <p:nvPr userDrawn="1"/>
        </p:nvSpPr>
        <p:spPr>
          <a:xfrm>
            <a:off x="-2066520" y="1618180"/>
            <a:ext cx="601904" cy="569062"/>
          </a:xfrm>
          <a:prstGeom prst="rect">
            <a:avLst/>
          </a:prstGeom>
          <a:solidFill>
            <a:srgbClr val="FFE27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8" name="Prostokąt 17">
            <a:extLst>
              <a:ext uri="{FF2B5EF4-FFF2-40B4-BE49-F238E27FC236}">
                <a16:creationId xmlns:a16="http://schemas.microsoft.com/office/drawing/2014/main" id="{38A23A90-4305-44A4-83F5-7E70DFC0CCFD}"/>
              </a:ext>
            </a:extLst>
          </p:cNvPr>
          <p:cNvSpPr/>
          <p:nvPr userDrawn="1"/>
        </p:nvSpPr>
        <p:spPr>
          <a:xfrm>
            <a:off x="-2066520" y="2346909"/>
            <a:ext cx="601904" cy="569062"/>
          </a:xfrm>
          <a:prstGeom prst="rect">
            <a:avLst/>
          </a:prstGeom>
          <a:solidFill>
            <a:srgbClr val="C4D7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9" name="Prostokąt 18">
            <a:extLst>
              <a:ext uri="{FF2B5EF4-FFF2-40B4-BE49-F238E27FC236}">
                <a16:creationId xmlns:a16="http://schemas.microsoft.com/office/drawing/2014/main" id="{B6E2D0C4-92D0-4CE4-B010-BA037AF6A863}"/>
              </a:ext>
            </a:extLst>
          </p:cNvPr>
          <p:cNvSpPr/>
          <p:nvPr userDrawn="1"/>
        </p:nvSpPr>
        <p:spPr>
          <a:xfrm>
            <a:off x="-2066520" y="3101689"/>
            <a:ext cx="601904" cy="569062"/>
          </a:xfrm>
          <a:prstGeom prst="rect">
            <a:avLst/>
          </a:prstGeom>
          <a:solidFill>
            <a:srgbClr val="6D8F9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0" name="Prostokąt 19">
            <a:extLst>
              <a:ext uri="{FF2B5EF4-FFF2-40B4-BE49-F238E27FC236}">
                <a16:creationId xmlns:a16="http://schemas.microsoft.com/office/drawing/2014/main" id="{C76DDF8E-1203-46D3-A03D-9354D0B0E3D4}"/>
              </a:ext>
            </a:extLst>
          </p:cNvPr>
          <p:cNvSpPr/>
          <p:nvPr userDrawn="1"/>
        </p:nvSpPr>
        <p:spPr>
          <a:xfrm>
            <a:off x="-2066520" y="3856469"/>
            <a:ext cx="601904" cy="569062"/>
          </a:xfrm>
          <a:prstGeom prst="rect">
            <a:avLst/>
          </a:prstGeom>
          <a:solidFill>
            <a:srgbClr val="4B65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Tree>
    <p:extLst>
      <p:ext uri="{BB962C8B-B14F-4D97-AF65-F5344CB8AC3E}">
        <p14:creationId xmlns:p14="http://schemas.microsoft.com/office/powerpoint/2010/main" val="629822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svg"/><Relationship Id="rId18" Type="http://schemas.openxmlformats.org/officeDocument/2006/relationships/image" Target="../media/image50.png"/><Relationship Id="rId3" Type="http://schemas.openxmlformats.org/officeDocument/2006/relationships/chart" Target="../charts/chart3.xml"/><Relationship Id="rId7" Type="http://schemas.openxmlformats.org/officeDocument/2006/relationships/image" Target="../media/image39.svg"/><Relationship Id="rId12" Type="http://schemas.openxmlformats.org/officeDocument/2006/relationships/image" Target="../media/image44.png"/><Relationship Id="rId17" Type="http://schemas.openxmlformats.org/officeDocument/2006/relationships/image" Target="../media/image49.svg"/><Relationship Id="rId2" Type="http://schemas.openxmlformats.org/officeDocument/2006/relationships/notesSlide" Target="../notesSlides/notesSlide4.xml"/><Relationship Id="rId16"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5" Type="http://schemas.openxmlformats.org/officeDocument/2006/relationships/image" Target="../media/image47.svg"/><Relationship Id="rId10" Type="http://schemas.openxmlformats.org/officeDocument/2006/relationships/image" Target="../media/image42.png"/><Relationship Id="rId19" Type="http://schemas.openxmlformats.org/officeDocument/2006/relationships/image" Target="../media/image51.svg"/><Relationship Id="rId4" Type="http://schemas.openxmlformats.org/officeDocument/2006/relationships/image" Target="../media/image36.png"/><Relationship Id="rId9" Type="http://schemas.openxmlformats.org/officeDocument/2006/relationships/image" Target="../media/image41.svg"/><Relationship Id="rId1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chart" Target="../charts/chart5.xml"/><Relationship Id="rId18" Type="http://schemas.openxmlformats.org/officeDocument/2006/relationships/image" Target="../media/image62.png"/><Relationship Id="rId3" Type="http://schemas.openxmlformats.org/officeDocument/2006/relationships/image" Target="../media/image41.svg"/><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chart" Target="../charts/chart7.xml"/><Relationship Id="rId2" Type="http://schemas.openxmlformats.org/officeDocument/2006/relationships/image" Target="../media/image52.png"/><Relationship Id="rId16" Type="http://schemas.openxmlformats.org/officeDocument/2006/relationships/image" Target="../media/image43.svg"/><Relationship Id="rId1" Type="http://schemas.openxmlformats.org/officeDocument/2006/relationships/slideLayout" Target="../slideLayouts/slideLayout12.xml"/><Relationship Id="rId6" Type="http://schemas.openxmlformats.org/officeDocument/2006/relationships/image" Target="../media/image54.sv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1.png"/><Relationship Id="rId10" Type="http://schemas.openxmlformats.org/officeDocument/2006/relationships/image" Target="../media/image58.svg"/><Relationship Id="rId19" Type="http://schemas.openxmlformats.org/officeDocument/2006/relationships/image" Target="../media/image63.svg"/><Relationship Id="rId4" Type="http://schemas.openxmlformats.org/officeDocument/2006/relationships/chart" Target="../charts/chart4.xml"/><Relationship Id="rId9" Type="http://schemas.openxmlformats.org/officeDocument/2006/relationships/image" Target="../media/image57.png"/><Relationship Id="rId14" Type="http://schemas.openxmlformats.org/officeDocument/2006/relationships/chart" Target="../charts/chart6.xml"/></Relationships>
</file>

<file path=ppt/slides/_rels/slide1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3.svg"/><Relationship Id="rId3" Type="http://schemas.openxmlformats.org/officeDocument/2006/relationships/image" Target="../media/image59.png"/><Relationship Id="rId7" Type="http://schemas.openxmlformats.org/officeDocument/2006/relationships/chart" Target="../charts/chart11.xml"/><Relationship Id="rId12" Type="http://schemas.openxmlformats.org/officeDocument/2006/relationships/image" Target="../media/image62.png"/><Relationship Id="rId2" Type="http://schemas.openxmlformats.org/officeDocument/2006/relationships/chart" Target="../charts/chart8.xml"/><Relationship Id="rId1" Type="http://schemas.openxmlformats.org/officeDocument/2006/relationships/slideLayout" Target="../slideLayouts/slideLayout12.xml"/><Relationship Id="rId6" Type="http://schemas.openxmlformats.org/officeDocument/2006/relationships/chart" Target="../charts/chart10.xml"/><Relationship Id="rId11" Type="http://schemas.openxmlformats.org/officeDocument/2006/relationships/image" Target="../media/image45.svg"/><Relationship Id="rId5" Type="http://schemas.openxmlformats.org/officeDocument/2006/relationships/chart" Target="../charts/chart9.xml"/><Relationship Id="rId15" Type="http://schemas.openxmlformats.org/officeDocument/2006/relationships/image" Target="../media/image66.svg"/><Relationship Id="rId10" Type="http://schemas.openxmlformats.org/officeDocument/2006/relationships/image" Target="../media/image44.png"/><Relationship Id="rId4" Type="http://schemas.openxmlformats.org/officeDocument/2006/relationships/image" Target="../media/image60.svg"/><Relationship Id="rId9" Type="http://schemas.openxmlformats.org/officeDocument/2006/relationships/image" Target="../media/image39.svg"/><Relationship Id="rId14" Type="http://schemas.openxmlformats.org/officeDocument/2006/relationships/image" Target="../media/image65.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57.png"/><Relationship Id="rId18" Type="http://schemas.openxmlformats.org/officeDocument/2006/relationships/image" Target="../media/image56.svg"/><Relationship Id="rId3" Type="http://schemas.openxmlformats.org/officeDocument/2006/relationships/image" Target="../media/image59.png"/><Relationship Id="rId7" Type="http://schemas.openxmlformats.org/officeDocument/2006/relationships/chart" Target="../charts/chart15.xml"/><Relationship Id="rId12" Type="http://schemas.openxmlformats.org/officeDocument/2006/relationships/image" Target="../media/image47.svg"/><Relationship Id="rId17" Type="http://schemas.openxmlformats.org/officeDocument/2006/relationships/image" Target="../media/image55.png"/><Relationship Id="rId2" Type="http://schemas.openxmlformats.org/officeDocument/2006/relationships/chart" Target="../charts/chart12.xml"/><Relationship Id="rId16" Type="http://schemas.openxmlformats.org/officeDocument/2006/relationships/image" Target="../media/image54.svg"/><Relationship Id="rId1" Type="http://schemas.openxmlformats.org/officeDocument/2006/relationships/slideLayout" Target="../slideLayouts/slideLayout12.xml"/><Relationship Id="rId6" Type="http://schemas.openxmlformats.org/officeDocument/2006/relationships/chart" Target="../charts/chart14.xml"/><Relationship Id="rId11" Type="http://schemas.openxmlformats.org/officeDocument/2006/relationships/image" Target="../media/image68.png"/><Relationship Id="rId5" Type="http://schemas.openxmlformats.org/officeDocument/2006/relationships/chart" Target="../charts/chart13.xml"/><Relationship Id="rId15" Type="http://schemas.openxmlformats.org/officeDocument/2006/relationships/image" Target="../media/image53.png"/><Relationship Id="rId10" Type="http://schemas.openxmlformats.org/officeDocument/2006/relationships/image" Target="../media/image67.png"/><Relationship Id="rId4" Type="http://schemas.openxmlformats.org/officeDocument/2006/relationships/image" Target="../media/image60.svg"/><Relationship Id="rId9" Type="http://schemas.openxmlformats.org/officeDocument/2006/relationships/image" Target="../media/image45.svg"/><Relationship Id="rId14" Type="http://schemas.openxmlformats.org/officeDocument/2006/relationships/image" Target="../media/image58.sv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58.svg"/><Relationship Id="rId3" Type="http://schemas.openxmlformats.org/officeDocument/2006/relationships/image" Target="../media/image59.png"/><Relationship Id="rId7" Type="http://schemas.openxmlformats.org/officeDocument/2006/relationships/image" Target="../media/image63.svg"/><Relationship Id="rId12" Type="http://schemas.openxmlformats.org/officeDocument/2006/relationships/image" Target="../media/image57.png"/><Relationship Id="rId2" Type="http://schemas.openxmlformats.org/officeDocument/2006/relationships/chart" Target="../charts/chart16.xml"/><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51.svg"/><Relationship Id="rId5" Type="http://schemas.openxmlformats.org/officeDocument/2006/relationships/chart" Target="../charts/chart17.xml"/><Relationship Id="rId10" Type="http://schemas.openxmlformats.org/officeDocument/2006/relationships/image" Target="../media/image70.png"/><Relationship Id="rId4" Type="http://schemas.openxmlformats.org/officeDocument/2006/relationships/image" Target="../media/image60.svg"/><Relationship Id="rId9" Type="http://schemas.openxmlformats.org/officeDocument/2006/relationships/image" Target="../media/image49.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2.xml"/><Relationship Id="rId4" Type="http://schemas.openxmlformats.org/officeDocument/2006/relationships/chart" Target="../charts/chart2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chart" Target="../charts/chart22.xml"/><Relationship Id="rId7" Type="http://schemas.openxmlformats.org/officeDocument/2006/relationships/image" Target="../media/image72.png"/><Relationship Id="rId2" Type="http://schemas.openxmlformats.org/officeDocument/2006/relationships/chart" Target="../charts/chart21.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chart" Target="../charts/chart24.xml"/><Relationship Id="rId4" Type="http://schemas.openxmlformats.org/officeDocument/2006/relationships/chart" Target="../charts/chart23.xml"/><Relationship Id="rId9" Type="http://schemas.openxmlformats.org/officeDocument/2006/relationships/image" Target="../media/image74.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chart" Target="../charts/chart25.xml"/><Relationship Id="rId7" Type="http://schemas.openxmlformats.org/officeDocument/2006/relationships/image" Target="../media/image78.svg"/><Relationship Id="rId12"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76.svg"/><Relationship Id="rId15" Type="http://schemas.openxmlformats.org/officeDocument/2006/relationships/image" Target="../media/image86.sv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svg"/><Relationship Id="rId14" Type="http://schemas.openxmlformats.org/officeDocument/2006/relationships/image" Target="../media/image85.png"/></Relationships>
</file>

<file path=ppt/slides/_rels/slide24.xml.rels><?xml version="1.0" encoding="UTF-8" standalone="yes"?>
<Relationships xmlns="http://schemas.openxmlformats.org/package/2006/relationships"><Relationship Id="rId8" Type="http://schemas.openxmlformats.org/officeDocument/2006/relationships/image" Target="../media/image92.svg"/><Relationship Id="rId13" Type="http://schemas.openxmlformats.org/officeDocument/2006/relationships/chart" Target="../charts/chart29.xml"/><Relationship Id="rId18" Type="http://schemas.openxmlformats.org/officeDocument/2006/relationships/image" Target="../media/image44.png"/><Relationship Id="rId3" Type="http://schemas.openxmlformats.org/officeDocument/2006/relationships/image" Target="../media/image87.png"/><Relationship Id="rId21" Type="http://schemas.openxmlformats.org/officeDocument/2006/relationships/image" Target="../media/image58.svg"/><Relationship Id="rId7" Type="http://schemas.openxmlformats.org/officeDocument/2006/relationships/image" Target="../media/image91.png"/><Relationship Id="rId12" Type="http://schemas.openxmlformats.org/officeDocument/2006/relationships/chart" Target="../charts/chart28.xml"/><Relationship Id="rId17" Type="http://schemas.openxmlformats.org/officeDocument/2006/relationships/image" Target="../media/image60.svg"/><Relationship Id="rId2" Type="http://schemas.openxmlformats.org/officeDocument/2006/relationships/chart" Target="../charts/chart26.xml"/><Relationship Id="rId16" Type="http://schemas.openxmlformats.org/officeDocument/2006/relationships/image" Target="../media/image59.png"/><Relationship Id="rId20"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90.svg"/><Relationship Id="rId11" Type="http://schemas.openxmlformats.org/officeDocument/2006/relationships/chart" Target="../charts/chart27.xml"/><Relationship Id="rId5" Type="http://schemas.openxmlformats.org/officeDocument/2006/relationships/image" Target="../media/image89.png"/><Relationship Id="rId15" Type="http://schemas.openxmlformats.org/officeDocument/2006/relationships/chart" Target="../charts/chart31.xml"/><Relationship Id="rId10" Type="http://schemas.openxmlformats.org/officeDocument/2006/relationships/image" Target="../media/image94.svg"/><Relationship Id="rId19" Type="http://schemas.openxmlformats.org/officeDocument/2006/relationships/image" Target="../media/image45.svg"/><Relationship Id="rId4" Type="http://schemas.openxmlformats.org/officeDocument/2006/relationships/image" Target="../media/image88.svg"/><Relationship Id="rId9" Type="http://schemas.openxmlformats.org/officeDocument/2006/relationships/image" Target="../media/image93.png"/><Relationship Id="rId14" Type="http://schemas.openxmlformats.org/officeDocument/2006/relationships/chart" Target="../charts/char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chart" Target="../charts/chart32.xml"/><Relationship Id="rId13" Type="http://schemas.openxmlformats.org/officeDocument/2006/relationships/image" Target="../media/image100.svg"/><Relationship Id="rId3" Type="http://schemas.openxmlformats.org/officeDocument/2006/relationships/image" Target="../media/image58.svg"/><Relationship Id="rId7" Type="http://schemas.openxmlformats.org/officeDocument/2006/relationships/image" Target="../media/image63.svg"/><Relationship Id="rId12" Type="http://schemas.openxmlformats.org/officeDocument/2006/relationships/image" Target="../media/image99.png"/><Relationship Id="rId17" Type="http://schemas.openxmlformats.org/officeDocument/2006/relationships/image" Target="../media/image104.svg"/><Relationship Id="rId2" Type="http://schemas.openxmlformats.org/officeDocument/2006/relationships/image" Target="../media/image57.png"/><Relationship Id="rId16" Type="http://schemas.openxmlformats.org/officeDocument/2006/relationships/image" Target="../media/image103.png"/><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98.svg"/><Relationship Id="rId5" Type="http://schemas.openxmlformats.org/officeDocument/2006/relationships/image" Target="../media/image96.svg"/><Relationship Id="rId15" Type="http://schemas.openxmlformats.org/officeDocument/2006/relationships/image" Target="../media/image102.svg"/><Relationship Id="rId10" Type="http://schemas.openxmlformats.org/officeDocument/2006/relationships/image" Target="../media/image97.png"/><Relationship Id="rId4" Type="http://schemas.openxmlformats.org/officeDocument/2006/relationships/image" Target="../media/image95.png"/><Relationship Id="rId9" Type="http://schemas.openxmlformats.org/officeDocument/2006/relationships/chart" Target="../charts/chart33.xml"/><Relationship Id="rId14" Type="http://schemas.openxmlformats.org/officeDocument/2006/relationships/image" Target="../media/image101.png"/></Relationships>
</file>

<file path=ppt/slides/_rels/slide27.xml.rels><?xml version="1.0" encoding="UTF-8" standalone="yes"?>
<Relationships xmlns="http://schemas.openxmlformats.org/package/2006/relationships"><Relationship Id="rId8" Type="http://schemas.openxmlformats.org/officeDocument/2006/relationships/chart" Target="../charts/chart34.xml"/><Relationship Id="rId13" Type="http://schemas.openxmlformats.org/officeDocument/2006/relationships/image" Target="../media/image115.png"/><Relationship Id="rId3" Type="http://schemas.openxmlformats.org/officeDocument/2006/relationships/image" Target="../media/image106.png"/><Relationship Id="rId7" Type="http://schemas.openxmlformats.org/officeDocument/2006/relationships/image" Target="../media/image110.svg"/><Relationship Id="rId12" Type="http://schemas.openxmlformats.org/officeDocument/2006/relationships/image" Target="../media/image114.svg"/><Relationship Id="rId2" Type="http://schemas.openxmlformats.org/officeDocument/2006/relationships/image" Target="../media/image105.png"/><Relationship Id="rId16" Type="http://schemas.openxmlformats.org/officeDocument/2006/relationships/image" Target="../media/image118.svg"/><Relationship Id="rId1" Type="http://schemas.openxmlformats.org/officeDocument/2006/relationships/slideLayout" Target="../slideLayouts/slideLayout12.xml"/><Relationship Id="rId6" Type="http://schemas.openxmlformats.org/officeDocument/2006/relationships/image" Target="../media/image109.png"/><Relationship Id="rId11" Type="http://schemas.openxmlformats.org/officeDocument/2006/relationships/image" Target="../media/image113.png"/><Relationship Id="rId5" Type="http://schemas.openxmlformats.org/officeDocument/2006/relationships/image" Target="../media/image108.png"/><Relationship Id="rId15" Type="http://schemas.openxmlformats.org/officeDocument/2006/relationships/image" Target="../media/image117.png"/><Relationship Id="rId10" Type="http://schemas.openxmlformats.org/officeDocument/2006/relationships/image" Target="../media/image112.svg"/><Relationship Id="rId4" Type="http://schemas.openxmlformats.org/officeDocument/2006/relationships/image" Target="../media/image107.png"/><Relationship Id="rId9" Type="http://schemas.openxmlformats.org/officeDocument/2006/relationships/image" Target="../media/image111.png"/><Relationship Id="rId14" Type="http://schemas.openxmlformats.org/officeDocument/2006/relationships/image" Target="../media/image116.svg"/></Relationships>
</file>

<file path=ppt/slides/_rels/slide28.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58.svg"/><Relationship Id="rId18" Type="http://schemas.openxmlformats.org/officeDocument/2006/relationships/image" Target="../media/image110.svg"/><Relationship Id="rId3" Type="http://schemas.openxmlformats.org/officeDocument/2006/relationships/chart" Target="../charts/chart36.xml"/><Relationship Id="rId7" Type="http://schemas.openxmlformats.org/officeDocument/2006/relationships/chart" Target="../charts/chart40.xml"/><Relationship Id="rId12" Type="http://schemas.openxmlformats.org/officeDocument/2006/relationships/image" Target="../media/image57.png"/><Relationship Id="rId17" Type="http://schemas.openxmlformats.org/officeDocument/2006/relationships/image" Target="../media/image109.png"/><Relationship Id="rId2" Type="http://schemas.openxmlformats.org/officeDocument/2006/relationships/chart" Target="../charts/chart35.xml"/><Relationship Id="rId16" Type="http://schemas.openxmlformats.org/officeDocument/2006/relationships/image" Target="../media/image108.png"/><Relationship Id="rId1" Type="http://schemas.openxmlformats.org/officeDocument/2006/relationships/slideLayout" Target="../slideLayouts/slideLayout12.xml"/><Relationship Id="rId6" Type="http://schemas.openxmlformats.org/officeDocument/2006/relationships/chart" Target="../charts/chart39.xml"/><Relationship Id="rId11" Type="http://schemas.openxmlformats.org/officeDocument/2006/relationships/image" Target="../media/image45.svg"/><Relationship Id="rId5" Type="http://schemas.openxmlformats.org/officeDocument/2006/relationships/chart" Target="../charts/chart38.xml"/><Relationship Id="rId15" Type="http://schemas.openxmlformats.org/officeDocument/2006/relationships/image" Target="../media/image107.png"/><Relationship Id="rId10" Type="http://schemas.openxmlformats.org/officeDocument/2006/relationships/image" Target="../media/image44.png"/><Relationship Id="rId19" Type="http://schemas.openxmlformats.org/officeDocument/2006/relationships/image" Target="../media/image106.png"/><Relationship Id="rId4" Type="http://schemas.openxmlformats.org/officeDocument/2006/relationships/chart" Target="../charts/chart37.xml"/><Relationship Id="rId9" Type="http://schemas.openxmlformats.org/officeDocument/2006/relationships/image" Target="../media/image60.svg"/><Relationship Id="rId14" Type="http://schemas.openxmlformats.org/officeDocument/2006/relationships/image" Target="../media/image10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97.png"/><Relationship Id="rId3" Type="http://schemas.openxmlformats.org/officeDocument/2006/relationships/image" Target="../media/image96.svg"/><Relationship Id="rId7" Type="http://schemas.openxmlformats.org/officeDocument/2006/relationships/image" Target="../media/image63.svg"/><Relationship Id="rId12" Type="http://schemas.openxmlformats.org/officeDocument/2006/relationships/chart" Target="../charts/chart41.xml"/><Relationship Id="rId17" Type="http://schemas.openxmlformats.org/officeDocument/2006/relationships/chart" Target="../charts/chart42.xml"/><Relationship Id="rId2" Type="http://schemas.openxmlformats.org/officeDocument/2006/relationships/image" Target="../media/image95.png"/><Relationship Id="rId16" Type="http://schemas.openxmlformats.org/officeDocument/2006/relationships/image" Target="../media/image100.svg"/><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image" Target="../media/image124.svg"/><Relationship Id="rId5" Type="http://schemas.openxmlformats.org/officeDocument/2006/relationships/image" Target="../media/image120.svg"/><Relationship Id="rId15" Type="http://schemas.openxmlformats.org/officeDocument/2006/relationships/image" Target="../media/image99.png"/><Relationship Id="rId10" Type="http://schemas.openxmlformats.org/officeDocument/2006/relationships/image" Target="../media/image123.png"/><Relationship Id="rId4" Type="http://schemas.openxmlformats.org/officeDocument/2006/relationships/image" Target="../media/image119.png"/><Relationship Id="rId9" Type="http://schemas.openxmlformats.org/officeDocument/2006/relationships/image" Target="../media/image122.svg"/><Relationship Id="rId14" Type="http://schemas.openxmlformats.org/officeDocument/2006/relationships/image" Target="../media/image98.svg"/></Relationships>
</file>

<file path=ppt/slides/_rels/slide3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svg"/><Relationship Id="rId7" Type="http://schemas.openxmlformats.org/officeDocument/2006/relationships/image" Target="../media/image130.svg"/><Relationship Id="rId2" Type="http://schemas.openxmlformats.org/officeDocument/2006/relationships/image" Target="../media/image125.png"/><Relationship Id="rId1" Type="http://schemas.openxmlformats.org/officeDocument/2006/relationships/slideLayout" Target="../slideLayouts/slideLayout12.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sv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svg"/></Relationships>
</file>

<file path=ppt/slides/_rels/slide3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45.svg"/><Relationship Id="rId3" Type="http://schemas.openxmlformats.org/officeDocument/2006/relationships/image" Target="../media/image57.png"/><Relationship Id="rId7" Type="http://schemas.openxmlformats.org/officeDocument/2006/relationships/chart" Target="../charts/chart46.xml"/><Relationship Id="rId12" Type="http://schemas.openxmlformats.org/officeDocument/2006/relationships/image" Target="../media/image44.png"/><Relationship Id="rId2" Type="http://schemas.openxmlformats.org/officeDocument/2006/relationships/chart" Target="../charts/chart43.xml"/><Relationship Id="rId1" Type="http://schemas.openxmlformats.org/officeDocument/2006/relationships/slideLayout" Target="../slideLayouts/slideLayout12.xml"/><Relationship Id="rId6" Type="http://schemas.openxmlformats.org/officeDocument/2006/relationships/chart" Target="../charts/chart45.xml"/><Relationship Id="rId11" Type="http://schemas.openxmlformats.org/officeDocument/2006/relationships/image" Target="../media/image136.svg"/><Relationship Id="rId5" Type="http://schemas.openxmlformats.org/officeDocument/2006/relationships/chart" Target="../charts/chart44.xml"/><Relationship Id="rId15" Type="http://schemas.openxmlformats.org/officeDocument/2006/relationships/image" Target="../media/image39.svg"/><Relationship Id="rId10" Type="http://schemas.openxmlformats.org/officeDocument/2006/relationships/image" Target="../media/image135.png"/><Relationship Id="rId4" Type="http://schemas.openxmlformats.org/officeDocument/2006/relationships/image" Target="../media/image58.svg"/><Relationship Id="rId9" Type="http://schemas.openxmlformats.org/officeDocument/2006/relationships/image" Target="../media/image63.svg"/><Relationship Id="rId14" Type="http://schemas.openxmlformats.org/officeDocument/2006/relationships/image" Target="../media/image64.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0.svg"/><Relationship Id="rId3" Type="http://schemas.openxmlformats.org/officeDocument/2006/relationships/image" Target="../media/image57.png"/><Relationship Id="rId7" Type="http://schemas.openxmlformats.org/officeDocument/2006/relationships/chart" Target="../charts/chart50.xml"/><Relationship Id="rId12" Type="http://schemas.openxmlformats.org/officeDocument/2006/relationships/image" Target="../media/image59.png"/><Relationship Id="rId2" Type="http://schemas.openxmlformats.org/officeDocument/2006/relationships/chart" Target="../charts/chart47.xml"/><Relationship Id="rId1" Type="http://schemas.openxmlformats.org/officeDocument/2006/relationships/slideLayout" Target="../slideLayouts/slideLayout12.xml"/><Relationship Id="rId6" Type="http://schemas.openxmlformats.org/officeDocument/2006/relationships/chart" Target="../charts/chart49.xml"/><Relationship Id="rId11" Type="http://schemas.openxmlformats.org/officeDocument/2006/relationships/image" Target="../media/image138.png"/><Relationship Id="rId5" Type="http://schemas.openxmlformats.org/officeDocument/2006/relationships/chart" Target="../charts/chart48.xml"/><Relationship Id="rId10" Type="http://schemas.openxmlformats.org/officeDocument/2006/relationships/image" Target="../media/image137.png"/><Relationship Id="rId4" Type="http://schemas.openxmlformats.org/officeDocument/2006/relationships/image" Target="../media/image58.svg"/><Relationship Id="rId9" Type="http://schemas.openxmlformats.org/officeDocument/2006/relationships/image" Target="../media/image63.svg"/></Relationships>
</file>

<file path=ppt/slides/_rels/slide3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21.png"/><Relationship Id="rId7"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12.xml"/><Relationship Id="rId6" Type="http://schemas.openxmlformats.org/officeDocument/2006/relationships/image" Target="../media/image124.svg"/><Relationship Id="rId11" Type="http://schemas.openxmlformats.org/officeDocument/2006/relationships/image" Target="../media/image100.svg"/><Relationship Id="rId5" Type="http://schemas.openxmlformats.org/officeDocument/2006/relationships/image" Target="../media/image123.png"/><Relationship Id="rId10" Type="http://schemas.openxmlformats.org/officeDocument/2006/relationships/image" Target="../media/image99.png"/><Relationship Id="rId4" Type="http://schemas.openxmlformats.org/officeDocument/2006/relationships/image" Target="../media/image122.svg"/><Relationship Id="rId9" Type="http://schemas.openxmlformats.org/officeDocument/2006/relationships/image" Target="../media/image98.svg"/></Relationships>
</file>

<file path=ppt/slides/_rels/slide35.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63.svg"/><Relationship Id="rId3" Type="http://schemas.openxmlformats.org/officeDocument/2006/relationships/chart" Target="../charts/chart54.xml"/><Relationship Id="rId7" Type="http://schemas.openxmlformats.org/officeDocument/2006/relationships/chart" Target="../charts/chart58.xml"/><Relationship Id="rId12" Type="http://schemas.openxmlformats.org/officeDocument/2006/relationships/image" Target="../media/image141.png"/><Relationship Id="rId2" Type="http://schemas.openxmlformats.org/officeDocument/2006/relationships/chart" Target="../charts/chart53.xml"/><Relationship Id="rId1" Type="http://schemas.openxmlformats.org/officeDocument/2006/relationships/slideLayout" Target="../slideLayouts/slideLayout12.xml"/><Relationship Id="rId6" Type="http://schemas.openxmlformats.org/officeDocument/2006/relationships/chart" Target="../charts/chart57.xml"/><Relationship Id="rId11" Type="http://schemas.openxmlformats.org/officeDocument/2006/relationships/image" Target="../media/image58.svg"/><Relationship Id="rId5" Type="http://schemas.openxmlformats.org/officeDocument/2006/relationships/chart" Target="../charts/chart56.xml"/><Relationship Id="rId10" Type="http://schemas.openxmlformats.org/officeDocument/2006/relationships/image" Target="../media/image140.png"/><Relationship Id="rId4" Type="http://schemas.openxmlformats.org/officeDocument/2006/relationships/chart" Target="../charts/chart55.xml"/><Relationship Id="rId9" Type="http://schemas.openxmlformats.org/officeDocument/2006/relationships/image" Target="../media/image45.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svg"/><Relationship Id="rId3" Type="http://schemas.openxmlformats.org/officeDocument/2006/relationships/chart" Target="../charts/chart59.xml"/><Relationship Id="rId7" Type="http://schemas.openxmlformats.org/officeDocument/2006/relationships/image" Target="../media/image145.svg"/><Relationship Id="rId12"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4.png"/><Relationship Id="rId11" Type="http://schemas.openxmlformats.org/officeDocument/2006/relationships/image" Target="../media/image149.svg"/><Relationship Id="rId5" Type="http://schemas.openxmlformats.org/officeDocument/2006/relationships/image" Target="../media/image143.svg"/><Relationship Id="rId15" Type="http://schemas.openxmlformats.org/officeDocument/2006/relationships/image" Target="../media/image152.sv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svg"/><Relationship Id="rId1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chart" Target="../charts/chart6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svg"/><Relationship Id="rId3" Type="http://schemas.openxmlformats.org/officeDocument/2006/relationships/chart" Target="../charts/chart62.xml"/><Relationship Id="rId7" Type="http://schemas.openxmlformats.org/officeDocument/2006/relationships/image" Target="../media/image154.svg"/><Relationship Id="rId12" Type="http://schemas.openxmlformats.org/officeDocument/2006/relationships/image" Target="../media/image159.png"/><Relationship Id="rId17" Type="http://schemas.openxmlformats.org/officeDocument/2006/relationships/image" Target="../media/image164.svg"/><Relationship Id="rId2" Type="http://schemas.openxmlformats.org/officeDocument/2006/relationships/notesSlide" Target="../notesSlides/notesSlide8.xml"/><Relationship Id="rId16" Type="http://schemas.openxmlformats.org/officeDocument/2006/relationships/image" Target="../media/image163.png"/><Relationship Id="rId1" Type="http://schemas.openxmlformats.org/officeDocument/2006/relationships/slideLayout" Target="../slideLayouts/slideLayout12.xml"/><Relationship Id="rId6" Type="http://schemas.openxmlformats.org/officeDocument/2006/relationships/image" Target="../media/image153.png"/><Relationship Id="rId11" Type="http://schemas.openxmlformats.org/officeDocument/2006/relationships/image" Target="../media/image158.svg"/><Relationship Id="rId5" Type="http://schemas.openxmlformats.org/officeDocument/2006/relationships/chart" Target="../charts/chart64.xml"/><Relationship Id="rId15" Type="http://schemas.openxmlformats.org/officeDocument/2006/relationships/image" Target="../media/image162.svg"/><Relationship Id="rId10" Type="http://schemas.openxmlformats.org/officeDocument/2006/relationships/image" Target="../media/image157.png"/><Relationship Id="rId4" Type="http://schemas.openxmlformats.org/officeDocument/2006/relationships/chart" Target="../charts/chart63.xml"/><Relationship Id="rId9" Type="http://schemas.openxmlformats.org/officeDocument/2006/relationships/image" Target="../media/image156.svg"/><Relationship Id="rId14" Type="http://schemas.openxmlformats.org/officeDocument/2006/relationships/image" Target="../media/image16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chart" Target="../charts/chart67.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chart" Target="../charts/chart66.xml"/><Relationship Id="rId5" Type="http://schemas.openxmlformats.org/officeDocument/2006/relationships/chart" Target="../charts/chart65.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chart" Target="../charts/chart72.xml"/><Relationship Id="rId13" Type="http://schemas.openxmlformats.org/officeDocument/2006/relationships/chart" Target="../charts/chart77.xml"/><Relationship Id="rId18" Type="http://schemas.openxmlformats.org/officeDocument/2006/relationships/chart" Target="../charts/chart82.xml"/><Relationship Id="rId3" Type="http://schemas.microsoft.com/office/2007/relationships/hdphoto" Target="../media/hdphoto1.wdp"/><Relationship Id="rId7" Type="http://schemas.openxmlformats.org/officeDocument/2006/relationships/chart" Target="../charts/chart71.xml"/><Relationship Id="rId12" Type="http://schemas.openxmlformats.org/officeDocument/2006/relationships/chart" Target="../charts/chart76.xml"/><Relationship Id="rId17" Type="http://schemas.openxmlformats.org/officeDocument/2006/relationships/chart" Target="../charts/chart81.xml"/><Relationship Id="rId2" Type="http://schemas.openxmlformats.org/officeDocument/2006/relationships/image" Target="../media/image165.png"/><Relationship Id="rId16" Type="http://schemas.openxmlformats.org/officeDocument/2006/relationships/chart" Target="../charts/chart80.xml"/><Relationship Id="rId1" Type="http://schemas.openxmlformats.org/officeDocument/2006/relationships/slideLayout" Target="../slideLayouts/slideLayout12.xml"/><Relationship Id="rId6" Type="http://schemas.openxmlformats.org/officeDocument/2006/relationships/chart" Target="../charts/chart70.xml"/><Relationship Id="rId11" Type="http://schemas.openxmlformats.org/officeDocument/2006/relationships/chart" Target="../charts/chart75.xml"/><Relationship Id="rId5" Type="http://schemas.openxmlformats.org/officeDocument/2006/relationships/chart" Target="../charts/chart69.xml"/><Relationship Id="rId15" Type="http://schemas.openxmlformats.org/officeDocument/2006/relationships/chart" Target="../charts/chart79.xml"/><Relationship Id="rId10" Type="http://schemas.openxmlformats.org/officeDocument/2006/relationships/chart" Target="../charts/chart74.xml"/><Relationship Id="rId19" Type="http://schemas.openxmlformats.org/officeDocument/2006/relationships/chart" Target="../charts/chart83.xml"/><Relationship Id="rId4" Type="http://schemas.openxmlformats.org/officeDocument/2006/relationships/chart" Target="../charts/chart68.xml"/><Relationship Id="rId9" Type="http://schemas.openxmlformats.org/officeDocument/2006/relationships/chart" Target="../charts/chart73.xml"/><Relationship Id="rId14" Type="http://schemas.openxmlformats.org/officeDocument/2006/relationships/chart" Target="../charts/chart78.xml"/></Relationships>
</file>

<file path=ppt/slides/_rels/slide44.xml.rels><?xml version="1.0" encoding="UTF-8" standalone="yes"?>
<Relationships xmlns="http://schemas.openxmlformats.org/package/2006/relationships"><Relationship Id="rId2" Type="http://schemas.openxmlformats.org/officeDocument/2006/relationships/chart" Target="../charts/chart8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chart" Target="../charts/chart85.xml"/><Relationship Id="rId1" Type="http://schemas.openxmlformats.org/officeDocument/2006/relationships/slideLayout" Target="../slideLayouts/slideLayout12.xml"/><Relationship Id="rId4" Type="http://schemas.openxmlformats.org/officeDocument/2006/relationships/chart" Target="../charts/chart8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167.svg"/><Relationship Id="rId7" Type="http://schemas.openxmlformats.org/officeDocument/2006/relationships/image" Target="../media/image171.svg"/><Relationship Id="rId2" Type="http://schemas.openxmlformats.org/officeDocument/2006/relationships/image" Target="../media/image166.png"/><Relationship Id="rId1" Type="http://schemas.openxmlformats.org/officeDocument/2006/relationships/slideLayout" Target="../slideLayouts/slideLayout12.xml"/><Relationship Id="rId6" Type="http://schemas.openxmlformats.org/officeDocument/2006/relationships/image" Target="../media/image170.png"/><Relationship Id="rId5" Type="http://schemas.openxmlformats.org/officeDocument/2006/relationships/image" Target="../media/image169.svg"/><Relationship Id="rId4" Type="http://schemas.openxmlformats.org/officeDocument/2006/relationships/image" Target="../media/image168.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72.png"/><Relationship Id="rId1" Type="http://schemas.openxmlformats.org/officeDocument/2006/relationships/slideLayout" Target="../slideLayouts/slideLayout12.xml"/><Relationship Id="rId5" Type="http://schemas.openxmlformats.org/officeDocument/2006/relationships/image" Target="../media/image175.svg"/><Relationship Id="rId4" Type="http://schemas.openxmlformats.org/officeDocument/2006/relationships/image" Target="../media/image174.png"/></Relationships>
</file>

<file path=ppt/slides/_rels/slide51.xml.rels><?xml version="1.0" encoding="UTF-8" standalone="yes"?>
<Relationships xmlns="http://schemas.openxmlformats.org/package/2006/relationships"><Relationship Id="rId3" Type="http://schemas.openxmlformats.org/officeDocument/2006/relationships/image" Target="../media/image177.svg"/><Relationship Id="rId2" Type="http://schemas.openxmlformats.org/officeDocument/2006/relationships/image" Target="../media/image176.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svg"/><Relationship Id="rId26" Type="http://schemas.openxmlformats.org/officeDocument/2006/relationships/image" Target="../media/image29.sv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chart" Target="../charts/chart1.xml"/><Relationship Id="rId16" Type="http://schemas.openxmlformats.org/officeDocument/2006/relationships/image" Target="../media/image19.svg"/><Relationship Id="rId20" Type="http://schemas.openxmlformats.org/officeDocument/2006/relationships/image" Target="../media/image23.svg"/><Relationship Id="rId1" Type="http://schemas.openxmlformats.org/officeDocument/2006/relationships/slideLayout" Target="../slideLayouts/slideLayout12.xml"/><Relationship Id="rId6" Type="http://schemas.openxmlformats.org/officeDocument/2006/relationships/image" Target="../media/image9.svg"/><Relationship Id="rId11" Type="http://schemas.openxmlformats.org/officeDocument/2006/relationships/image" Target="../media/image14.png"/><Relationship Id="rId24" Type="http://schemas.openxmlformats.org/officeDocument/2006/relationships/image" Target="../media/image27.sv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10" Type="http://schemas.openxmlformats.org/officeDocument/2006/relationships/image" Target="../media/image13.svg"/><Relationship Id="rId19" Type="http://schemas.openxmlformats.org/officeDocument/2006/relationships/image" Target="../media/image22.pn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 Id="rId22"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D3AA5B3B-3F8B-4DAC-B515-9C75782B0878}"/>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2" name="Grupa 1">
            <a:extLst>
              <a:ext uri="{FF2B5EF4-FFF2-40B4-BE49-F238E27FC236}">
                <a16:creationId xmlns:a16="http://schemas.microsoft.com/office/drawing/2014/main" id="{4528060E-12E8-4F5A-84B8-A4EBF9B2226C}"/>
              </a:ext>
            </a:extLst>
          </p:cNvPr>
          <p:cNvGrpSpPr/>
          <p:nvPr/>
        </p:nvGrpSpPr>
        <p:grpSpPr>
          <a:xfrm>
            <a:off x="0" y="2577629"/>
            <a:ext cx="9144001" cy="2785378"/>
            <a:chOff x="-1" y="860909"/>
            <a:chExt cx="9144001" cy="2785378"/>
          </a:xfrm>
          <a:noFill/>
        </p:grpSpPr>
        <p:sp>
          <p:nvSpPr>
            <p:cNvPr id="5" name="Prostokąt 4">
              <a:extLst>
                <a:ext uri="{FF2B5EF4-FFF2-40B4-BE49-F238E27FC236}">
                  <a16:creationId xmlns:a16="http://schemas.microsoft.com/office/drawing/2014/main" id="{41CEBE34-3D8A-4277-B50A-C3B1F10F1F50}"/>
                </a:ext>
              </a:extLst>
            </p:cNvPr>
            <p:cNvSpPr/>
            <p:nvPr/>
          </p:nvSpPr>
          <p:spPr>
            <a:xfrm>
              <a:off x="-1" y="1097634"/>
              <a:ext cx="9144001" cy="20313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6" name="pole tekstowe 5">
              <a:extLst>
                <a:ext uri="{FF2B5EF4-FFF2-40B4-BE49-F238E27FC236}">
                  <a16:creationId xmlns:a16="http://schemas.microsoft.com/office/drawing/2014/main" id="{49FA60B3-5836-4B1B-9327-97605173CAAD}"/>
                </a:ext>
              </a:extLst>
            </p:cNvPr>
            <p:cNvSpPr txBox="1"/>
            <p:nvPr/>
          </p:nvSpPr>
          <p:spPr>
            <a:xfrm flipH="1">
              <a:off x="290945" y="860909"/>
              <a:ext cx="8562108" cy="2785378"/>
            </a:xfrm>
            <a:prstGeom prst="rect">
              <a:avLst/>
            </a:prstGeom>
            <a:grpFill/>
          </p:spPr>
          <p:txBody>
            <a:bodyPr wrap="square" rtlCol="0">
              <a:spAutoFit/>
            </a:bodyPr>
            <a:lstStyle/>
            <a:p>
              <a:pPr algn="ctr"/>
              <a:r>
                <a:rPr lang="pl-PL" sz="2000" b="1" dirty="0">
                  <a:solidFill>
                    <a:schemeClr val="bg1"/>
                  </a:solidFill>
                  <a:latin typeface="Century Gothic" panose="020B0502020202020204" pitchFamily="34" charset="0"/>
                  <a:ea typeface="Tahoma" panose="020B0604030504040204" pitchFamily="34" charset="0"/>
                  <a:cs typeface="Tahoma" panose="020B0604030504040204" pitchFamily="34" charset="0"/>
                </a:rPr>
                <a:t>Jednotematyczne badanie świadomości i zachowań ekologicznych mieszkańców Polski</a:t>
              </a:r>
            </a:p>
            <a:p>
              <a:pPr algn="ctr"/>
              <a:endParaRPr lang="pl-PL" sz="1400" dirty="0">
                <a:solidFill>
                  <a:schemeClr val="tx1">
                    <a:lumMod val="65000"/>
                    <a:lumOff val="35000"/>
                  </a:schemeClr>
                </a:solidFill>
                <a:latin typeface="Century Gothic" panose="020B0502020202020204" pitchFamily="34" charset="0"/>
              </a:endParaRPr>
            </a:p>
            <a:p>
              <a:pPr algn="ctr"/>
              <a:endParaRPr lang="pl-PL" sz="1400" dirty="0">
                <a:solidFill>
                  <a:schemeClr val="bg1"/>
                </a:solidFill>
                <a:latin typeface="Century Gothic" panose="020B0502020202020204" pitchFamily="34" charset="0"/>
              </a:endParaRPr>
            </a:p>
            <a:p>
              <a:pPr algn="ctr"/>
              <a:r>
                <a:rPr lang="pl-PL" sz="3600" b="1" dirty="0">
                  <a:solidFill>
                    <a:schemeClr val="bg1"/>
                  </a:solidFill>
                  <a:latin typeface="Century Gothic" panose="020B0502020202020204" pitchFamily="34" charset="0"/>
                  <a:ea typeface="Tahoma" panose="020B0604030504040204" pitchFamily="34" charset="0"/>
                  <a:cs typeface="Tahoma" panose="020B0604030504040204" pitchFamily="34" charset="0"/>
                </a:rPr>
                <a:t>JAKOŚĆ POWIETRZA</a:t>
              </a:r>
            </a:p>
            <a:p>
              <a:pPr algn="ctr"/>
              <a:r>
                <a:rPr lang="pl-PL" sz="2400" dirty="0">
                  <a:solidFill>
                    <a:schemeClr val="bg1"/>
                  </a:solidFill>
                  <a:latin typeface="Century Gothic" panose="020B0502020202020204" pitchFamily="34" charset="0"/>
                  <a:ea typeface="Tahoma" panose="020B0604030504040204" pitchFamily="34" charset="0"/>
                  <a:cs typeface="Tahoma" panose="020B0604030504040204" pitchFamily="34" charset="0"/>
                </a:rPr>
                <a:t>Raport z badania</a:t>
              </a: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endParaRPr lang="pl-PL" sz="1100" dirty="0">
                <a:solidFill>
                  <a:schemeClr val="bg1"/>
                </a:solidFill>
                <a:latin typeface="Century Gothic" panose="020B0502020202020204" pitchFamily="34" charset="0"/>
              </a:endParaRPr>
            </a:p>
            <a:p>
              <a:pPr algn="ctr"/>
              <a:r>
                <a:rPr lang="pl-PL" sz="1600" dirty="0">
                  <a:solidFill>
                    <a:schemeClr val="bg1"/>
                  </a:solidFill>
                  <a:latin typeface="Century Gothic" panose="020B0502020202020204" pitchFamily="34" charset="0"/>
                  <a:ea typeface="Tahoma" panose="020B0604030504040204" pitchFamily="34" charset="0"/>
                  <a:cs typeface="Tahoma" panose="020B0604030504040204" pitchFamily="34" charset="0"/>
                </a:rPr>
                <a:t>LISTOPAD 2019</a:t>
              </a:r>
            </a:p>
          </p:txBody>
        </p:sp>
      </p:grpSp>
    </p:spTree>
    <p:extLst>
      <p:ext uri="{BB962C8B-B14F-4D97-AF65-F5344CB8AC3E}">
        <p14:creationId xmlns:p14="http://schemas.microsoft.com/office/powerpoint/2010/main" val="109738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a:extLst>
              <a:ext uri="{FF2B5EF4-FFF2-40B4-BE49-F238E27FC236}">
                <a16:creationId xmlns:a16="http://schemas.microsoft.com/office/drawing/2014/main" id="{A979EF57-66A8-4D24-9204-52CD75A4B367}"/>
              </a:ext>
            </a:extLst>
          </p:cNvPr>
          <p:cNvSpPr txBox="1"/>
          <p:nvPr/>
        </p:nvSpPr>
        <p:spPr>
          <a:xfrm>
            <a:off x="259558" y="875226"/>
            <a:ext cx="7244178" cy="4489242"/>
          </a:xfrm>
          <a:prstGeom prst="rect">
            <a:avLst/>
          </a:prstGeom>
          <a:noFill/>
        </p:spPr>
        <p:txBody>
          <a:bodyPr wrap="square" rtlCol="0">
            <a:spAutoFit/>
          </a:bodyPr>
          <a:lstStyle/>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W badaniu udział wzięło łącznie 1000 respondentów, z czego 52,2% stanowiły kobiety, natomiast 47,8% mężczyźni.</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Najliczniejszą grupę stanowili respondenci w wieku 60 lat i więcej (29,3%) oraz 45-59 lat (23,0%), nieco mniej odnotowano osób w wieku 35-44 lata i 25-34 lata. Najmniej liczną grupę stanowiły osoby młode (15-24 r.ż.: 12,4%).</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Pod względem wykształcenia w badaniu udział wzięło 52,7% respondentów z wykształceniem średnim i pomaturalnym, 26,4% z zasadniczym zawodowym, a także 17,6% z wyższym. Najmniej liczną grupę stanowiły osoby z wykształceniem podstawowym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gimnazjalnym (3,3%). </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Przedstawiciele wsi stanowili 38,9% wszystkich badanych, natomiast miast 61,1%.</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miejsc zamieszkania respondentów wskazała, że najliczniejszą grupę stanowili mieszkańcy województwa mazowieckiego (13,8%), a następnie śląskiego (11,9%).</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wysokości miesięcznych dochodów netto, przypadających na jednego członka gospodarstwa domowego respondenta, wskazała, że najczęściej dochody badanych mieściły się w przedziale 2 001– 2 500 PLN (25,4%). Drugą pod względem częstości wskazania kategorią dochodów były dochody w przedziale 1 501 – 2 000 PLN (21,4%).</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10</a:t>
            </a:fld>
            <a:endParaRPr lang="pl-PL" dirty="0"/>
          </a:p>
        </p:txBody>
      </p:sp>
      <p:grpSp>
        <p:nvGrpSpPr>
          <p:cNvPr id="46" name="Grupa 45">
            <a:extLst>
              <a:ext uri="{FF2B5EF4-FFF2-40B4-BE49-F238E27FC236}">
                <a16:creationId xmlns:a16="http://schemas.microsoft.com/office/drawing/2014/main" id="{CA87EB72-5D7A-491D-8214-928D25EFBD1A}"/>
              </a:ext>
            </a:extLst>
          </p:cNvPr>
          <p:cNvGrpSpPr/>
          <p:nvPr/>
        </p:nvGrpSpPr>
        <p:grpSpPr>
          <a:xfrm>
            <a:off x="7603249" y="2718728"/>
            <a:ext cx="1260093" cy="1141559"/>
            <a:chOff x="7603249" y="2718728"/>
            <a:chExt cx="1260093" cy="1141559"/>
          </a:xfrm>
        </p:grpSpPr>
        <p:grpSp>
          <p:nvGrpSpPr>
            <p:cNvPr id="40" name="Grupa 39">
              <a:extLst>
                <a:ext uri="{FF2B5EF4-FFF2-40B4-BE49-F238E27FC236}">
                  <a16:creationId xmlns:a16="http://schemas.microsoft.com/office/drawing/2014/main" id="{AAC9DBA3-C1BD-49FD-B23E-04313BC0E297}"/>
                </a:ext>
              </a:extLst>
            </p:cNvPr>
            <p:cNvGrpSpPr/>
            <p:nvPr/>
          </p:nvGrpSpPr>
          <p:grpSpPr>
            <a:xfrm rot="5400000">
              <a:off x="7662516" y="2659461"/>
              <a:ext cx="1141559" cy="1260093"/>
              <a:chOff x="1026695" y="1807381"/>
              <a:chExt cx="1395663" cy="1949116"/>
            </a:xfrm>
            <a:solidFill>
              <a:srgbClr val="87CFEE"/>
            </a:solidFill>
          </p:grpSpPr>
          <p:sp>
            <p:nvSpPr>
              <p:cNvPr id="42" name="Prostokąt 41">
                <a:extLst>
                  <a:ext uri="{FF2B5EF4-FFF2-40B4-BE49-F238E27FC236}">
                    <a16:creationId xmlns:a16="http://schemas.microsoft.com/office/drawing/2014/main" id="{B8D6EEE0-7333-4B1A-8A51-0D8C259F5F99}"/>
                  </a:ext>
                </a:extLst>
              </p:cNvPr>
              <p:cNvSpPr/>
              <p:nvPr/>
            </p:nvSpPr>
            <p:spPr>
              <a:xfrm>
                <a:off x="1026695" y="1807381"/>
                <a:ext cx="1395663" cy="1443790"/>
              </a:xfrm>
              <a:prstGeom prst="rect">
                <a:avLst/>
              </a:prstGeom>
              <a:solidFill>
                <a:srgbClr val="6D8F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sp>
            <p:nvSpPr>
              <p:cNvPr id="43" name="Trójkąt równoramienny 42">
                <a:extLst>
                  <a:ext uri="{FF2B5EF4-FFF2-40B4-BE49-F238E27FC236}">
                    <a16:creationId xmlns:a16="http://schemas.microsoft.com/office/drawing/2014/main" id="{6C997C4D-F87C-422D-A65F-0EC7582FDDD8}"/>
                  </a:ext>
                </a:extLst>
              </p:cNvPr>
              <p:cNvSpPr/>
              <p:nvPr/>
            </p:nvSpPr>
            <p:spPr>
              <a:xfrm rot="10800000">
                <a:off x="1395662" y="3251170"/>
                <a:ext cx="657727" cy="505327"/>
              </a:xfrm>
              <a:prstGeom prst="triangle">
                <a:avLst/>
              </a:prstGeom>
              <a:solidFill>
                <a:srgbClr val="6D8F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grpSp>
        <p:pic>
          <p:nvPicPr>
            <p:cNvPr id="45" name="Grafika 44" descr="Użytkownicy">
              <a:extLst>
                <a:ext uri="{FF2B5EF4-FFF2-40B4-BE49-F238E27FC236}">
                  <a16:creationId xmlns:a16="http://schemas.microsoft.com/office/drawing/2014/main" id="{C7955639-1607-4D2F-99AA-EC14D5700E8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009" y="2903678"/>
              <a:ext cx="865262" cy="865262"/>
            </a:xfrm>
            <a:prstGeom prst="rect">
              <a:avLst/>
            </a:prstGeom>
          </p:spPr>
        </p:pic>
      </p:grpSp>
      <p:sp>
        <p:nvSpPr>
          <p:cNvPr id="9" name="Podtytuł 2">
            <a:extLst>
              <a:ext uri="{FF2B5EF4-FFF2-40B4-BE49-F238E27FC236}">
                <a16:creationId xmlns:a16="http://schemas.microsoft.com/office/drawing/2014/main" id="{710E4046-B34F-421E-A28C-86F922B2D03F}"/>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rgbClr val="A5C2CB"/>
                </a:solidFill>
                <a:latin typeface="Century Gothic" panose="020B0502020202020204" pitchFamily="34" charset="0"/>
              </a:rPr>
              <a:t>CHARAKTERYSTYKA PRÓBY</a:t>
            </a:r>
          </a:p>
        </p:txBody>
      </p:sp>
    </p:spTree>
    <p:extLst>
      <p:ext uri="{BB962C8B-B14F-4D97-AF65-F5344CB8AC3E}">
        <p14:creationId xmlns:p14="http://schemas.microsoft.com/office/powerpoint/2010/main" val="1353765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83A5BBC8-7572-4575-BA12-B9903EC180BA}"/>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82879" y="3899233"/>
            <a:ext cx="3553097"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3200" b="1" dirty="0">
                <a:solidFill>
                  <a:prstClr val="white"/>
                </a:solidFill>
                <a:latin typeface="Century Gothic" panose="020B0502020202020204" pitchFamily="34" charset="0"/>
              </a:rPr>
              <a:t>WYNIKI BADANIA </a:t>
            </a:r>
            <a:br>
              <a:rPr lang="pl-PL" sz="3200" b="1" dirty="0">
                <a:solidFill>
                  <a:prstClr val="white"/>
                </a:solidFill>
                <a:latin typeface="Century Gothic" panose="020B0502020202020204" pitchFamily="34" charset="0"/>
              </a:rPr>
            </a:br>
            <a:r>
              <a:rPr lang="pl-PL" sz="2000" b="1" dirty="0">
                <a:solidFill>
                  <a:prstClr val="white"/>
                </a:solidFill>
                <a:latin typeface="Century Gothic" panose="020B0502020202020204" pitchFamily="34" charset="0"/>
              </a:rPr>
              <a:t>JAKOŚĆ POWIETRZA</a:t>
            </a:r>
          </a:p>
        </p:txBody>
      </p:sp>
    </p:spTree>
    <p:extLst>
      <p:ext uri="{BB962C8B-B14F-4D97-AF65-F5344CB8AC3E}">
        <p14:creationId xmlns:p14="http://schemas.microsoft.com/office/powerpoint/2010/main" val="24732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abela 39">
            <a:extLst>
              <a:ext uri="{FF2B5EF4-FFF2-40B4-BE49-F238E27FC236}">
                <a16:creationId xmlns:a16="http://schemas.microsoft.com/office/drawing/2014/main" id="{ACCCFE19-5142-41B1-B706-A872AF829503}"/>
              </a:ext>
            </a:extLst>
          </p:cNvPr>
          <p:cNvGraphicFramePr>
            <a:graphicFrameLocks noGrp="1"/>
          </p:cNvGraphicFramePr>
          <p:nvPr>
            <p:extLst>
              <p:ext uri="{D42A27DB-BD31-4B8C-83A1-F6EECF244321}">
                <p14:modId xmlns:p14="http://schemas.microsoft.com/office/powerpoint/2010/main" val="1435831739"/>
              </p:ext>
            </p:extLst>
          </p:nvPr>
        </p:nvGraphicFramePr>
        <p:xfrm>
          <a:off x="829664" y="1088571"/>
          <a:ext cx="2771727" cy="4571217"/>
        </p:xfrm>
        <a:graphic>
          <a:graphicData uri="http://schemas.openxmlformats.org/drawingml/2006/table">
            <a:tbl>
              <a:tblPr firstRow="1" bandRow="1">
                <a:tableStyleId>{2D5ABB26-0587-4C30-8999-92F81FD0307C}</a:tableStyleId>
              </a:tblPr>
              <a:tblGrid>
                <a:gridCol w="2771727">
                  <a:extLst>
                    <a:ext uri="{9D8B030D-6E8A-4147-A177-3AD203B41FA5}">
                      <a16:colId xmlns:a16="http://schemas.microsoft.com/office/drawing/2014/main" val="3925755860"/>
                    </a:ext>
                  </a:extLst>
                </a:gridCol>
              </a:tblGrid>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produkcji energii elektrycznej i ciepła</a:t>
                      </a:r>
                    </a:p>
                  </a:txBody>
                  <a:tcPr anchor="ctr"/>
                </a:tc>
                <a:extLst>
                  <a:ext uri="{0D108BD9-81ED-4DB2-BD59-A6C34878D82A}">
                    <a16:rowId xmlns:a16="http://schemas.microsoft.com/office/drawing/2014/main" val="3148342277"/>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Działalność przemysłu</a:t>
                      </a:r>
                    </a:p>
                  </a:txBody>
                  <a:tcPr anchor="ctr"/>
                </a:tc>
                <a:extLst>
                  <a:ext uri="{0D108BD9-81ED-4DB2-BD59-A6C34878D82A}">
                    <a16:rowId xmlns:a16="http://schemas.microsoft.com/office/drawing/2014/main" val="2579849871"/>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samochodów osobowych i ciężarowych</a:t>
                      </a:r>
                    </a:p>
                  </a:txBody>
                  <a:tcPr anchor="ctr"/>
                </a:tc>
                <a:extLst>
                  <a:ext uri="{0D108BD9-81ED-4DB2-BD59-A6C34878D82A}">
                    <a16:rowId xmlns:a16="http://schemas.microsoft.com/office/drawing/2014/main" val="1839251932"/>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innych krajów/regionów</a:t>
                      </a:r>
                    </a:p>
                  </a:txBody>
                  <a:tcPr anchor="ctr"/>
                </a:tc>
                <a:extLst>
                  <a:ext uri="{0D108BD9-81ED-4DB2-BD59-A6C34878D82A}">
                    <a16:rowId xmlns:a16="http://schemas.microsoft.com/office/drawing/2014/main" val="475378732"/>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gospodarstw domowych</a:t>
                      </a:r>
                    </a:p>
                  </a:txBody>
                  <a:tcPr anchor="ctr"/>
                </a:tc>
                <a:extLst>
                  <a:ext uri="{0D108BD9-81ED-4DB2-BD59-A6C34878D82A}">
                    <a16:rowId xmlns:a16="http://schemas.microsoft.com/office/drawing/2014/main" val="2761304344"/>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Emisje zanieczyszczeń z gospodarstw rolnych</a:t>
                      </a:r>
                    </a:p>
                  </a:txBody>
                  <a:tcPr anchor="ctr"/>
                </a:tc>
                <a:extLst>
                  <a:ext uri="{0D108BD9-81ED-4DB2-BD59-A6C34878D82A}">
                    <a16:rowId xmlns:a16="http://schemas.microsoft.com/office/drawing/2014/main" val="3747717541"/>
                  </a:ext>
                </a:extLst>
              </a:tr>
              <a:tr h="65303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Naturalne zanieczyszczenia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dirty="0">
                          <a:solidFill>
                            <a:srgbClr val="58595B"/>
                          </a:solidFill>
                          <a:latin typeface="Century Gothic" panose="020B0502020202020204" pitchFamily="34" charset="0"/>
                        </a:rPr>
                        <a:t>(np. pożary lasów)</a:t>
                      </a:r>
                    </a:p>
                  </a:txBody>
                  <a:tcPr anchor="ctr"/>
                </a:tc>
                <a:extLst>
                  <a:ext uri="{0D108BD9-81ED-4DB2-BD59-A6C34878D82A}">
                    <a16:rowId xmlns:a16="http://schemas.microsoft.com/office/drawing/2014/main" val="3175452436"/>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12</a:t>
            </a:fld>
            <a:endParaRPr lang="pl-PL" dirty="0"/>
          </a:p>
        </p:txBody>
      </p:sp>
      <p:sp>
        <p:nvSpPr>
          <p:cNvPr id="6" name="Prostokąt 5">
            <a:extLst>
              <a:ext uri="{FF2B5EF4-FFF2-40B4-BE49-F238E27FC236}">
                <a16:creationId xmlns:a16="http://schemas.microsoft.com/office/drawing/2014/main" id="{98297972-68DC-4128-8A3A-AD32D8E1C18E}"/>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sp>
        <p:nvSpPr>
          <p:cNvPr id="7" name="pole tekstowe 6">
            <a:extLst>
              <a:ext uri="{FF2B5EF4-FFF2-40B4-BE49-F238E27FC236}">
                <a16:creationId xmlns:a16="http://schemas.microsoft.com/office/drawing/2014/main" id="{A567F463-708A-4FBB-888E-D0487B4D3B89}"/>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7" name="Wykres 16"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działalność przemysłu (tak: 76,6%, nie: 16,2%, nie wiem/trudno powiedzieć: 7,2%); emisje zanieczyszczeń z samochodów osobowych i ciężarowych (tak: 73,7%, nie: 24,0%, nie wiem/trudno powiedzieć 2,3%); emisje zanieczyszczeń z innych krajów/regionów (tak: 65,4%, nie: 22,8%, nie wiem/trudno powiedzieć: 11,8%); emisje zanieczyszczeń z gospodarstw domowych (tak: 61,8%, nie: 30,1%, nie wiem/trudno powiedzieć: 8,1%); emisje zanieczyszczeń z gospodarstw rolnych (tak: 49,6%, nie: 39,8, nie wiem/trudno powiedzieć: 10,6%); naturalne zanieczyszczenia (np. pożary lasów) (tak: 47,8, nie: 44,0%, nie wiem/trudno powiedzieć: 8,2%).">
            <a:extLst>
              <a:ext uri="{FF2B5EF4-FFF2-40B4-BE49-F238E27FC236}">
                <a16:creationId xmlns:a16="http://schemas.microsoft.com/office/drawing/2014/main" id="{D2E283B7-5286-4EE9-B286-C58B0A7C8FD7}"/>
              </a:ext>
            </a:extLst>
          </p:cNvPr>
          <p:cNvGraphicFramePr/>
          <p:nvPr>
            <p:extLst>
              <p:ext uri="{D42A27DB-BD31-4B8C-83A1-F6EECF244321}">
                <p14:modId xmlns:p14="http://schemas.microsoft.com/office/powerpoint/2010/main" val="1789931235"/>
              </p:ext>
            </p:extLst>
          </p:nvPr>
        </p:nvGraphicFramePr>
        <p:xfrm>
          <a:off x="3439489" y="635726"/>
          <a:ext cx="5266746" cy="5024059"/>
        </p:xfrm>
        <a:graphic>
          <a:graphicData uri="http://schemas.openxmlformats.org/drawingml/2006/chart">
            <c:chart xmlns:c="http://schemas.openxmlformats.org/drawingml/2006/chart" xmlns:r="http://schemas.openxmlformats.org/officeDocument/2006/relationships" r:id="rId3"/>
          </a:graphicData>
        </a:graphic>
      </p:graphicFrame>
      <p:pic>
        <p:nvPicPr>
          <p:cNvPr id="3" name="Grafika 2" descr="Kula ziemska — Ameryki">
            <a:extLst>
              <a:ext uri="{FF2B5EF4-FFF2-40B4-BE49-F238E27FC236}">
                <a16:creationId xmlns:a16="http://schemas.microsoft.com/office/drawing/2014/main" id="{A71DF582-C171-432A-99C4-9A28711B1A9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9400" y="3088123"/>
            <a:ext cx="540000" cy="540000"/>
          </a:xfrm>
          <a:prstGeom prst="rect">
            <a:avLst/>
          </a:prstGeom>
        </p:spPr>
      </p:pic>
      <p:pic>
        <p:nvPicPr>
          <p:cNvPr id="18" name="Grafika 17" descr="Samochód">
            <a:extLst>
              <a:ext uri="{FF2B5EF4-FFF2-40B4-BE49-F238E27FC236}">
                <a16:creationId xmlns:a16="http://schemas.microsoft.com/office/drawing/2014/main" id="{99C9DAA6-F6F9-415D-A853-BCBE6918DD9E}"/>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3750" y="2409938"/>
            <a:ext cx="540000" cy="540000"/>
          </a:xfrm>
          <a:prstGeom prst="rect">
            <a:avLst/>
          </a:prstGeom>
        </p:spPr>
      </p:pic>
      <p:pic>
        <p:nvPicPr>
          <p:cNvPr id="20" name="Grafika 19" descr="Żarówka">
            <a:extLst>
              <a:ext uri="{FF2B5EF4-FFF2-40B4-BE49-F238E27FC236}">
                <a16:creationId xmlns:a16="http://schemas.microsoft.com/office/drawing/2014/main" id="{A7EC728D-7FA2-481A-85C8-9B1B1B5C114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9072" y="1163595"/>
            <a:ext cx="540000" cy="540000"/>
          </a:xfrm>
          <a:prstGeom prst="rect">
            <a:avLst/>
          </a:prstGeom>
        </p:spPr>
      </p:pic>
      <p:pic>
        <p:nvPicPr>
          <p:cNvPr id="22" name="Grafika 21" descr="Fabryka">
            <a:extLst>
              <a:ext uri="{FF2B5EF4-FFF2-40B4-BE49-F238E27FC236}">
                <a16:creationId xmlns:a16="http://schemas.microsoft.com/office/drawing/2014/main" id="{64CD5684-BBEE-4F08-8396-EAF05784F47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47976" y="1827650"/>
            <a:ext cx="540000" cy="540000"/>
          </a:xfrm>
          <a:prstGeom prst="rect">
            <a:avLst/>
          </a:prstGeom>
        </p:spPr>
      </p:pic>
      <p:pic>
        <p:nvPicPr>
          <p:cNvPr id="30" name="Grafika 29" descr="Dom">
            <a:extLst>
              <a:ext uri="{FF2B5EF4-FFF2-40B4-BE49-F238E27FC236}">
                <a16:creationId xmlns:a16="http://schemas.microsoft.com/office/drawing/2014/main" id="{961D21C4-9E30-42A8-889F-38C92AE74646}"/>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8526" y="3736333"/>
            <a:ext cx="540000" cy="540000"/>
          </a:xfrm>
          <a:prstGeom prst="rect">
            <a:avLst/>
          </a:prstGeom>
        </p:spPr>
      </p:pic>
      <p:pic>
        <p:nvPicPr>
          <p:cNvPr id="32" name="Grafika 31" descr="Scena z farmą">
            <a:extLst>
              <a:ext uri="{FF2B5EF4-FFF2-40B4-BE49-F238E27FC236}">
                <a16:creationId xmlns:a16="http://schemas.microsoft.com/office/drawing/2014/main" id="{1E1CFB2C-C943-4F32-972C-91DDC177297E}"/>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1040" y="4403086"/>
            <a:ext cx="540000" cy="540000"/>
          </a:xfrm>
          <a:prstGeom prst="rect">
            <a:avLst/>
          </a:prstGeom>
        </p:spPr>
      </p:pic>
      <p:grpSp>
        <p:nvGrpSpPr>
          <p:cNvPr id="38" name="Grupa 37">
            <a:extLst>
              <a:ext uri="{FF2B5EF4-FFF2-40B4-BE49-F238E27FC236}">
                <a16:creationId xmlns:a16="http://schemas.microsoft.com/office/drawing/2014/main" id="{6977ED19-F7A4-459C-B8CC-10EB6842F1DF}"/>
              </a:ext>
            </a:extLst>
          </p:cNvPr>
          <p:cNvGrpSpPr/>
          <p:nvPr/>
        </p:nvGrpSpPr>
        <p:grpSpPr>
          <a:xfrm>
            <a:off x="684898" y="4905231"/>
            <a:ext cx="620710" cy="751203"/>
            <a:chOff x="-1183420" y="3115403"/>
            <a:chExt cx="1129831" cy="1388781"/>
          </a:xfrm>
          <a:solidFill>
            <a:srgbClr val="D9D9D9"/>
          </a:solidFill>
        </p:grpSpPr>
        <p:pic>
          <p:nvPicPr>
            <p:cNvPr id="36" name="Grafika 2" descr="Scena z lasem">
              <a:extLst>
                <a:ext uri="{FF2B5EF4-FFF2-40B4-BE49-F238E27FC236}">
                  <a16:creationId xmlns:a16="http://schemas.microsoft.com/office/drawing/2014/main" id="{4FAC210B-DBD3-4C59-A42C-3FAED90112D0}"/>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67989" y="3589784"/>
              <a:ext cx="914400" cy="914400"/>
            </a:xfrm>
            <a:prstGeom prst="rect">
              <a:avLst/>
            </a:prstGeom>
          </p:spPr>
        </p:pic>
        <p:pic>
          <p:nvPicPr>
            <p:cNvPr id="37" name="Grafika 3" descr="Ognisko">
              <a:extLst>
                <a:ext uri="{FF2B5EF4-FFF2-40B4-BE49-F238E27FC236}">
                  <a16:creationId xmlns:a16="http://schemas.microsoft.com/office/drawing/2014/main" id="{CFEE2282-3BBB-485F-8F0B-228136E5F216}"/>
                </a:ext>
              </a:extLst>
            </p:cNvPr>
            <p:cNvPicPr>
              <a:picLocks noChangeAspect="1"/>
            </p:cNvPicPr>
            <p:nvPr/>
          </p:nvPicPr>
          <p:blipFill rotWithShape="1">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l="231" t="-28847" r="-231" b="34694"/>
            <a:stretch/>
          </p:blipFill>
          <p:spPr>
            <a:xfrm>
              <a:off x="-1183420" y="3115403"/>
              <a:ext cx="914400" cy="914400"/>
            </a:xfrm>
            <a:prstGeom prst="ellipse">
              <a:avLst/>
            </a:prstGeom>
          </p:spPr>
        </p:pic>
      </p:grpSp>
    </p:spTree>
    <p:extLst>
      <p:ext uri="{BB962C8B-B14F-4D97-AF65-F5344CB8AC3E}">
        <p14:creationId xmlns:p14="http://schemas.microsoft.com/office/powerpoint/2010/main" val="729982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pic>
        <p:nvPicPr>
          <p:cNvPr id="24" name="Grafika 23" descr="Żarówka">
            <a:extLst>
              <a:ext uri="{FF2B5EF4-FFF2-40B4-BE49-F238E27FC236}">
                <a16:creationId xmlns:a16="http://schemas.microsoft.com/office/drawing/2014/main" id="{11542992-D80E-4814-ABF0-084F6684886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51" y="448494"/>
            <a:ext cx="832269" cy="832269"/>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13</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83531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PRODUKCJI ENERGII ELEKTRYCZNEJ I CIEPŁA</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109109568"/>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4"/>
          </a:graphicData>
        </a:graphic>
      </p:graphicFrame>
      <p:grpSp>
        <p:nvGrpSpPr>
          <p:cNvPr id="27" name="Grupa 26">
            <a:extLst>
              <a:ext uri="{FF2B5EF4-FFF2-40B4-BE49-F238E27FC236}">
                <a16:creationId xmlns:a16="http://schemas.microsoft.com/office/drawing/2014/main" id="{92FE2A32-6D79-48ED-A1A0-225EADEBACC4}"/>
              </a:ext>
            </a:extLst>
          </p:cNvPr>
          <p:cNvGrpSpPr/>
          <p:nvPr/>
        </p:nvGrpSpPr>
        <p:grpSpPr>
          <a:xfrm>
            <a:off x="364651" y="2653808"/>
            <a:ext cx="540000" cy="355539"/>
            <a:chOff x="228502" y="3826095"/>
            <a:chExt cx="501690" cy="341665"/>
          </a:xfrm>
          <a:solidFill>
            <a:srgbClr val="D9D9D9"/>
          </a:solidFill>
        </p:grpSpPr>
        <p:pic>
          <p:nvPicPr>
            <p:cNvPr id="28" name="Grafika 27" descr="Kobieta">
              <a:extLst>
                <a:ext uri="{FF2B5EF4-FFF2-40B4-BE49-F238E27FC236}">
                  <a16:creationId xmlns:a16="http://schemas.microsoft.com/office/drawing/2014/main" id="{493D28A5-E147-4B90-B657-EF5EB3CD6E3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267" y="3829835"/>
              <a:ext cx="337925" cy="337925"/>
            </a:xfrm>
            <a:prstGeom prst="rect">
              <a:avLst/>
            </a:prstGeom>
          </p:spPr>
        </p:pic>
        <p:pic>
          <p:nvPicPr>
            <p:cNvPr id="29" name="Grafika 28" descr="Mężczyzna">
              <a:extLst>
                <a:ext uri="{FF2B5EF4-FFF2-40B4-BE49-F238E27FC236}">
                  <a16:creationId xmlns:a16="http://schemas.microsoft.com/office/drawing/2014/main" id="{05A60E16-ED04-4770-8093-3EEDAA5ABB4A}"/>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8502" y="3826095"/>
              <a:ext cx="337925" cy="337925"/>
            </a:xfrm>
            <a:prstGeom prst="rect">
              <a:avLst/>
            </a:prstGeom>
          </p:spPr>
        </p:pic>
      </p:grpSp>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651" y="5083109"/>
            <a:ext cx="540000" cy="540000"/>
          </a:xfrm>
          <a:prstGeom prst="rect">
            <a:avLst/>
          </a:prstGeom>
        </p:spPr>
      </p:pic>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44418" y="3814124"/>
            <a:ext cx="540000" cy="540000"/>
          </a:xfrm>
          <a:prstGeom prst="rect">
            <a:avLst/>
          </a:prstGeom>
        </p:spPr>
      </p:pic>
      <p:graphicFrame>
        <p:nvGraphicFramePr>
          <p:cNvPr id="38" name="Tabela 37">
            <a:extLst>
              <a:ext uri="{FF2B5EF4-FFF2-40B4-BE49-F238E27FC236}">
                <a16:creationId xmlns:a16="http://schemas.microsoft.com/office/drawing/2014/main" id="{4B37B027-A8D2-47E5-A393-103B8158C1FC}"/>
              </a:ext>
            </a:extLst>
          </p:cNvPr>
          <p:cNvGraphicFramePr>
            <a:graphicFrameLocks noGrp="1"/>
          </p:cNvGraphicFramePr>
          <p:nvPr>
            <p:extLst>
              <p:ext uri="{D42A27DB-BD31-4B8C-83A1-F6EECF244321}">
                <p14:modId xmlns:p14="http://schemas.microsoft.com/office/powerpoint/2010/main" val="222844318"/>
              </p:ext>
            </p:extLst>
          </p:nvPr>
        </p:nvGraphicFramePr>
        <p:xfrm>
          <a:off x="740542" y="2696298"/>
          <a:ext cx="794852" cy="3249323"/>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29539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9539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953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9539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454099419"/>
              </p:ext>
            </p:extLst>
          </p:nvPr>
        </p:nvGraphicFramePr>
        <p:xfrm>
          <a:off x="344697" y="1362905"/>
          <a:ext cx="4040777" cy="1107644"/>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2851039267"/>
              </p:ext>
            </p:extLst>
          </p:nvPr>
        </p:nvGraphicFramePr>
        <p:xfrm>
          <a:off x="4805321" y="1357055"/>
          <a:ext cx="4040777" cy="1107644"/>
        </p:xfrm>
        <a:graphic>
          <a:graphicData uri="http://schemas.openxmlformats.org/drawingml/2006/chart">
            <c:chart xmlns:c="http://schemas.openxmlformats.org/drawingml/2006/chart" xmlns:r="http://schemas.openxmlformats.org/officeDocument/2006/relationships" r:id="rId14"/>
          </a:graphicData>
        </a:graphic>
      </p:graphicFrame>
      <p:pic>
        <p:nvPicPr>
          <p:cNvPr id="41" name="Grafika 40" descr="Fabryka">
            <a:extLst>
              <a:ext uri="{FF2B5EF4-FFF2-40B4-BE49-F238E27FC236}">
                <a16:creationId xmlns:a16="http://schemas.microsoft.com/office/drawing/2014/main" id="{99713C88-A50E-40BC-A9EF-CCA24C4C6669}"/>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86763" y="351330"/>
            <a:ext cx="881447" cy="881447"/>
          </a:xfrm>
          <a:prstGeom prst="rect">
            <a:avLst/>
          </a:prstGeom>
        </p:spPr>
      </p:pic>
      <p:sp>
        <p:nvSpPr>
          <p:cNvPr id="42" name="pole tekstowe 41">
            <a:extLst>
              <a:ext uri="{FF2B5EF4-FFF2-40B4-BE49-F238E27FC236}">
                <a16:creationId xmlns:a16="http://schemas.microsoft.com/office/drawing/2014/main" id="{3C4AB227-08A3-4324-8F8C-C34E5FED13C6}"/>
              </a:ext>
            </a:extLst>
          </p:cNvPr>
          <p:cNvSpPr txBox="1"/>
          <p:nvPr/>
        </p:nvSpPr>
        <p:spPr>
          <a:xfrm>
            <a:off x="5768210" y="610712"/>
            <a:ext cx="2450680" cy="253916"/>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DZIAŁALNOŚĆ PRZEMYSŁU</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703622730"/>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44" name="Tabela 43">
            <a:extLst>
              <a:ext uri="{FF2B5EF4-FFF2-40B4-BE49-F238E27FC236}">
                <a16:creationId xmlns:a16="http://schemas.microsoft.com/office/drawing/2014/main" id="{F4AE6FED-530A-4C59-BE73-843EC40C9212}"/>
              </a:ext>
            </a:extLst>
          </p:cNvPr>
          <p:cNvGraphicFramePr>
            <a:graphicFrameLocks noGrp="1"/>
          </p:cNvGraphicFramePr>
          <p:nvPr>
            <p:extLst>
              <p:ext uri="{D42A27DB-BD31-4B8C-83A1-F6EECF244321}">
                <p14:modId xmlns:p14="http://schemas.microsoft.com/office/powerpoint/2010/main" val="2951201190"/>
              </p:ext>
            </p:extLst>
          </p:nvPr>
        </p:nvGraphicFramePr>
        <p:xfrm>
          <a:off x="5388202" y="2671226"/>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pic>
        <p:nvPicPr>
          <p:cNvPr id="46" name="Grafika 45" descr="Monety">
            <a:extLst>
              <a:ext uri="{FF2B5EF4-FFF2-40B4-BE49-F238E27FC236}">
                <a16:creationId xmlns:a16="http://schemas.microsoft.com/office/drawing/2014/main" id="{6B71CBF5-38E3-43C8-AC84-51741ECB233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2986" y="5160544"/>
            <a:ext cx="540000" cy="540000"/>
          </a:xfrm>
          <a:prstGeom prst="rect">
            <a:avLst/>
          </a:prstGeom>
        </p:spPr>
      </p:pic>
      <p:pic>
        <p:nvPicPr>
          <p:cNvPr id="47" name="Grafika 46" descr="Biret">
            <a:extLst>
              <a:ext uri="{FF2B5EF4-FFF2-40B4-BE49-F238E27FC236}">
                <a16:creationId xmlns:a16="http://schemas.microsoft.com/office/drawing/2014/main" id="{DEE7B184-72AA-4CF9-AD6D-61FF5E635684}"/>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44342" y="4257267"/>
            <a:ext cx="540000" cy="540000"/>
          </a:xfrm>
          <a:prstGeom prst="rect">
            <a:avLst/>
          </a:prstGeom>
        </p:spPr>
      </p:pic>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034362" y="2842140"/>
            <a:ext cx="540000" cy="540000"/>
          </a:xfrm>
          <a:prstGeom prst="rect">
            <a:avLst/>
          </a:prstGeom>
        </p:spPr>
      </p:pic>
      <p:sp>
        <p:nvSpPr>
          <p:cNvPr id="49" name="pole tekstowe 48">
            <a:extLst>
              <a:ext uri="{FF2B5EF4-FFF2-40B4-BE49-F238E27FC236}">
                <a16:creationId xmlns:a16="http://schemas.microsoft.com/office/drawing/2014/main" id="{398A70F9-0D4F-4D9E-A942-A847DB170B78}"/>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Tree>
    <p:extLst>
      <p:ext uri="{BB962C8B-B14F-4D97-AF65-F5344CB8AC3E}">
        <p14:creationId xmlns:p14="http://schemas.microsoft.com/office/powerpoint/2010/main" val="560219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14</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99509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SAMOCHODÓW OSOBOWYCH I CIĘŻAROWYCH</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1382343697"/>
              </p:ext>
            </p:extLst>
          </p:nvPr>
        </p:nvGraphicFramePr>
        <p:xfrm>
          <a:off x="38259" y="2358253"/>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4418" y="3901214"/>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495010141"/>
              </p:ext>
            </p:extLst>
          </p:nvPr>
        </p:nvGraphicFramePr>
        <p:xfrm>
          <a:off x="350546" y="1276442"/>
          <a:ext cx="4040777" cy="11076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787686499"/>
              </p:ext>
            </p:extLst>
          </p:nvPr>
        </p:nvGraphicFramePr>
        <p:xfrm>
          <a:off x="4826553" y="1276442"/>
          <a:ext cx="4040777" cy="1107644"/>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689833" y="620592"/>
            <a:ext cx="2450680"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INNYCH KRAJÓW/REGIONÓW</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352850603"/>
              </p:ext>
            </p:extLst>
          </p:nvPr>
        </p:nvGraphicFramePr>
        <p:xfrm>
          <a:off x="4674904" y="2358253"/>
          <a:ext cx="4301613" cy="3707099"/>
        </p:xfrm>
        <a:graphic>
          <a:graphicData uri="http://schemas.openxmlformats.org/drawingml/2006/chart">
            <c:chart xmlns:c="http://schemas.openxmlformats.org/drawingml/2006/chart" xmlns:r="http://schemas.openxmlformats.org/officeDocument/2006/relationships" r:id="rId7"/>
          </a:graphicData>
        </a:graphic>
      </p:graphicFrame>
      <p:pic>
        <p:nvPicPr>
          <p:cNvPr id="26" name="Grafika 25" descr="Samochód">
            <a:extLst>
              <a:ext uri="{FF2B5EF4-FFF2-40B4-BE49-F238E27FC236}">
                <a16:creationId xmlns:a16="http://schemas.microsoft.com/office/drawing/2014/main" id="{9E126226-2DBC-4DE2-9DCA-7126EC6749A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 y="412906"/>
            <a:ext cx="882000" cy="882000"/>
          </a:xfrm>
          <a:prstGeom prst="rect">
            <a:avLst/>
          </a:prstGeom>
        </p:spPr>
      </p:pic>
      <p:graphicFrame>
        <p:nvGraphicFramePr>
          <p:cNvPr id="30" name="Tabela 29">
            <a:extLst>
              <a:ext uri="{FF2B5EF4-FFF2-40B4-BE49-F238E27FC236}">
                <a16:creationId xmlns:a16="http://schemas.microsoft.com/office/drawing/2014/main" id="{2EF72699-DFE2-4639-88DF-D083F47CAE79}"/>
              </a:ext>
            </a:extLst>
          </p:cNvPr>
          <p:cNvGraphicFramePr>
            <a:graphicFrameLocks noGrp="1"/>
          </p:cNvGraphicFramePr>
          <p:nvPr>
            <p:extLst>
              <p:ext uri="{D42A27DB-BD31-4B8C-83A1-F6EECF244321}">
                <p14:modId xmlns:p14="http://schemas.microsoft.com/office/powerpoint/2010/main" val="1863953780"/>
              </p:ext>
            </p:extLst>
          </p:nvPr>
        </p:nvGraphicFramePr>
        <p:xfrm>
          <a:off x="736552" y="2515722"/>
          <a:ext cx="794852" cy="345603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1600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pic>
        <p:nvPicPr>
          <p:cNvPr id="31" name="Grafika 30" descr="Dom">
            <a:extLst>
              <a:ext uri="{FF2B5EF4-FFF2-40B4-BE49-F238E27FC236}">
                <a16:creationId xmlns:a16="http://schemas.microsoft.com/office/drawing/2014/main" id="{8D182D48-48D2-47D8-9FB1-3235CFD1762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1790" y="5010458"/>
            <a:ext cx="540000" cy="540000"/>
          </a:xfrm>
          <a:prstGeom prst="rect">
            <a:avLst/>
          </a:prstGeom>
        </p:spPr>
      </p:pic>
      <p:pic>
        <p:nvPicPr>
          <p:cNvPr id="37" name="Grafika 36" descr="Tort">
            <a:extLst>
              <a:ext uri="{FF2B5EF4-FFF2-40B4-BE49-F238E27FC236}">
                <a16:creationId xmlns:a16="http://schemas.microsoft.com/office/drawing/2014/main" id="{BFAFAFAA-BC2D-4A09-A0CE-ECD794C426D0}"/>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8865" y="2675756"/>
            <a:ext cx="540000" cy="540000"/>
          </a:xfrm>
          <a:prstGeom prst="rect">
            <a:avLst/>
          </a:prstGeom>
        </p:spPr>
      </p:pic>
      <p:pic>
        <p:nvPicPr>
          <p:cNvPr id="39" name="Grafika 38" descr="Kula ziemska — Ameryki">
            <a:extLst>
              <a:ext uri="{FF2B5EF4-FFF2-40B4-BE49-F238E27FC236}">
                <a16:creationId xmlns:a16="http://schemas.microsoft.com/office/drawing/2014/main" id="{350D1E89-B412-4A68-A276-241E5B199C75}"/>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886637" y="378034"/>
            <a:ext cx="882000" cy="882000"/>
          </a:xfrm>
          <a:prstGeom prst="rect">
            <a:avLst/>
          </a:prstGeom>
        </p:spPr>
      </p:pic>
      <p:pic>
        <p:nvPicPr>
          <p:cNvPr id="49" name="Grafika 48" descr="Biret">
            <a:extLst>
              <a:ext uri="{FF2B5EF4-FFF2-40B4-BE49-F238E27FC236}">
                <a16:creationId xmlns:a16="http://schemas.microsoft.com/office/drawing/2014/main" id="{1BB8D328-B3BF-433F-B53D-6E8AD6CB778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7907" y="3901214"/>
            <a:ext cx="540000" cy="540000"/>
          </a:xfrm>
          <a:prstGeom prst="rect">
            <a:avLst/>
          </a:prstGeom>
        </p:spPr>
      </p:pic>
      <p:pic>
        <p:nvPicPr>
          <p:cNvPr id="50" name="Grafika 49" descr="Dom">
            <a:extLst>
              <a:ext uri="{FF2B5EF4-FFF2-40B4-BE49-F238E27FC236}">
                <a16:creationId xmlns:a16="http://schemas.microsoft.com/office/drawing/2014/main" id="{FE181F86-2A31-4920-9E20-19FEBD87A74C}"/>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65279" y="5010458"/>
            <a:ext cx="540000" cy="540000"/>
          </a:xfrm>
          <a:prstGeom prst="rect">
            <a:avLst/>
          </a:prstGeom>
        </p:spPr>
      </p:pic>
      <p:pic>
        <p:nvPicPr>
          <p:cNvPr id="51" name="Grafika 50" descr="Tort">
            <a:extLst>
              <a:ext uri="{FF2B5EF4-FFF2-40B4-BE49-F238E27FC236}">
                <a16:creationId xmlns:a16="http://schemas.microsoft.com/office/drawing/2014/main" id="{26D91EA6-F16A-4A48-BD2E-A7A13691BE6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22354" y="2675756"/>
            <a:ext cx="540000" cy="540000"/>
          </a:xfrm>
          <a:prstGeom prst="rect">
            <a:avLst/>
          </a:prstGeom>
        </p:spPr>
      </p:pic>
      <p:graphicFrame>
        <p:nvGraphicFramePr>
          <p:cNvPr id="52" name="Tabela 51">
            <a:extLst>
              <a:ext uri="{FF2B5EF4-FFF2-40B4-BE49-F238E27FC236}">
                <a16:creationId xmlns:a16="http://schemas.microsoft.com/office/drawing/2014/main" id="{208C0888-9596-4C98-8555-869F52E9F8ED}"/>
              </a:ext>
            </a:extLst>
          </p:cNvPr>
          <p:cNvGraphicFramePr>
            <a:graphicFrameLocks noGrp="1"/>
          </p:cNvGraphicFramePr>
          <p:nvPr>
            <p:extLst>
              <p:ext uri="{D42A27DB-BD31-4B8C-83A1-F6EECF244321}">
                <p14:modId xmlns:p14="http://schemas.microsoft.com/office/powerpoint/2010/main" val="3112124562"/>
              </p:ext>
            </p:extLst>
          </p:nvPr>
        </p:nvGraphicFramePr>
        <p:xfrm>
          <a:off x="5357167" y="2515722"/>
          <a:ext cx="794852" cy="345603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1600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1600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1600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Tree>
    <p:extLst>
      <p:ext uri="{BB962C8B-B14F-4D97-AF65-F5344CB8AC3E}">
        <p14:creationId xmlns:p14="http://schemas.microsoft.com/office/powerpoint/2010/main" val="3857281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15</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784418" y="620592"/>
            <a:ext cx="2995097"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GOSPODARSTW DOMOWYCH</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852936719"/>
              </p:ext>
            </p:extLst>
          </p:nvPr>
        </p:nvGraphicFramePr>
        <p:xfrm>
          <a:off x="38259" y="2358253"/>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4418" y="2653330"/>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2213367429"/>
              </p:ext>
            </p:extLst>
          </p:nvPr>
        </p:nvGraphicFramePr>
        <p:xfrm>
          <a:off x="358863" y="1237694"/>
          <a:ext cx="4040777" cy="11076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697661513"/>
              </p:ext>
            </p:extLst>
          </p:nvPr>
        </p:nvGraphicFramePr>
        <p:xfrm>
          <a:off x="4805321" y="1236910"/>
          <a:ext cx="4040777" cy="1107644"/>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689833" y="620592"/>
            <a:ext cx="2450680"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EMISJE ZANIECZYSZCZEŃ Z GOSPODARSTW ROLNYCH</a:t>
            </a:r>
          </a:p>
        </p:txBody>
      </p:sp>
      <p:cxnSp>
        <p:nvCxnSpPr>
          <p:cNvPr id="3" name="Łącznik prosty 2">
            <a:extLst>
              <a:ext uri="{FF2B5EF4-FFF2-40B4-BE49-F238E27FC236}">
                <a16:creationId xmlns:a16="http://schemas.microsoft.com/office/drawing/2014/main" id="{B31A4342-61A2-4C65-8847-E2B26FAFFE64}"/>
              </a:ext>
            </a:extLst>
          </p:cNvPr>
          <p:cNvCxnSpPr>
            <a:cxnSpLocks/>
            <a:stCxn id="32" idx="2"/>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4231898044"/>
              </p:ext>
            </p:extLst>
          </p:nvPr>
        </p:nvGraphicFramePr>
        <p:xfrm>
          <a:off x="4674904" y="2358253"/>
          <a:ext cx="4301613" cy="3707099"/>
        </p:xfrm>
        <a:graphic>
          <a:graphicData uri="http://schemas.openxmlformats.org/drawingml/2006/chart">
            <c:chart xmlns:c="http://schemas.openxmlformats.org/drawingml/2006/chart" xmlns:r="http://schemas.openxmlformats.org/officeDocument/2006/relationships" r:id="rId7"/>
          </a:graphicData>
        </a:graphic>
      </p:graphicFrame>
      <p:pic>
        <p:nvPicPr>
          <p:cNvPr id="31" name="Grafika 30" descr="Dom">
            <a:extLst>
              <a:ext uri="{FF2B5EF4-FFF2-40B4-BE49-F238E27FC236}">
                <a16:creationId xmlns:a16="http://schemas.microsoft.com/office/drawing/2014/main" id="{8D182D48-48D2-47D8-9FB1-3235CFD1762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0856" y="3895101"/>
            <a:ext cx="540000" cy="540000"/>
          </a:xfrm>
          <a:prstGeom prst="rect">
            <a:avLst/>
          </a:prstGeom>
        </p:spPr>
      </p:pic>
      <p:pic>
        <p:nvPicPr>
          <p:cNvPr id="49" name="Grafika 48" descr="Biret">
            <a:extLst>
              <a:ext uri="{FF2B5EF4-FFF2-40B4-BE49-F238E27FC236}">
                <a16:creationId xmlns:a16="http://schemas.microsoft.com/office/drawing/2014/main" id="{1BB8D328-B3BF-433F-B53D-6E8AD6CB778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7907" y="3901214"/>
            <a:ext cx="540000" cy="540000"/>
          </a:xfrm>
          <a:prstGeom prst="rect">
            <a:avLst/>
          </a:prstGeom>
        </p:spPr>
      </p:pic>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pic>
        <p:nvPicPr>
          <p:cNvPr id="24" name="Grafika 23" descr="Dom">
            <a:extLst>
              <a:ext uri="{FF2B5EF4-FFF2-40B4-BE49-F238E27FC236}">
                <a16:creationId xmlns:a16="http://schemas.microsoft.com/office/drawing/2014/main" id="{1C2A546A-0282-4924-8F95-EBB9F6F92E0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0" y="419045"/>
            <a:ext cx="882000" cy="882000"/>
          </a:xfrm>
          <a:prstGeom prst="rect">
            <a:avLst/>
          </a:prstGeom>
        </p:spPr>
      </p:pic>
      <p:pic>
        <p:nvPicPr>
          <p:cNvPr id="27" name="Grafika 26" descr="Scena z farmą">
            <a:extLst>
              <a:ext uri="{FF2B5EF4-FFF2-40B4-BE49-F238E27FC236}">
                <a16:creationId xmlns:a16="http://schemas.microsoft.com/office/drawing/2014/main" id="{60018BDD-7588-4EC3-B473-B8DD4B506BED}"/>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57907" y="419045"/>
            <a:ext cx="882000" cy="882000"/>
          </a:xfrm>
          <a:prstGeom prst="rect">
            <a:avLst/>
          </a:prstGeom>
        </p:spPr>
      </p:pic>
      <p:pic>
        <p:nvPicPr>
          <p:cNvPr id="26" name="Grafika 25" descr="Monety">
            <a:extLst>
              <a:ext uri="{FF2B5EF4-FFF2-40B4-BE49-F238E27FC236}">
                <a16:creationId xmlns:a16="http://schemas.microsoft.com/office/drawing/2014/main" id="{09A9D6A7-55B6-46F0-BD63-33DF4290F441}"/>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8863" y="5136872"/>
            <a:ext cx="540000" cy="540000"/>
          </a:xfrm>
          <a:prstGeom prst="rect">
            <a:avLst/>
          </a:prstGeom>
        </p:spPr>
      </p:pic>
      <p:graphicFrame>
        <p:nvGraphicFramePr>
          <p:cNvPr id="28" name="Tabela 27">
            <a:extLst>
              <a:ext uri="{FF2B5EF4-FFF2-40B4-BE49-F238E27FC236}">
                <a16:creationId xmlns:a16="http://schemas.microsoft.com/office/drawing/2014/main" id="{A35F3139-0D5A-4B61-B0A5-E35B0DD8C0A8}"/>
              </a:ext>
            </a:extLst>
          </p:cNvPr>
          <p:cNvGraphicFramePr>
            <a:graphicFrameLocks noGrp="1"/>
          </p:cNvGraphicFramePr>
          <p:nvPr>
            <p:extLst>
              <p:ext uri="{D42A27DB-BD31-4B8C-83A1-F6EECF244321}">
                <p14:modId xmlns:p14="http://schemas.microsoft.com/office/powerpoint/2010/main" val="2736649371"/>
              </p:ext>
            </p:extLst>
          </p:nvPr>
        </p:nvGraphicFramePr>
        <p:xfrm>
          <a:off x="731355" y="2547991"/>
          <a:ext cx="794852" cy="3414236"/>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4387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r h="24387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461322052"/>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51909304"/>
                  </a:ext>
                </a:extLst>
              </a:tr>
              <a:tr h="2438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677817719"/>
                  </a:ext>
                </a:extLst>
              </a:tr>
              <a:tr h="24387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676163110"/>
                  </a:ext>
                </a:extLst>
              </a:tr>
            </a:tbl>
          </a:graphicData>
        </a:graphic>
      </p:graphicFrame>
      <p:pic>
        <p:nvPicPr>
          <p:cNvPr id="29" name="Grafika 28" descr="Monety">
            <a:extLst>
              <a:ext uri="{FF2B5EF4-FFF2-40B4-BE49-F238E27FC236}">
                <a16:creationId xmlns:a16="http://schemas.microsoft.com/office/drawing/2014/main" id="{55125233-ED7A-4056-A1A3-5848A39A526A}"/>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62968" y="5136872"/>
            <a:ext cx="540000" cy="540000"/>
          </a:xfrm>
          <a:prstGeom prst="rect">
            <a:avLst/>
          </a:prstGeom>
        </p:spPr>
      </p:pic>
      <p:grpSp>
        <p:nvGrpSpPr>
          <p:cNvPr id="34" name="Grupa 33">
            <a:extLst>
              <a:ext uri="{FF2B5EF4-FFF2-40B4-BE49-F238E27FC236}">
                <a16:creationId xmlns:a16="http://schemas.microsoft.com/office/drawing/2014/main" id="{4D32E2A2-ED47-4279-976B-15D0A3065B1F}"/>
              </a:ext>
            </a:extLst>
          </p:cNvPr>
          <p:cNvGrpSpPr/>
          <p:nvPr/>
        </p:nvGrpSpPr>
        <p:grpSpPr>
          <a:xfrm>
            <a:off x="4946207" y="2576567"/>
            <a:ext cx="540000" cy="355539"/>
            <a:chOff x="228502" y="3826095"/>
            <a:chExt cx="501690" cy="341665"/>
          </a:xfrm>
          <a:solidFill>
            <a:srgbClr val="D9D9D9"/>
          </a:solidFill>
        </p:grpSpPr>
        <p:pic>
          <p:nvPicPr>
            <p:cNvPr id="36" name="Grafika 35" descr="Kobieta">
              <a:extLst>
                <a:ext uri="{FF2B5EF4-FFF2-40B4-BE49-F238E27FC236}">
                  <a16:creationId xmlns:a16="http://schemas.microsoft.com/office/drawing/2014/main" id="{2783288D-BA9E-4306-A239-4D17AD289E4A}"/>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92267" y="3829835"/>
              <a:ext cx="337925" cy="337925"/>
            </a:xfrm>
            <a:prstGeom prst="rect">
              <a:avLst/>
            </a:prstGeom>
          </p:spPr>
        </p:pic>
        <p:pic>
          <p:nvPicPr>
            <p:cNvPr id="38" name="Grafika 37" descr="Mężczyzna">
              <a:extLst>
                <a:ext uri="{FF2B5EF4-FFF2-40B4-BE49-F238E27FC236}">
                  <a16:creationId xmlns:a16="http://schemas.microsoft.com/office/drawing/2014/main" id="{954F8CE5-132D-4A48-B81D-7A9E0A7AE126}"/>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28502" y="3826095"/>
              <a:ext cx="337925" cy="337925"/>
            </a:xfrm>
            <a:prstGeom prst="rect">
              <a:avLst/>
            </a:prstGeom>
          </p:spPr>
        </p:pic>
      </p:grpSp>
      <p:graphicFrame>
        <p:nvGraphicFramePr>
          <p:cNvPr id="39" name="Tabela 38">
            <a:extLst>
              <a:ext uri="{FF2B5EF4-FFF2-40B4-BE49-F238E27FC236}">
                <a16:creationId xmlns:a16="http://schemas.microsoft.com/office/drawing/2014/main" id="{B86F8C3F-4769-4BD4-A2D9-30AE8CA25A09}"/>
              </a:ext>
            </a:extLst>
          </p:cNvPr>
          <p:cNvGraphicFramePr>
            <a:graphicFrameLocks noGrp="1"/>
          </p:cNvGraphicFramePr>
          <p:nvPr>
            <p:extLst>
              <p:ext uri="{D42A27DB-BD31-4B8C-83A1-F6EECF244321}">
                <p14:modId xmlns:p14="http://schemas.microsoft.com/office/powerpoint/2010/main" val="2041051441"/>
              </p:ext>
            </p:extLst>
          </p:nvPr>
        </p:nvGraphicFramePr>
        <p:xfrm>
          <a:off x="5371982" y="2562808"/>
          <a:ext cx="794852" cy="3399418"/>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30903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30903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3090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30903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spTree>
    <p:extLst>
      <p:ext uri="{BB962C8B-B14F-4D97-AF65-F5344CB8AC3E}">
        <p14:creationId xmlns:p14="http://schemas.microsoft.com/office/powerpoint/2010/main" val="2562374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16</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4218263" y="1325561"/>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3715687" y="661956"/>
            <a:ext cx="2463606"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NATURALNE ZANIECZYSZCZENIA (NP. POŻARY LASÓW)</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288149854"/>
              </p:ext>
            </p:extLst>
          </p:nvPr>
        </p:nvGraphicFramePr>
        <p:xfrm>
          <a:off x="2227085" y="2324879"/>
          <a:ext cx="4301613" cy="3707099"/>
        </p:xfrm>
        <a:graphic>
          <a:graphicData uri="http://schemas.openxmlformats.org/drawingml/2006/chart">
            <c:chart xmlns:c="http://schemas.openxmlformats.org/drawingml/2006/chart" xmlns:r="http://schemas.openxmlformats.org/officeDocument/2006/relationships" r:id="rId2"/>
          </a:graphicData>
        </a:graphic>
      </p:graphicFrame>
      <p:pic>
        <p:nvPicPr>
          <p:cNvPr id="35" name="Grafika 34" descr="Biret">
            <a:extLst>
              <a:ext uri="{FF2B5EF4-FFF2-40B4-BE49-F238E27FC236}">
                <a16:creationId xmlns:a16="http://schemas.microsoft.com/office/drawing/2014/main" id="{E8F46AED-4D50-4446-B7FF-0D69993EE32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80261" y="4094296"/>
            <a:ext cx="540000" cy="540000"/>
          </a:xfrm>
          <a:prstGeom prst="rect">
            <a:avLst/>
          </a:prstGeom>
        </p:spPr>
      </p:pic>
      <p:sp>
        <p:nvSpPr>
          <p:cNvPr id="32" name="Prostokąt 31">
            <a:extLst>
              <a:ext uri="{FF2B5EF4-FFF2-40B4-BE49-F238E27FC236}">
                <a16:creationId xmlns:a16="http://schemas.microsoft.com/office/drawing/2014/main" id="{7FABE10E-32FA-4FC0-923F-97C678657107}"/>
              </a:ext>
            </a:extLst>
          </p:cNvPr>
          <p:cNvSpPr/>
          <p:nvPr/>
        </p:nvSpPr>
        <p:spPr>
          <a:xfrm>
            <a:off x="0" y="1076"/>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 Proszę wskazać które z poniższych czynników są Pana/i zdaniem głównymi zagrożeniami dla jakości powietrza:</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okrotnego wyboru</a:t>
            </a:r>
          </a:p>
        </p:txBody>
      </p:sp>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866113305"/>
              </p:ext>
            </p:extLst>
          </p:nvPr>
        </p:nvGraphicFramePr>
        <p:xfrm>
          <a:off x="2551611" y="1175125"/>
          <a:ext cx="4040777" cy="1107644"/>
        </p:xfrm>
        <a:graphic>
          <a:graphicData uri="http://schemas.openxmlformats.org/drawingml/2006/chart">
            <c:chart xmlns:c="http://schemas.openxmlformats.org/drawingml/2006/chart" xmlns:r="http://schemas.openxmlformats.org/officeDocument/2006/relationships" r:id="rId5"/>
          </a:graphicData>
        </a:graphic>
      </p:graphicFrame>
      <p:pic>
        <p:nvPicPr>
          <p:cNvPr id="37" name="Grafika 36" descr="Tort">
            <a:extLst>
              <a:ext uri="{FF2B5EF4-FFF2-40B4-BE49-F238E27FC236}">
                <a16:creationId xmlns:a16="http://schemas.microsoft.com/office/drawing/2014/main" id="{BFAFAFAA-BC2D-4A09-A0CE-ECD794C426D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79687" y="2625901"/>
            <a:ext cx="540000" cy="540000"/>
          </a:xfrm>
          <a:prstGeom prst="rect">
            <a:avLst/>
          </a:prstGeom>
        </p:spPr>
      </p:pic>
      <p:sp>
        <p:nvSpPr>
          <p:cNvPr id="53" name="pole tekstowe 52">
            <a:extLst>
              <a:ext uri="{FF2B5EF4-FFF2-40B4-BE49-F238E27FC236}">
                <a16:creationId xmlns:a16="http://schemas.microsoft.com/office/drawing/2014/main" id="{A892976B-5D95-41D3-9A7E-72DC3AC18396}"/>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4" name="Grupa 23">
            <a:extLst>
              <a:ext uri="{FF2B5EF4-FFF2-40B4-BE49-F238E27FC236}">
                <a16:creationId xmlns:a16="http://schemas.microsoft.com/office/drawing/2014/main" id="{6A005BCC-D994-41ED-853C-00E9AEF0C89A}"/>
              </a:ext>
            </a:extLst>
          </p:cNvPr>
          <p:cNvGrpSpPr/>
          <p:nvPr/>
        </p:nvGrpSpPr>
        <p:grpSpPr>
          <a:xfrm>
            <a:off x="2959444" y="291515"/>
            <a:ext cx="720000" cy="900000"/>
            <a:chOff x="-1183420" y="3115403"/>
            <a:chExt cx="1129831" cy="1388781"/>
          </a:xfrm>
          <a:solidFill>
            <a:srgbClr val="D9D9D9"/>
          </a:solidFill>
        </p:grpSpPr>
        <p:pic>
          <p:nvPicPr>
            <p:cNvPr id="27" name="Grafika 2" descr="Scena z lasem">
              <a:extLst>
                <a:ext uri="{FF2B5EF4-FFF2-40B4-BE49-F238E27FC236}">
                  <a16:creationId xmlns:a16="http://schemas.microsoft.com/office/drawing/2014/main" id="{C3797517-9E0B-421C-81BF-0F18D02BD05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7989" y="3589784"/>
              <a:ext cx="914400" cy="914400"/>
            </a:xfrm>
            <a:prstGeom prst="rect">
              <a:avLst/>
            </a:prstGeom>
          </p:spPr>
        </p:pic>
        <p:pic>
          <p:nvPicPr>
            <p:cNvPr id="28" name="Grafika 3" descr="Ognisko">
              <a:extLst>
                <a:ext uri="{FF2B5EF4-FFF2-40B4-BE49-F238E27FC236}">
                  <a16:creationId xmlns:a16="http://schemas.microsoft.com/office/drawing/2014/main" id="{50335E44-7C82-460A-9A62-4FE05CADAD46}"/>
                </a:ext>
              </a:extLst>
            </p:cNvPr>
            <p:cNvPicPr>
              <a:picLocks noChangeAspect="1"/>
            </p:cNvPicPr>
            <p:nvPr/>
          </p:nvPicPr>
          <p:blipFill rotWithShape="1">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31" t="-28847" r="-231" b="34694"/>
            <a:stretch/>
          </p:blipFill>
          <p:spPr>
            <a:xfrm>
              <a:off x="-1183420" y="3115403"/>
              <a:ext cx="914400" cy="914400"/>
            </a:xfrm>
            <a:prstGeom prst="ellipse">
              <a:avLst/>
            </a:prstGeom>
          </p:spPr>
        </p:pic>
      </p:grpSp>
      <p:graphicFrame>
        <p:nvGraphicFramePr>
          <p:cNvPr id="17" name="Tabela 16">
            <a:extLst>
              <a:ext uri="{FF2B5EF4-FFF2-40B4-BE49-F238E27FC236}">
                <a16:creationId xmlns:a16="http://schemas.microsoft.com/office/drawing/2014/main" id="{C2D5C41B-F636-4079-90A9-AAA841C8BE65}"/>
              </a:ext>
            </a:extLst>
          </p:cNvPr>
          <p:cNvGraphicFramePr>
            <a:graphicFrameLocks noGrp="1"/>
          </p:cNvGraphicFramePr>
          <p:nvPr>
            <p:extLst>
              <p:ext uri="{D42A27DB-BD31-4B8C-83A1-F6EECF244321}">
                <p14:modId xmlns:p14="http://schemas.microsoft.com/office/powerpoint/2010/main" val="3862547678"/>
              </p:ext>
            </p:extLst>
          </p:nvPr>
        </p:nvGraphicFramePr>
        <p:xfrm>
          <a:off x="2920835" y="2515512"/>
          <a:ext cx="794852" cy="33947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4248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4248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4248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731553139"/>
                  </a:ext>
                </a:extLst>
              </a:tr>
              <a:tr h="24248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665605274"/>
                  </a:ext>
                </a:extLst>
              </a:tr>
              <a:tr h="24248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2531493681"/>
                  </a:ext>
                </a:extLst>
              </a:tr>
            </a:tbl>
          </a:graphicData>
        </a:graphic>
      </p:graphicFrame>
      <p:pic>
        <p:nvPicPr>
          <p:cNvPr id="18" name="Grafika 17" descr="Monety">
            <a:extLst>
              <a:ext uri="{FF2B5EF4-FFF2-40B4-BE49-F238E27FC236}">
                <a16:creationId xmlns:a16="http://schemas.microsoft.com/office/drawing/2014/main" id="{10104012-EDF7-4F11-98F5-98BE3CD2F2D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60548" y="5063137"/>
            <a:ext cx="540000" cy="540000"/>
          </a:xfrm>
          <a:prstGeom prst="rect">
            <a:avLst/>
          </a:prstGeom>
        </p:spPr>
      </p:pic>
    </p:spTree>
    <p:extLst>
      <p:ext uri="{BB962C8B-B14F-4D97-AF65-F5344CB8AC3E}">
        <p14:creationId xmlns:p14="http://schemas.microsoft.com/office/powerpoint/2010/main" val="1907198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00149" y="328113"/>
            <a:ext cx="8943702" cy="496388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Zdaniem Polaków czynniki będące </a:t>
            </a:r>
            <a:r>
              <a:rPr lang="pl-PL" sz="1200" b="1" dirty="0">
                <a:solidFill>
                  <a:schemeClr val="tx1">
                    <a:lumMod val="65000"/>
                    <a:lumOff val="35000"/>
                  </a:schemeClr>
                </a:solidFill>
                <a:latin typeface="Century Gothic" panose="020B0502020202020204" pitchFamily="34" charset="0"/>
              </a:rPr>
              <a:t>głównymi zagrożeniami dla jakości powietrza </a:t>
            </a:r>
            <a:r>
              <a:rPr lang="pl-PL" sz="1200" dirty="0">
                <a:solidFill>
                  <a:schemeClr val="tx1">
                    <a:lumMod val="65000"/>
                    <a:lumOff val="35000"/>
                  </a:schemeClr>
                </a:solidFill>
                <a:latin typeface="Century Gothic" panose="020B0502020202020204" pitchFamily="34" charset="0"/>
              </a:rPr>
              <a:t>to przede wszystkim </a:t>
            </a:r>
            <a:r>
              <a:rPr lang="pl-PL" sz="1200" b="1" dirty="0">
                <a:solidFill>
                  <a:schemeClr val="tx1">
                    <a:lumMod val="65000"/>
                    <a:lumOff val="35000"/>
                  </a:schemeClr>
                </a:solidFill>
                <a:latin typeface="Century Gothic" panose="020B0502020202020204" pitchFamily="34" charset="0"/>
              </a:rPr>
              <a:t>emisje zanieczyszczeń z produkcji energii elektrycznej i ciepła </a:t>
            </a:r>
            <a:r>
              <a:rPr lang="pl-PL" sz="1200" dirty="0">
                <a:solidFill>
                  <a:schemeClr val="tx1">
                    <a:lumMod val="65000"/>
                    <a:lumOff val="35000"/>
                  </a:schemeClr>
                </a:solidFill>
                <a:latin typeface="Century Gothic" panose="020B0502020202020204" pitchFamily="34" charset="0"/>
              </a:rPr>
              <a:t>(78,0%), </a:t>
            </a:r>
            <a:r>
              <a:rPr lang="pl-PL" sz="1200" b="1" dirty="0">
                <a:solidFill>
                  <a:schemeClr val="tx1">
                    <a:lumMod val="65000"/>
                    <a:lumOff val="35000"/>
                  </a:schemeClr>
                </a:solidFill>
                <a:latin typeface="Century Gothic" panose="020B0502020202020204" pitchFamily="34" charset="0"/>
              </a:rPr>
              <a:t>działalność przemysłu</a:t>
            </a:r>
            <a:r>
              <a:rPr lang="pl-PL" sz="1200" dirty="0">
                <a:solidFill>
                  <a:schemeClr val="tx1">
                    <a:lumMod val="65000"/>
                    <a:lumOff val="35000"/>
                  </a:schemeClr>
                </a:solidFill>
                <a:latin typeface="Century Gothic" panose="020B0502020202020204" pitchFamily="34" charset="0"/>
              </a:rPr>
              <a:t> (76,6%) oraz </a:t>
            </a:r>
            <a:r>
              <a:rPr lang="pl-PL" sz="1200" b="1" dirty="0">
                <a:solidFill>
                  <a:schemeClr val="tx1">
                    <a:lumMod val="65000"/>
                    <a:lumOff val="35000"/>
                  </a:schemeClr>
                </a:solidFill>
                <a:latin typeface="Century Gothic" panose="020B0502020202020204" pitchFamily="34" charset="0"/>
              </a:rPr>
              <a:t>emisje zanieczyszczeń z samochodów osobowych i ciężarowych </a:t>
            </a:r>
            <a:r>
              <a:rPr lang="pl-PL" sz="1200" dirty="0">
                <a:solidFill>
                  <a:schemeClr val="tx1">
                    <a:lumMod val="65000"/>
                    <a:lumOff val="35000"/>
                  </a:schemeClr>
                </a:solidFill>
                <a:latin typeface="Century Gothic" panose="020B0502020202020204" pitchFamily="34" charset="0"/>
              </a:rPr>
              <a:t>(73,7%). Blisko dwie trzecie badanych wskazało na emisje zanieczyszczeń z innych krajów/regionów oraz emisje zanieczyszczeń z gospodarstw domowych. Ponadto, w opinii połowy respondentów zagrożeniami dla jakości powietrza są także emisje zanieczyszczeń z gospodarstw rolnych oraz naturalne zanieczyszczenia.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emisje zanieczyszczeń z produkcji energii elektrycznej i ciepła </a:t>
            </a:r>
            <a:r>
              <a:rPr lang="pl-PL" sz="1200" dirty="0">
                <a:solidFill>
                  <a:schemeClr val="tx1">
                    <a:lumMod val="65000"/>
                    <a:lumOff val="35000"/>
                  </a:schemeClr>
                </a:solidFill>
                <a:latin typeface="Century Gothic" panose="020B0502020202020204" pitchFamily="34" charset="0"/>
              </a:rPr>
              <a:t>jako główny czynnik zagrażający powietrzu częściej wskazywały kobiety (81,2%), osoby z wykształceniem wyższym (86,4%) oraz z najniższym dochodem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1 500 PLN netto na jednego członka gospodarstwa domowego (90,8%). </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Działalność przemysłu </a:t>
            </a:r>
            <a:r>
              <a:rPr lang="pl-PL" sz="1200" dirty="0">
                <a:solidFill>
                  <a:schemeClr val="tx1">
                    <a:lumMod val="65000"/>
                    <a:lumOff val="35000"/>
                  </a:schemeClr>
                </a:solidFill>
                <a:latin typeface="Century Gothic" panose="020B0502020202020204" pitchFamily="34" charset="0"/>
              </a:rPr>
              <a:t>istotnie częściej również była wskazywana przez kobiety (79,1%), jednak pod względem wykształcenia dominowali respondenci posiadający jego najniższy i najwyższy stopień (podstawowe - 87,9%, wyższe - 90,3%) oraz analogicznie jak w przypadku poprzedniego czynnika osoby z najniższym dochodem (88,3%).</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Emisja zanieczyszczeń z samochodów osobowych i ciężarowych </a:t>
            </a:r>
            <a:r>
              <a:rPr lang="pl-PL" sz="1200" dirty="0">
                <a:solidFill>
                  <a:schemeClr val="tx1">
                    <a:lumMod val="65000"/>
                    <a:lumOff val="35000"/>
                  </a:schemeClr>
                </a:solidFill>
                <a:latin typeface="Century Gothic" panose="020B0502020202020204" pitchFamily="34" charset="0"/>
              </a:rPr>
              <a:t>z kolei nieco częściej podkreślana była przez mężczyzn (76,8%) oraz osoby z wykształceniem średnim i wyższym (odpowiednio: 80,6% i 86,4%). Ponadto, odsetek wskazań wzrastał wraz z liczbą ludności miejscowości zamieszkania respondentów (wieś 38,6% vs miasto powyżej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500 tys. mieszkańców – 88,8%).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17</a:t>
            </a:fld>
            <a:endParaRPr lang="pl-PL" dirty="0"/>
          </a:p>
        </p:txBody>
      </p:sp>
      <p:sp>
        <p:nvSpPr>
          <p:cNvPr id="18" name="Prostokąt 17">
            <a:extLst>
              <a:ext uri="{FF2B5EF4-FFF2-40B4-BE49-F238E27FC236}">
                <a16:creationId xmlns:a16="http://schemas.microsoft.com/office/drawing/2014/main" id="{A5811F37-69A0-41BB-AAFF-EE0F2C35B7B0}"/>
              </a:ext>
            </a:extLst>
          </p:cNvPr>
          <p:cNvSpPr/>
          <p:nvPr/>
        </p:nvSpPr>
        <p:spPr>
          <a:xfrm>
            <a:off x="140494" y="0"/>
            <a:ext cx="9003506"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0989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18</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315268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emisję zanieczyszczeń z innych krajów/regionów </a:t>
            </a:r>
            <a:r>
              <a:rPr lang="pl-PL" sz="1200" dirty="0">
                <a:solidFill>
                  <a:schemeClr val="tx1">
                    <a:lumMod val="65000"/>
                    <a:lumOff val="35000"/>
                  </a:schemeClr>
                </a:solidFill>
                <a:latin typeface="Century Gothic" panose="020B0502020202020204" pitchFamily="34" charset="0"/>
              </a:rPr>
              <a:t>częściej wskazywały kobiety (70,7%) oraz osoby starsze (pow. 60 r.ż. - 77,1%). Co ciekawe odpowiedź ta również nieco częściej padała wśród respondentów posiadających wykształcenie podstawowe i zawodowe, a także zamieszkujących tereny wiejskie.  </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Tymczasem na </a:t>
            </a:r>
            <a:r>
              <a:rPr lang="pl-PL" sz="1200" b="1" dirty="0">
                <a:solidFill>
                  <a:schemeClr val="tx1">
                    <a:lumMod val="65000"/>
                    <a:lumOff val="35000"/>
                  </a:schemeClr>
                </a:solidFill>
                <a:latin typeface="Century Gothic" panose="020B0502020202020204" pitchFamily="34" charset="0"/>
              </a:rPr>
              <a:t>emisję zanieczyszczeń z gospodarstw domowych </a:t>
            </a:r>
            <a:r>
              <a:rPr lang="pl-PL" sz="1200" dirty="0">
                <a:solidFill>
                  <a:schemeClr val="tx1">
                    <a:lumMod val="65000"/>
                    <a:lumOff val="35000"/>
                  </a:schemeClr>
                </a:solidFill>
                <a:latin typeface="Century Gothic" panose="020B0502020202020204" pitchFamily="34" charset="0"/>
              </a:rPr>
              <a:t>najczęściej wskazywały osoby z wyższym wykształceniem (79,5%).</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Z kolei, na </a:t>
            </a:r>
            <a:r>
              <a:rPr lang="pl-PL" sz="1200" b="1" dirty="0">
                <a:solidFill>
                  <a:schemeClr val="tx1">
                    <a:lumMod val="65000"/>
                    <a:lumOff val="35000"/>
                  </a:schemeClr>
                </a:solidFill>
                <a:latin typeface="Century Gothic" panose="020B0502020202020204" pitchFamily="34" charset="0"/>
              </a:rPr>
              <a:t>emisję zanieczyszczeń z gospodarstw rolnych </a:t>
            </a:r>
            <a:r>
              <a:rPr lang="pl-PL" sz="1200" dirty="0">
                <a:solidFill>
                  <a:schemeClr val="tx1">
                    <a:lumMod val="65000"/>
                    <a:lumOff val="35000"/>
                  </a:schemeClr>
                </a:solidFill>
                <a:latin typeface="Century Gothic" panose="020B0502020202020204" pitchFamily="34" charset="0"/>
              </a:rPr>
              <a:t>częściej twierdząco odpowiadały kobiety (54,8%),</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osoby z wykształceniem podstawowym (60,6%) oraz te z dochodem na jednego członka rodziny do 2 500 PLN (54,6%-54,9%).</a:t>
            </a:r>
          </a:p>
          <a:p>
            <a:pPr>
              <a:lnSpc>
                <a:spcPct val="150000"/>
              </a:lnSpc>
              <a:buClr>
                <a:srgbClr val="FFC000"/>
              </a:buClr>
            </a:pPr>
            <a:r>
              <a:rPr lang="pl-PL" sz="1200" dirty="0">
                <a:solidFill>
                  <a:schemeClr val="tx1">
                    <a:lumMod val="65000"/>
                    <a:lumOff val="35000"/>
                  </a:schemeClr>
                </a:solidFill>
                <a:latin typeface="Century Gothic" panose="020B0502020202020204" pitchFamily="34" charset="0"/>
              </a:rPr>
              <a:t>Zauważyć należy, że wraz ze wzrostem wykształcenia maleje odsetek osób, które uznały </a:t>
            </a:r>
            <a:r>
              <a:rPr lang="pl-PL" sz="1200" b="1" dirty="0">
                <a:solidFill>
                  <a:schemeClr val="tx1">
                    <a:lumMod val="65000"/>
                    <a:lumOff val="35000"/>
                  </a:schemeClr>
                </a:solidFill>
                <a:latin typeface="Century Gothic" panose="020B0502020202020204" pitchFamily="34" charset="0"/>
              </a:rPr>
              <a:t>naturalne zanieczyszczenia </a:t>
            </a:r>
            <a:r>
              <a:rPr lang="pl-PL" sz="1200" dirty="0">
                <a:solidFill>
                  <a:schemeClr val="tx1">
                    <a:lumMod val="65000"/>
                    <a:lumOff val="35000"/>
                  </a:schemeClr>
                </a:solidFill>
                <a:latin typeface="Century Gothic" panose="020B0502020202020204" pitchFamily="34" charset="0"/>
              </a:rPr>
              <a:t>za główny czynnik zagrażający jakości powietrza (podstawowe – 66,7%, wyższe – 43,8%).</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Taką samą tendencję zaobserwowano w przypadku dochodu – wraz ze jego wzrostem maleje odsetek wskazań twierdzących na ten czynnik (do 1 500 PLN – 58,3%; powyżej 2 500 PLN – 35,3%).</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3130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19</a:t>
            </a:fld>
            <a:endParaRPr lang="pl-PL" dirty="0"/>
          </a:p>
        </p:txBody>
      </p:sp>
      <p:sp>
        <p:nvSpPr>
          <p:cNvPr id="22" name="Prostokąt 21">
            <a:extLst>
              <a:ext uri="{FF2B5EF4-FFF2-40B4-BE49-F238E27FC236}">
                <a16:creationId xmlns:a16="http://schemas.microsoft.com/office/drawing/2014/main" id="{CE191387-C5D8-438D-ABAB-AFA478E4772A}"/>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P2. Proszę uszeregować zgodnie z własnym przekonaniem poniższe źródła zanieczyszczeń według skali ich oddziaływania na jakość powietrza (od czynników najbardziej zanieczyszczających powietrze do najmniej) </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55" name="pole tekstowe 54">
            <a:extLst>
              <a:ext uri="{FF2B5EF4-FFF2-40B4-BE49-F238E27FC236}">
                <a16:creationId xmlns:a16="http://schemas.microsoft.com/office/drawing/2014/main" id="{81C6A5B8-DB12-42B9-8683-082137ED582F}"/>
              </a:ext>
            </a:extLst>
          </p:cNvPr>
          <p:cNvSpPr txBox="1"/>
          <p:nvPr/>
        </p:nvSpPr>
        <p:spPr>
          <a:xfrm>
            <a:off x="1464441" y="4654086"/>
            <a:ext cx="6681479" cy="1069524"/>
          </a:xfrm>
          <a:prstGeom prst="rect">
            <a:avLst/>
          </a:prstGeom>
          <a:solidFill>
            <a:schemeClr val="bg1">
              <a:lumMod val="95000"/>
              <a:alpha val="60000"/>
            </a:schemeClr>
          </a:solidFill>
          <a:ln>
            <a:solidFill>
              <a:schemeClr val="bg1">
                <a:lumMod val="95000"/>
              </a:schemeClr>
            </a:solidFill>
          </a:ln>
        </p:spPr>
        <p:txBody>
          <a:bodyPr wrap="square" rtlCol="0">
            <a:spAutoFit/>
          </a:bodyPr>
          <a:lstStyle/>
          <a:p>
            <a:pPr algn="ctr">
              <a:lnSpc>
                <a:spcPct val="150000"/>
              </a:lnSpc>
            </a:pPr>
            <a:r>
              <a:rPr lang="pl-PL" sz="1100" i="1" dirty="0">
                <a:solidFill>
                  <a:srgbClr val="58595B"/>
                </a:solidFill>
                <a:latin typeface="Century Gothic" panose="020B0502020202020204" pitchFamily="34" charset="0"/>
              </a:rPr>
              <a:t>Największym źródłem zanieczyszczeń powietrza jest obecnie </a:t>
            </a:r>
            <a:r>
              <a:rPr lang="pl-PL" sz="1100" b="1" i="1" dirty="0">
                <a:solidFill>
                  <a:srgbClr val="58595B"/>
                </a:solidFill>
                <a:latin typeface="Century Gothic" panose="020B0502020202020204" pitchFamily="34" charset="0"/>
              </a:rPr>
              <a:t>ogrzewanie domów </a:t>
            </a:r>
            <a:r>
              <a:rPr lang="pl-PL" sz="1100" i="1" dirty="0">
                <a:solidFill>
                  <a:srgbClr val="58595B"/>
                </a:solidFill>
                <a:latin typeface="Century Gothic" panose="020B0502020202020204" pitchFamily="34" charset="0"/>
              </a:rPr>
              <a:t>(ok 88% wszystkich zanieczyszczeń), następnie </a:t>
            </a:r>
            <a:r>
              <a:rPr lang="pl-PL" sz="1100" b="1" i="1" dirty="0">
                <a:solidFill>
                  <a:srgbClr val="58595B"/>
                </a:solidFill>
                <a:latin typeface="Century Gothic" panose="020B0502020202020204" pitchFamily="34" charset="0"/>
              </a:rPr>
              <a:t>emisje z pojazdów </a:t>
            </a:r>
            <a:r>
              <a:rPr lang="pl-PL" sz="1100" i="1" dirty="0">
                <a:solidFill>
                  <a:srgbClr val="58595B"/>
                </a:solidFill>
                <a:latin typeface="Century Gothic" panose="020B0502020202020204" pitchFamily="34" charset="0"/>
              </a:rPr>
              <a:t>(ok 6%), a na końcu </a:t>
            </a:r>
            <a:r>
              <a:rPr lang="pl-PL" sz="1100" b="1" i="1" dirty="0">
                <a:solidFill>
                  <a:srgbClr val="58595B"/>
                </a:solidFill>
                <a:latin typeface="Century Gothic" panose="020B0502020202020204" pitchFamily="34" charset="0"/>
              </a:rPr>
              <a:t>przemysł</a:t>
            </a:r>
            <a:r>
              <a:rPr lang="pl-PL" sz="1100" i="1" dirty="0">
                <a:solidFill>
                  <a:srgbClr val="58595B"/>
                </a:solidFill>
                <a:latin typeface="Century Gothic" panose="020B0502020202020204" pitchFamily="34" charset="0"/>
              </a:rPr>
              <a:t> (ok 2%).</a:t>
            </a:r>
          </a:p>
          <a:p>
            <a:pPr algn="ctr">
              <a:lnSpc>
                <a:spcPct val="150000"/>
              </a:lnSpc>
            </a:pPr>
            <a:endParaRPr lang="pl-PL" sz="1100" i="1" dirty="0">
              <a:solidFill>
                <a:srgbClr val="58595B"/>
              </a:solidFill>
              <a:latin typeface="Century Gothic" panose="020B0502020202020204" pitchFamily="34" charset="0"/>
            </a:endParaRPr>
          </a:p>
          <a:p>
            <a:pPr algn="ctr"/>
            <a:r>
              <a:rPr lang="pl-PL" sz="1400" b="1" i="1" u="sng" dirty="0">
                <a:solidFill>
                  <a:srgbClr val="37494F"/>
                </a:solidFill>
                <a:latin typeface="Century Gothic" panose="020B0502020202020204" pitchFamily="34" charset="0"/>
              </a:rPr>
              <a:t>47,2% </a:t>
            </a:r>
            <a:r>
              <a:rPr lang="pl-PL" sz="1400" i="1" u="sng" dirty="0">
                <a:solidFill>
                  <a:srgbClr val="37494F"/>
                </a:solidFill>
                <a:latin typeface="Century Gothic" panose="020B0502020202020204" pitchFamily="34" charset="0"/>
              </a:rPr>
              <a:t>respondentów </a:t>
            </a:r>
            <a:r>
              <a:rPr lang="pl-PL" sz="1400" b="1" i="1" u="sng" dirty="0">
                <a:solidFill>
                  <a:srgbClr val="37494F"/>
                </a:solidFill>
                <a:latin typeface="Century Gothic" panose="020B0502020202020204" pitchFamily="34" charset="0"/>
              </a:rPr>
              <a:t>prawidłowo</a:t>
            </a:r>
            <a:r>
              <a:rPr lang="pl-PL" sz="1400" i="1" u="sng" dirty="0">
                <a:solidFill>
                  <a:srgbClr val="37494F"/>
                </a:solidFill>
                <a:latin typeface="Century Gothic" panose="020B0502020202020204" pitchFamily="34" charset="0"/>
              </a:rPr>
              <a:t> uszeregowało źródła zanieczyszczeń</a:t>
            </a:r>
          </a:p>
        </p:txBody>
      </p:sp>
      <p:sp>
        <p:nvSpPr>
          <p:cNvPr id="47" name="pole tekstowe 46">
            <a:extLst>
              <a:ext uri="{FF2B5EF4-FFF2-40B4-BE49-F238E27FC236}">
                <a16:creationId xmlns:a16="http://schemas.microsoft.com/office/drawing/2014/main" id="{F1CDFAF4-C069-4E26-A40B-FD9CB1F9077A}"/>
              </a:ext>
            </a:extLst>
          </p:cNvPr>
          <p:cNvSpPr txBox="1"/>
          <p:nvPr/>
        </p:nvSpPr>
        <p:spPr>
          <a:xfrm>
            <a:off x="249431" y="5850575"/>
            <a:ext cx="5522218"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14" name="Grupa 13">
            <a:extLst>
              <a:ext uri="{FF2B5EF4-FFF2-40B4-BE49-F238E27FC236}">
                <a16:creationId xmlns:a16="http://schemas.microsoft.com/office/drawing/2014/main" id="{404029B1-E15C-4F89-B4D1-39CCF46B709C}"/>
              </a:ext>
            </a:extLst>
          </p:cNvPr>
          <p:cNvGrpSpPr/>
          <p:nvPr/>
        </p:nvGrpSpPr>
        <p:grpSpPr>
          <a:xfrm>
            <a:off x="314740" y="1013003"/>
            <a:ext cx="2695800" cy="3495412"/>
            <a:chOff x="659921" y="1012736"/>
            <a:chExt cx="2695800" cy="3495412"/>
          </a:xfrm>
        </p:grpSpPr>
        <p:sp>
          <p:nvSpPr>
            <p:cNvPr id="48" name="Prostokąt 47">
              <a:extLst>
                <a:ext uri="{FF2B5EF4-FFF2-40B4-BE49-F238E27FC236}">
                  <a16:creationId xmlns:a16="http://schemas.microsoft.com/office/drawing/2014/main" id="{A045B797-F887-4B6A-ACA1-92BF9B44EFBF}"/>
                </a:ext>
              </a:extLst>
            </p:cNvPr>
            <p:cNvSpPr/>
            <p:nvPr/>
          </p:nvSpPr>
          <p:spPr>
            <a:xfrm>
              <a:off x="770829" y="1250995"/>
              <a:ext cx="2584892" cy="3257153"/>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xmln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05C5ACA-2DAC-4371-90AF-A64954B575FF}"/>
                </a:ext>
              </a:extLst>
            </p:cNvPr>
            <p:cNvSpPr/>
            <p:nvPr/>
          </p:nvSpPr>
          <p:spPr>
            <a:xfrm>
              <a:off x="659921" y="1012736"/>
              <a:ext cx="544458" cy="1155124"/>
            </a:xfrm>
            <a:prstGeom prst="rect">
              <a:avLst/>
            </a:prstGeom>
          </p:spPr>
          <p:txBody>
            <a:bodyPr wrap="square">
              <a:spAutoFit/>
            </a:bodyPr>
            <a:lstStyle/>
            <a:p>
              <a:pPr>
                <a:lnSpc>
                  <a:spcPct val="115000"/>
                </a:lnSpc>
              </a:pPr>
              <a:r>
                <a:rPr lang="pl-PL" sz="6600" b="1" dirty="0">
                  <a:solidFill>
                    <a:srgbClr val="6D8F9A"/>
                  </a:solidFill>
                  <a:latin typeface="Century Gothic" panose="020B0502020202020204" pitchFamily="34" charset="0"/>
                  <a:cs typeface="Times New Roman" panose="02020603050405020304" pitchFamily="18" charset="0"/>
                </a:rPr>
                <a:t>1</a:t>
              </a:r>
              <a:endParaRPr lang="pl-PL" sz="6600" dirty="0">
                <a:solidFill>
                  <a:srgbClr val="6D8F9A"/>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pole tekstowe 2">
              <a:extLst>
                <a:ext uri="{FF2B5EF4-FFF2-40B4-BE49-F238E27FC236}">
                  <a16:creationId xmlns:a16="http://schemas.microsoft.com/office/drawing/2014/main" id="{E2EDED94-AC33-4EF8-82CB-A7F27503A235}"/>
                </a:ext>
              </a:extLst>
            </p:cNvPr>
            <p:cNvSpPr txBox="1"/>
            <p:nvPr/>
          </p:nvSpPr>
          <p:spPr>
            <a:xfrm>
              <a:off x="1068972" y="1263945"/>
              <a:ext cx="2213476" cy="577081"/>
            </a:xfrm>
            <a:prstGeom prst="rect">
              <a:avLst/>
            </a:prstGeom>
            <a:noFill/>
          </p:spPr>
          <p:txBody>
            <a:bodyPr wrap="square" rtlCol="0">
              <a:spAutoFit/>
            </a:bodyPr>
            <a:lstStyle/>
            <a:p>
              <a:r>
                <a:rPr lang="pl-PL" sz="1050" b="1" dirty="0">
                  <a:solidFill>
                    <a:srgbClr val="4B656D"/>
                  </a:solidFill>
                  <a:latin typeface="Century Gothic" panose="020B0502020202020204" pitchFamily="34" charset="0"/>
                </a:rPr>
                <a:t>CZYNNIK W NAJWIĘKSZYM STOPNIU ZANIECZYSZCZAJĄCY POWIETRZE</a:t>
              </a:r>
            </a:p>
          </p:txBody>
        </p:sp>
      </p:grpSp>
      <p:grpSp>
        <p:nvGrpSpPr>
          <p:cNvPr id="15" name="Grupa 14">
            <a:extLst>
              <a:ext uri="{FF2B5EF4-FFF2-40B4-BE49-F238E27FC236}">
                <a16:creationId xmlns:a16="http://schemas.microsoft.com/office/drawing/2014/main" id="{1CD7A382-3CB5-40F7-AAD7-CE421F3BF1ED}"/>
              </a:ext>
            </a:extLst>
          </p:cNvPr>
          <p:cNvGrpSpPr/>
          <p:nvPr/>
        </p:nvGrpSpPr>
        <p:grpSpPr>
          <a:xfrm>
            <a:off x="3308683" y="1012592"/>
            <a:ext cx="2778720" cy="3491557"/>
            <a:chOff x="3461415" y="1012736"/>
            <a:chExt cx="2778720" cy="3491557"/>
          </a:xfrm>
        </p:grpSpPr>
        <p:sp>
          <p:nvSpPr>
            <p:cNvPr id="39" name="Prostokąt 38">
              <a:extLst>
                <a:ext uri="{FF2B5EF4-FFF2-40B4-BE49-F238E27FC236}">
                  <a16:creationId xmlns:a16="http://schemas.microsoft.com/office/drawing/2014/main" id="{F5E70A3B-80AF-4D4C-9943-E7776E110293}"/>
                </a:ext>
              </a:extLst>
            </p:cNvPr>
            <p:cNvSpPr/>
            <p:nvPr/>
          </p:nvSpPr>
          <p:spPr>
            <a:xfrm>
              <a:off x="3538326" y="1247140"/>
              <a:ext cx="2584892" cy="3257153"/>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xmln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41">
              <a:extLst>
                <a:ext uri="{FF2B5EF4-FFF2-40B4-BE49-F238E27FC236}">
                  <a16:creationId xmlns:a16="http://schemas.microsoft.com/office/drawing/2014/main" id="{569EC7C5-2CF5-41FD-BD62-34CC26ED5ED6}"/>
                </a:ext>
              </a:extLst>
            </p:cNvPr>
            <p:cNvSpPr/>
            <p:nvPr/>
          </p:nvSpPr>
          <p:spPr>
            <a:xfrm>
              <a:off x="3461415" y="1012736"/>
              <a:ext cx="544458" cy="1155124"/>
            </a:xfrm>
            <a:prstGeom prst="rect">
              <a:avLst/>
            </a:prstGeom>
          </p:spPr>
          <p:txBody>
            <a:bodyPr wrap="square">
              <a:spAutoFit/>
            </a:bodyPr>
            <a:lstStyle/>
            <a:p>
              <a:pPr>
                <a:lnSpc>
                  <a:spcPct val="115000"/>
                </a:lnSpc>
              </a:pPr>
              <a:r>
                <a:rPr lang="pl-PL" sz="6600" b="1" dirty="0">
                  <a:solidFill>
                    <a:schemeClr val="bg1">
                      <a:lumMod val="65000"/>
                    </a:schemeClr>
                  </a:solidFill>
                  <a:latin typeface="Century Gothic" panose="020B0502020202020204" pitchFamily="34" charset="0"/>
                  <a:cs typeface="Times New Roman" panose="02020603050405020304" pitchFamily="18" charset="0"/>
                </a:rPr>
                <a:t>2</a:t>
              </a:r>
              <a:endParaRPr lang="pl-PL" sz="6600" dirty="0">
                <a:solidFill>
                  <a:schemeClr val="bg1">
                    <a:lumMod val="6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6" name="pole tekstowe 35">
              <a:extLst>
                <a:ext uri="{FF2B5EF4-FFF2-40B4-BE49-F238E27FC236}">
                  <a16:creationId xmlns:a16="http://schemas.microsoft.com/office/drawing/2014/main" id="{5BE7DB26-CB1C-426F-B9BB-5FFF358E57B2}"/>
                </a:ext>
              </a:extLst>
            </p:cNvPr>
            <p:cNvSpPr txBox="1"/>
            <p:nvPr/>
          </p:nvSpPr>
          <p:spPr>
            <a:xfrm>
              <a:off x="4026659" y="1301757"/>
              <a:ext cx="2213476" cy="577081"/>
            </a:xfrm>
            <a:prstGeom prst="rect">
              <a:avLst/>
            </a:prstGeom>
            <a:noFill/>
          </p:spPr>
          <p:txBody>
            <a:bodyPr wrap="square" rtlCol="0">
              <a:spAutoFit/>
            </a:bodyPr>
            <a:lstStyle/>
            <a:p>
              <a:r>
                <a:rPr lang="pl-PL" sz="1050" b="1" dirty="0">
                  <a:solidFill>
                    <a:schemeClr val="bg1">
                      <a:lumMod val="65000"/>
                    </a:schemeClr>
                  </a:solidFill>
                  <a:latin typeface="Century Gothic" panose="020B0502020202020204" pitchFamily="34" charset="0"/>
                </a:rPr>
                <a:t>CZYNNIK W ŚREDNIM STOPNIU ZANIECZYSZCZAJĄCY POWIETRZE</a:t>
              </a:r>
            </a:p>
          </p:txBody>
        </p:sp>
      </p:grpSp>
      <p:graphicFrame>
        <p:nvGraphicFramePr>
          <p:cNvPr id="13" name="Wykres 12">
            <a:extLst>
              <a:ext uri="{FF2B5EF4-FFF2-40B4-BE49-F238E27FC236}">
                <a16:creationId xmlns:a16="http://schemas.microsoft.com/office/drawing/2014/main" id="{269358BE-D71C-4177-BBB7-900768B71964}"/>
              </a:ext>
            </a:extLst>
          </p:cNvPr>
          <p:cNvGraphicFramePr/>
          <p:nvPr>
            <p:extLst>
              <p:ext uri="{D42A27DB-BD31-4B8C-83A1-F6EECF244321}">
                <p14:modId xmlns:p14="http://schemas.microsoft.com/office/powerpoint/2010/main" val="2224568894"/>
              </p:ext>
            </p:extLst>
          </p:nvPr>
        </p:nvGraphicFramePr>
        <p:xfrm>
          <a:off x="487748" y="1934310"/>
          <a:ext cx="2533185" cy="26528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7" name="Wykres 36">
            <a:extLst>
              <a:ext uri="{FF2B5EF4-FFF2-40B4-BE49-F238E27FC236}">
                <a16:creationId xmlns:a16="http://schemas.microsoft.com/office/drawing/2014/main" id="{40E4093F-4749-4BAA-9F9F-75F388242751}"/>
              </a:ext>
            </a:extLst>
          </p:cNvPr>
          <p:cNvGraphicFramePr/>
          <p:nvPr>
            <p:extLst>
              <p:ext uri="{D42A27DB-BD31-4B8C-83A1-F6EECF244321}">
                <p14:modId xmlns:p14="http://schemas.microsoft.com/office/powerpoint/2010/main" val="1100855175"/>
              </p:ext>
            </p:extLst>
          </p:nvPr>
        </p:nvGraphicFramePr>
        <p:xfrm>
          <a:off x="3538589" y="1934310"/>
          <a:ext cx="2533185" cy="2652844"/>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upa 15">
            <a:extLst>
              <a:ext uri="{FF2B5EF4-FFF2-40B4-BE49-F238E27FC236}">
                <a16:creationId xmlns:a16="http://schemas.microsoft.com/office/drawing/2014/main" id="{4437F81B-0DC4-4C36-9AD4-FF457F98C2E6}"/>
              </a:ext>
            </a:extLst>
          </p:cNvPr>
          <p:cNvGrpSpPr/>
          <p:nvPr/>
        </p:nvGrpSpPr>
        <p:grpSpPr>
          <a:xfrm>
            <a:off x="6240364" y="1012736"/>
            <a:ext cx="2773792" cy="3491413"/>
            <a:chOff x="6240364" y="1012736"/>
            <a:chExt cx="2773792" cy="3491413"/>
          </a:xfrm>
        </p:grpSpPr>
        <p:sp>
          <p:nvSpPr>
            <p:cNvPr id="7" name="Prostokąt 6">
              <a:extLst>
                <a:ext uri="{FF2B5EF4-FFF2-40B4-BE49-F238E27FC236}">
                  <a16:creationId xmlns:a16="http://schemas.microsoft.com/office/drawing/2014/main" id="{CCE0E1F8-12BD-4CEE-ABA1-6F186C36E87C}"/>
                </a:ext>
              </a:extLst>
            </p:cNvPr>
            <p:cNvSpPr/>
            <p:nvPr/>
          </p:nvSpPr>
          <p:spPr>
            <a:xfrm>
              <a:off x="6302185" y="1248582"/>
              <a:ext cx="2584892" cy="3255567"/>
            </a:xfrm>
            <a:prstGeom prst="rect">
              <a:avLst/>
            </a:prstGeom>
            <a:noFill/>
            <a:ln w="19050">
              <a:solidFill>
                <a:schemeClr val="bg1">
                  <a:lumMod val="85000"/>
                </a:schemeClr>
              </a:solidFill>
              <a:prstDash val="dash"/>
              <a:extLst>
                <a:ext uri="{C807C97D-BFC1-408E-A445-0C87EB9F89A2}">
                  <ask:lineSketchStyleProps xmlns:ask="http://schemas.microsoft.com/office/drawing/2018/sketchyshapes" xmlns="" sd="1219033472">
                    <a:custGeom>
                      <a:avLst/>
                      <a:gdLst>
                        <a:gd name="connsiteX0" fmla="*/ 0 w 2584892"/>
                        <a:gd name="connsiteY0" fmla="*/ 0 h 2854352"/>
                        <a:gd name="connsiteX1" fmla="*/ 491129 w 2584892"/>
                        <a:gd name="connsiteY1" fmla="*/ 0 h 2854352"/>
                        <a:gd name="connsiteX2" fmla="*/ 930561 w 2584892"/>
                        <a:gd name="connsiteY2" fmla="*/ 0 h 2854352"/>
                        <a:gd name="connsiteX3" fmla="*/ 1499237 w 2584892"/>
                        <a:gd name="connsiteY3" fmla="*/ 0 h 2854352"/>
                        <a:gd name="connsiteX4" fmla="*/ 1990367 w 2584892"/>
                        <a:gd name="connsiteY4" fmla="*/ 0 h 2854352"/>
                        <a:gd name="connsiteX5" fmla="*/ 2584892 w 2584892"/>
                        <a:gd name="connsiteY5" fmla="*/ 0 h 2854352"/>
                        <a:gd name="connsiteX6" fmla="*/ 2584892 w 2584892"/>
                        <a:gd name="connsiteY6" fmla="*/ 627957 h 2854352"/>
                        <a:gd name="connsiteX7" fmla="*/ 2584892 w 2584892"/>
                        <a:gd name="connsiteY7" fmla="*/ 1198828 h 2854352"/>
                        <a:gd name="connsiteX8" fmla="*/ 2584892 w 2584892"/>
                        <a:gd name="connsiteY8" fmla="*/ 1769698 h 2854352"/>
                        <a:gd name="connsiteX9" fmla="*/ 2584892 w 2584892"/>
                        <a:gd name="connsiteY9" fmla="*/ 2283482 h 2854352"/>
                        <a:gd name="connsiteX10" fmla="*/ 2584892 w 2584892"/>
                        <a:gd name="connsiteY10" fmla="*/ 2854352 h 2854352"/>
                        <a:gd name="connsiteX11" fmla="*/ 2067914 w 2584892"/>
                        <a:gd name="connsiteY11" fmla="*/ 2854352 h 2854352"/>
                        <a:gd name="connsiteX12" fmla="*/ 1576784 w 2584892"/>
                        <a:gd name="connsiteY12" fmla="*/ 2854352 h 2854352"/>
                        <a:gd name="connsiteX13" fmla="*/ 1008108 w 2584892"/>
                        <a:gd name="connsiteY13" fmla="*/ 2854352 h 2854352"/>
                        <a:gd name="connsiteX14" fmla="*/ 439432 w 2584892"/>
                        <a:gd name="connsiteY14" fmla="*/ 2854352 h 2854352"/>
                        <a:gd name="connsiteX15" fmla="*/ 0 w 2584892"/>
                        <a:gd name="connsiteY15" fmla="*/ 2854352 h 2854352"/>
                        <a:gd name="connsiteX16" fmla="*/ 0 w 2584892"/>
                        <a:gd name="connsiteY16" fmla="*/ 2283482 h 2854352"/>
                        <a:gd name="connsiteX17" fmla="*/ 0 w 2584892"/>
                        <a:gd name="connsiteY17" fmla="*/ 1741155 h 2854352"/>
                        <a:gd name="connsiteX18" fmla="*/ 0 w 2584892"/>
                        <a:gd name="connsiteY18" fmla="*/ 1255915 h 2854352"/>
                        <a:gd name="connsiteX19" fmla="*/ 0 w 2584892"/>
                        <a:gd name="connsiteY19" fmla="*/ 742132 h 2854352"/>
                        <a:gd name="connsiteX20" fmla="*/ 0 w 2584892"/>
                        <a:gd name="connsiteY20" fmla="*/ 0 h 285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4892" h="2854352" extrusionOk="0">
                          <a:moveTo>
                            <a:pt x="0" y="0"/>
                          </a:moveTo>
                          <a:cubicBezTo>
                            <a:pt x="174291" y="-57748"/>
                            <a:pt x="359651" y="43037"/>
                            <a:pt x="491129" y="0"/>
                          </a:cubicBezTo>
                          <a:cubicBezTo>
                            <a:pt x="622607" y="-43037"/>
                            <a:pt x="727420" y="13347"/>
                            <a:pt x="930561" y="0"/>
                          </a:cubicBezTo>
                          <a:cubicBezTo>
                            <a:pt x="1133702" y="-13347"/>
                            <a:pt x="1273005" y="32942"/>
                            <a:pt x="1499237" y="0"/>
                          </a:cubicBezTo>
                          <a:cubicBezTo>
                            <a:pt x="1725469" y="-32942"/>
                            <a:pt x="1746843" y="22469"/>
                            <a:pt x="1990367" y="0"/>
                          </a:cubicBezTo>
                          <a:cubicBezTo>
                            <a:pt x="2233891" y="-22469"/>
                            <a:pt x="2384379" y="38572"/>
                            <a:pt x="2584892" y="0"/>
                          </a:cubicBezTo>
                          <a:cubicBezTo>
                            <a:pt x="2640590" y="233210"/>
                            <a:pt x="2576107" y="367545"/>
                            <a:pt x="2584892" y="627957"/>
                          </a:cubicBezTo>
                          <a:cubicBezTo>
                            <a:pt x="2593677" y="888369"/>
                            <a:pt x="2583838" y="975183"/>
                            <a:pt x="2584892" y="1198828"/>
                          </a:cubicBezTo>
                          <a:cubicBezTo>
                            <a:pt x="2585946" y="1422473"/>
                            <a:pt x="2529340" y="1613648"/>
                            <a:pt x="2584892" y="1769698"/>
                          </a:cubicBezTo>
                          <a:cubicBezTo>
                            <a:pt x="2640444" y="1925748"/>
                            <a:pt x="2524868" y="2055262"/>
                            <a:pt x="2584892" y="2283482"/>
                          </a:cubicBezTo>
                          <a:cubicBezTo>
                            <a:pt x="2644916" y="2511702"/>
                            <a:pt x="2584054" y="2660840"/>
                            <a:pt x="2584892" y="2854352"/>
                          </a:cubicBezTo>
                          <a:cubicBezTo>
                            <a:pt x="2409716" y="2876671"/>
                            <a:pt x="2258499" y="2792768"/>
                            <a:pt x="2067914" y="2854352"/>
                          </a:cubicBezTo>
                          <a:cubicBezTo>
                            <a:pt x="1877329" y="2915936"/>
                            <a:pt x="1813391" y="2811288"/>
                            <a:pt x="1576784" y="2854352"/>
                          </a:cubicBezTo>
                          <a:cubicBezTo>
                            <a:pt x="1340177" y="2897416"/>
                            <a:pt x="1166832" y="2851786"/>
                            <a:pt x="1008108" y="2854352"/>
                          </a:cubicBezTo>
                          <a:cubicBezTo>
                            <a:pt x="849384" y="2856918"/>
                            <a:pt x="609838" y="2846787"/>
                            <a:pt x="439432" y="2854352"/>
                          </a:cubicBezTo>
                          <a:cubicBezTo>
                            <a:pt x="269026" y="2861917"/>
                            <a:pt x="143996" y="2843592"/>
                            <a:pt x="0" y="2854352"/>
                          </a:cubicBezTo>
                          <a:cubicBezTo>
                            <a:pt x="-36877" y="2650864"/>
                            <a:pt x="39335" y="2489008"/>
                            <a:pt x="0" y="2283482"/>
                          </a:cubicBezTo>
                          <a:cubicBezTo>
                            <a:pt x="-39335" y="2077956"/>
                            <a:pt x="57895" y="1978193"/>
                            <a:pt x="0" y="1741155"/>
                          </a:cubicBezTo>
                          <a:cubicBezTo>
                            <a:pt x="-57895" y="1504117"/>
                            <a:pt x="1541" y="1353611"/>
                            <a:pt x="0" y="1255915"/>
                          </a:cubicBezTo>
                          <a:cubicBezTo>
                            <a:pt x="-1541" y="1158219"/>
                            <a:pt x="57114" y="900814"/>
                            <a:pt x="0" y="742132"/>
                          </a:cubicBezTo>
                          <a:cubicBezTo>
                            <a:pt x="-57114" y="583450"/>
                            <a:pt x="86142" y="27366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Prostokąt 43">
              <a:extLst>
                <a:ext uri="{FF2B5EF4-FFF2-40B4-BE49-F238E27FC236}">
                  <a16:creationId xmlns:a16="http://schemas.microsoft.com/office/drawing/2014/main" id="{9EA29795-2C2D-40E0-AA1E-F0570A2B7179}"/>
                </a:ext>
              </a:extLst>
            </p:cNvPr>
            <p:cNvSpPr/>
            <p:nvPr/>
          </p:nvSpPr>
          <p:spPr>
            <a:xfrm>
              <a:off x="6240364" y="1012736"/>
              <a:ext cx="544458" cy="1155124"/>
            </a:xfrm>
            <a:prstGeom prst="rect">
              <a:avLst/>
            </a:prstGeom>
          </p:spPr>
          <p:txBody>
            <a:bodyPr wrap="square">
              <a:spAutoFit/>
            </a:bodyPr>
            <a:lstStyle/>
            <a:p>
              <a:pPr>
                <a:lnSpc>
                  <a:spcPct val="115000"/>
                </a:lnSpc>
              </a:pPr>
              <a:r>
                <a:rPr lang="pl-PL" sz="6600" b="1" dirty="0">
                  <a:solidFill>
                    <a:srgbClr val="FFD22D"/>
                  </a:solidFill>
                  <a:latin typeface="Century Gothic" panose="020B0502020202020204" pitchFamily="34" charset="0"/>
                  <a:cs typeface="Times New Roman" panose="02020603050405020304" pitchFamily="18" charset="0"/>
                </a:rPr>
                <a:t>3</a:t>
              </a:r>
              <a:endParaRPr lang="pl-PL" sz="6600" dirty="0">
                <a:solidFill>
                  <a:srgbClr val="FFD22D"/>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8" name="pole tekstowe 37">
              <a:extLst>
                <a:ext uri="{FF2B5EF4-FFF2-40B4-BE49-F238E27FC236}">
                  <a16:creationId xmlns:a16="http://schemas.microsoft.com/office/drawing/2014/main" id="{D5A828E4-A799-4FAF-A088-CA6722805C37}"/>
                </a:ext>
              </a:extLst>
            </p:cNvPr>
            <p:cNvSpPr txBox="1"/>
            <p:nvPr/>
          </p:nvSpPr>
          <p:spPr>
            <a:xfrm>
              <a:off x="6800680" y="1307934"/>
              <a:ext cx="2213476" cy="577081"/>
            </a:xfrm>
            <a:prstGeom prst="rect">
              <a:avLst/>
            </a:prstGeom>
            <a:noFill/>
          </p:spPr>
          <p:txBody>
            <a:bodyPr wrap="square" rtlCol="0">
              <a:spAutoFit/>
            </a:bodyPr>
            <a:lstStyle/>
            <a:p>
              <a:r>
                <a:rPr lang="pl-PL" sz="1050" b="1" dirty="0">
                  <a:solidFill>
                    <a:srgbClr val="FFD22D"/>
                  </a:solidFill>
                  <a:latin typeface="Century Gothic" panose="020B0502020202020204" pitchFamily="34" charset="0"/>
                </a:rPr>
                <a:t>CZYNNIK W NAJMNIEJSZYM STOPNIU ZANIECZYSZCZAJĄCY POWIETRZE</a:t>
              </a:r>
            </a:p>
          </p:txBody>
        </p:sp>
      </p:grpSp>
      <p:graphicFrame>
        <p:nvGraphicFramePr>
          <p:cNvPr id="45" name="Wykres 44">
            <a:extLst>
              <a:ext uri="{FF2B5EF4-FFF2-40B4-BE49-F238E27FC236}">
                <a16:creationId xmlns:a16="http://schemas.microsoft.com/office/drawing/2014/main" id="{C143B817-E212-4921-8919-CB264DFEEE11}"/>
              </a:ext>
            </a:extLst>
          </p:cNvPr>
          <p:cNvGraphicFramePr/>
          <p:nvPr>
            <p:extLst>
              <p:ext uri="{D42A27DB-BD31-4B8C-83A1-F6EECF244321}">
                <p14:modId xmlns:p14="http://schemas.microsoft.com/office/powerpoint/2010/main" val="700447845"/>
              </p:ext>
            </p:extLst>
          </p:nvPr>
        </p:nvGraphicFramePr>
        <p:xfrm>
          <a:off x="6353892" y="1910657"/>
          <a:ext cx="2533185" cy="2652844"/>
        </p:xfrm>
        <a:graphic>
          <a:graphicData uri="http://schemas.openxmlformats.org/drawingml/2006/chart">
            <c:chart xmlns:c="http://schemas.openxmlformats.org/drawingml/2006/chart" xmlns:r="http://schemas.openxmlformats.org/officeDocument/2006/relationships" r:id="rId4"/>
          </a:graphicData>
        </a:graphic>
      </p:graphicFrame>
      <p:sp>
        <p:nvSpPr>
          <p:cNvPr id="21" name="pole tekstowe 20">
            <a:extLst>
              <a:ext uri="{FF2B5EF4-FFF2-40B4-BE49-F238E27FC236}">
                <a16:creationId xmlns:a16="http://schemas.microsoft.com/office/drawing/2014/main" id="{4F98F1E3-7F8E-47D4-BD39-57B2611192EC}"/>
              </a:ext>
            </a:extLst>
          </p:cNvPr>
          <p:cNvSpPr txBox="1"/>
          <p:nvPr/>
        </p:nvSpPr>
        <p:spPr>
          <a:xfrm>
            <a:off x="1464441" y="1561265"/>
            <a:ext cx="338981" cy="253916"/>
          </a:xfrm>
          <a:prstGeom prst="rect">
            <a:avLst/>
          </a:prstGeom>
          <a:noFill/>
        </p:spPr>
        <p:txBody>
          <a:bodyPr wrap="square" rtlCol="0">
            <a:spAutoFit/>
          </a:bodyPr>
          <a:lstStyle/>
          <a:p>
            <a:r>
              <a:rPr lang="pl-PL" sz="1050" i="1" dirty="0">
                <a:solidFill>
                  <a:schemeClr val="bg1">
                    <a:lumMod val="65000"/>
                  </a:schemeClr>
                </a:solidFill>
                <a:latin typeface="Century Gothic" panose="020B0502020202020204" pitchFamily="34" charset="0"/>
              </a:rPr>
              <a:t>*</a:t>
            </a:r>
          </a:p>
        </p:txBody>
      </p:sp>
      <p:sp>
        <p:nvSpPr>
          <p:cNvPr id="23" name="pole tekstowe 22">
            <a:extLst>
              <a:ext uri="{FF2B5EF4-FFF2-40B4-BE49-F238E27FC236}">
                <a16:creationId xmlns:a16="http://schemas.microsoft.com/office/drawing/2014/main" id="{1BB4D3F3-1C44-4112-84F4-5B0DD410441F}"/>
              </a:ext>
            </a:extLst>
          </p:cNvPr>
          <p:cNvSpPr txBox="1"/>
          <p:nvPr/>
        </p:nvSpPr>
        <p:spPr>
          <a:xfrm>
            <a:off x="0" y="679949"/>
            <a:ext cx="5522218" cy="353943"/>
          </a:xfrm>
          <a:prstGeom prst="rect">
            <a:avLst/>
          </a:prstGeom>
          <a:noFill/>
        </p:spPr>
        <p:txBody>
          <a:bodyPr wrap="square" rtlCol="0">
            <a:spAutoFit/>
          </a:bodyPr>
          <a:lstStyle/>
          <a:p>
            <a:r>
              <a:rPr lang="pl-PL" sz="900" i="1" dirty="0">
                <a:solidFill>
                  <a:schemeClr val="bg1">
                    <a:lumMod val="75000"/>
                  </a:schemeClr>
                </a:solidFill>
                <a:latin typeface="Century Gothic" panose="020B0502020202020204" pitchFamily="34" charset="0"/>
              </a:rPr>
              <a:t>*Analiza odpowiedzi respondentów względem stopnia zanieczyszczeń</a:t>
            </a:r>
          </a:p>
          <a:p>
            <a:endParaRPr lang="pl-PL" sz="800" i="1" dirty="0">
              <a:solidFill>
                <a:schemeClr val="bg1">
                  <a:lumMod val="65000"/>
                </a:schemeClr>
              </a:solidFill>
              <a:latin typeface="Century Gothic" panose="020B0502020202020204" pitchFamily="34" charset="0"/>
            </a:endParaRPr>
          </a:p>
        </p:txBody>
      </p:sp>
    </p:spTree>
    <p:extLst>
      <p:ext uri="{BB962C8B-B14F-4D97-AF65-F5344CB8AC3E}">
        <p14:creationId xmlns:p14="http://schemas.microsoft.com/office/powerpoint/2010/main" val="3585058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2674C27-6C6D-4B93-AFFD-2828991819A0}"/>
              </a:ext>
            </a:extLst>
          </p:cNvPr>
          <p:cNvSpPr/>
          <p:nvPr/>
        </p:nvSpPr>
        <p:spPr>
          <a:xfrm>
            <a:off x="222526" y="2550874"/>
            <a:ext cx="4349474" cy="878126"/>
          </a:xfrm>
          <a:prstGeom prst="rect">
            <a:avLst/>
          </a:prstGeom>
        </p:spPr>
        <p:txBody>
          <a:bodyPr wrap="square">
            <a:spAutoFit/>
          </a:bodyPr>
          <a:lstStyle/>
          <a:p>
            <a:pPr>
              <a:lnSpc>
                <a:spcPct val="150000"/>
              </a:lnSpc>
            </a:pPr>
            <a:r>
              <a:rPr lang="pl-PL" dirty="0">
                <a:solidFill>
                  <a:schemeClr val="tx1">
                    <a:lumMod val="65000"/>
                    <a:lumOff val="35000"/>
                  </a:schemeClr>
                </a:solidFill>
                <a:latin typeface="Century Gothic" panose="020B0502020202020204" pitchFamily="34" charset="0"/>
              </a:rPr>
              <a:t>Opracowane dla </a:t>
            </a:r>
            <a:r>
              <a:rPr lang="pl-PL" b="1" dirty="0">
                <a:solidFill>
                  <a:schemeClr val="tx1">
                    <a:lumMod val="65000"/>
                    <a:lumOff val="35000"/>
                  </a:schemeClr>
                </a:solidFill>
                <a:latin typeface="Century Gothic" panose="020B0502020202020204" pitchFamily="34" charset="0"/>
              </a:rPr>
              <a:t>Ministerstwa Środowiska </a:t>
            </a:r>
            <a:r>
              <a:rPr lang="pl-PL" dirty="0">
                <a:solidFill>
                  <a:schemeClr val="tx1">
                    <a:lumMod val="65000"/>
                    <a:lumOff val="35000"/>
                  </a:schemeClr>
                </a:solidFill>
                <a:latin typeface="Century Gothic" panose="020B0502020202020204" pitchFamily="34" charset="0"/>
              </a:rPr>
              <a:t>przez </a:t>
            </a:r>
            <a:r>
              <a:rPr lang="pl-PL" b="1" dirty="0">
                <a:solidFill>
                  <a:schemeClr val="tx1">
                    <a:lumMod val="65000"/>
                    <a:lumOff val="35000"/>
                  </a:schemeClr>
                </a:solidFill>
                <a:latin typeface="Century Gothic" panose="020B0502020202020204" pitchFamily="34" charset="0"/>
              </a:rPr>
              <a:t>DANAE sp. z o.o. </a:t>
            </a:r>
            <a:endParaRPr lang="pl-PL" b="1" dirty="0">
              <a:solidFill>
                <a:schemeClr val="tx1">
                  <a:lumMod val="65000"/>
                  <a:lumOff val="35000"/>
                </a:schemeClr>
              </a:solidFill>
            </a:endParaRPr>
          </a:p>
        </p:txBody>
      </p:sp>
      <p:pic>
        <p:nvPicPr>
          <p:cNvPr id="6" name="Obraz 5">
            <a:extLst>
              <a:ext uri="{FF2B5EF4-FFF2-40B4-BE49-F238E27FC236}">
                <a16:creationId xmlns:a16="http://schemas.microsoft.com/office/drawing/2014/main" id="{1619CA5B-3B8C-4D0B-B348-B1C2708DBC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8482" y="2277462"/>
            <a:ext cx="4240215" cy="1477450"/>
          </a:xfrm>
          <a:prstGeom prst="rect">
            <a:avLst/>
          </a:prstGeom>
        </p:spPr>
      </p:pic>
      <p:sp>
        <p:nvSpPr>
          <p:cNvPr id="2" name="Symbol zastępczy numeru slajdu 1">
            <a:extLst>
              <a:ext uri="{FF2B5EF4-FFF2-40B4-BE49-F238E27FC236}">
                <a16:creationId xmlns:a16="http://schemas.microsoft.com/office/drawing/2014/main" id="{3325EC0B-EA55-496B-B3D9-297EA611280A}"/>
              </a:ext>
            </a:extLst>
          </p:cNvPr>
          <p:cNvSpPr>
            <a:spLocks noGrp="1"/>
          </p:cNvSpPr>
          <p:nvPr>
            <p:ph type="sldNum" sz="quarter" idx="12"/>
          </p:nvPr>
        </p:nvSpPr>
        <p:spPr/>
        <p:txBody>
          <a:bodyPr/>
          <a:lstStyle/>
          <a:p>
            <a:fld id="{63495140-8AF3-44B3-8E8F-973C040A3C95}" type="slidenum">
              <a:rPr lang="pl-PL" smtClean="0"/>
              <a:t>2</a:t>
            </a:fld>
            <a:endParaRPr lang="pl-PL" dirty="0"/>
          </a:p>
        </p:txBody>
      </p:sp>
    </p:spTree>
    <p:extLst>
      <p:ext uri="{BB962C8B-B14F-4D97-AF65-F5344CB8AC3E}">
        <p14:creationId xmlns:p14="http://schemas.microsoft.com/office/powerpoint/2010/main" val="2002173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Wykres 3">
            <a:extLst>
              <a:ext uri="{FF2B5EF4-FFF2-40B4-BE49-F238E27FC236}">
                <a16:creationId xmlns:a16="http://schemas.microsoft.com/office/drawing/2014/main" id="{EDE9500A-38D0-4157-B9DE-0BB03A9BEE21}"/>
              </a:ext>
            </a:extLst>
          </p:cNvPr>
          <p:cNvGraphicFramePr/>
          <p:nvPr>
            <p:extLst>
              <p:ext uri="{D42A27DB-BD31-4B8C-83A1-F6EECF244321}">
                <p14:modId xmlns:p14="http://schemas.microsoft.com/office/powerpoint/2010/main" val="1021453759"/>
              </p:ext>
            </p:extLst>
          </p:nvPr>
        </p:nvGraphicFramePr>
        <p:xfrm>
          <a:off x="531443" y="1623742"/>
          <a:ext cx="3128717" cy="4438597"/>
        </p:xfrm>
        <a:graphic>
          <a:graphicData uri="http://schemas.openxmlformats.org/drawingml/2006/chart">
            <c:chart xmlns:c="http://schemas.openxmlformats.org/drawingml/2006/chart" xmlns:r="http://schemas.openxmlformats.org/officeDocument/2006/relationships" r:id="rId2"/>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20</a:t>
            </a:fld>
            <a:endParaRPr lang="pl-PL" dirty="0"/>
          </a:p>
        </p:txBody>
      </p:sp>
      <p:graphicFrame>
        <p:nvGraphicFramePr>
          <p:cNvPr id="30" name="Wykres 29">
            <a:extLst>
              <a:ext uri="{FF2B5EF4-FFF2-40B4-BE49-F238E27FC236}">
                <a16:creationId xmlns:a16="http://schemas.microsoft.com/office/drawing/2014/main" id="{75AEA921-9A29-4378-A2C1-48350F77F1A0}"/>
              </a:ext>
            </a:extLst>
          </p:cNvPr>
          <p:cNvGraphicFramePr/>
          <p:nvPr>
            <p:extLst>
              <p:ext uri="{D42A27DB-BD31-4B8C-83A1-F6EECF244321}">
                <p14:modId xmlns:p14="http://schemas.microsoft.com/office/powerpoint/2010/main" val="18522755"/>
              </p:ext>
            </p:extLst>
          </p:nvPr>
        </p:nvGraphicFramePr>
        <p:xfrm>
          <a:off x="3940442" y="1628704"/>
          <a:ext cx="2208723" cy="4403350"/>
        </p:xfrm>
        <a:graphic>
          <a:graphicData uri="http://schemas.openxmlformats.org/drawingml/2006/chart">
            <c:chart xmlns:c="http://schemas.openxmlformats.org/drawingml/2006/chart" xmlns:r="http://schemas.openxmlformats.org/officeDocument/2006/relationships" r:id="rId3"/>
          </a:graphicData>
        </a:graphic>
      </p:graphicFrame>
      <p:sp>
        <p:nvSpPr>
          <p:cNvPr id="22" name="Prostokąt 21">
            <a:extLst>
              <a:ext uri="{FF2B5EF4-FFF2-40B4-BE49-F238E27FC236}">
                <a16:creationId xmlns:a16="http://schemas.microsoft.com/office/drawing/2014/main" id="{DE95BFED-977A-4211-A37C-E36608DBD675}"/>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P2. Proszę uszeregować zgodnie z własnym przekonaniem poniższe źródła zanieczyszczeń według skali ich oddziaływania na jakość powietrza (od czynników najbardziej zanieczyszczających powietrze do najmniej) </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23" name="Wykres 22">
            <a:extLst>
              <a:ext uri="{FF2B5EF4-FFF2-40B4-BE49-F238E27FC236}">
                <a16:creationId xmlns:a16="http://schemas.microsoft.com/office/drawing/2014/main" id="{810183EC-7A76-4AEE-890F-294EAB9718BB}"/>
              </a:ext>
            </a:extLst>
          </p:cNvPr>
          <p:cNvGraphicFramePr/>
          <p:nvPr>
            <p:extLst>
              <p:ext uri="{D42A27DB-BD31-4B8C-83A1-F6EECF244321}">
                <p14:modId xmlns:p14="http://schemas.microsoft.com/office/powerpoint/2010/main" val="3288148241"/>
              </p:ext>
            </p:extLst>
          </p:nvPr>
        </p:nvGraphicFramePr>
        <p:xfrm>
          <a:off x="6436905" y="1628704"/>
          <a:ext cx="2219883" cy="4403350"/>
        </p:xfrm>
        <a:graphic>
          <a:graphicData uri="http://schemas.openxmlformats.org/drawingml/2006/chart">
            <c:chart xmlns:c="http://schemas.openxmlformats.org/drawingml/2006/chart" xmlns:r="http://schemas.openxmlformats.org/officeDocument/2006/relationships" r:id="rId4"/>
          </a:graphicData>
        </a:graphic>
      </p:graphicFrame>
      <p:sp>
        <p:nvSpPr>
          <p:cNvPr id="33" name="pole tekstowe 32">
            <a:extLst>
              <a:ext uri="{FF2B5EF4-FFF2-40B4-BE49-F238E27FC236}">
                <a16:creationId xmlns:a16="http://schemas.microsoft.com/office/drawing/2014/main" id="{C6AA6257-CD56-468D-8121-6D2F236CE8EF}"/>
              </a:ext>
            </a:extLst>
          </p:cNvPr>
          <p:cNvSpPr txBox="1"/>
          <p:nvPr/>
        </p:nvSpPr>
        <p:spPr>
          <a:xfrm>
            <a:off x="235959" y="5972411"/>
            <a:ext cx="476547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cxnSp>
        <p:nvCxnSpPr>
          <p:cNvPr id="35" name="Łącznik prosty 34">
            <a:extLst>
              <a:ext uri="{FF2B5EF4-FFF2-40B4-BE49-F238E27FC236}">
                <a16:creationId xmlns:a16="http://schemas.microsoft.com/office/drawing/2014/main" id="{81AA94BC-4E65-4CAA-B296-305ACA50D35E}"/>
              </a:ext>
            </a:extLst>
          </p:cNvPr>
          <p:cNvCxnSpPr>
            <a:cxnSpLocks/>
          </p:cNvCxnSpPr>
          <p:nvPr/>
        </p:nvCxnSpPr>
        <p:spPr>
          <a:xfrm>
            <a:off x="243291" y="2067089"/>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04A93119-8577-412D-AE53-4DF0CF836155}"/>
              </a:ext>
            </a:extLst>
          </p:cNvPr>
          <p:cNvCxnSpPr>
            <a:cxnSpLocks/>
          </p:cNvCxnSpPr>
          <p:nvPr/>
        </p:nvCxnSpPr>
        <p:spPr>
          <a:xfrm>
            <a:off x="243291" y="3483592"/>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37" name="Łącznik prosty 36">
            <a:extLst>
              <a:ext uri="{FF2B5EF4-FFF2-40B4-BE49-F238E27FC236}">
                <a16:creationId xmlns:a16="http://schemas.microsoft.com/office/drawing/2014/main" id="{E4F0653A-5736-4894-A993-5963BCE58BB8}"/>
              </a:ext>
            </a:extLst>
          </p:cNvPr>
          <p:cNvCxnSpPr>
            <a:cxnSpLocks/>
          </p:cNvCxnSpPr>
          <p:nvPr/>
        </p:nvCxnSpPr>
        <p:spPr>
          <a:xfrm>
            <a:off x="243291" y="4656562"/>
            <a:ext cx="864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8" name="Wykres 37">
            <a:extLst>
              <a:ext uri="{FF2B5EF4-FFF2-40B4-BE49-F238E27FC236}">
                <a16:creationId xmlns:a16="http://schemas.microsoft.com/office/drawing/2014/main" id="{2BCA0FB3-1546-46C2-A443-EB29ABA2CBC5}"/>
              </a:ext>
            </a:extLst>
          </p:cNvPr>
          <p:cNvGraphicFramePr/>
          <p:nvPr>
            <p:extLst>
              <p:ext uri="{D42A27DB-BD31-4B8C-83A1-F6EECF244321}">
                <p14:modId xmlns:p14="http://schemas.microsoft.com/office/powerpoint/2010/main" val="2702752188"/>
              </p:ext>
            </p:extLst>
          </p:nvPr>
        </p:nvGraphicFramePr>
        <p:xfrm>
          <a:off x="4312525" y="687843"/>
          <a:ext cx="4248760" cy="554231"/>
        </p:xfrm>
        <a:graphic>
          <a:graphicData uri="http://schemas.openxmlformats.org/drawingml/2006/chart">
            <c:chart xmlns:c="http://schemas.openxmlformats.org/drawingml/2006/chart" xmlns:r="http://schemas.openxmlformats.org/officeDocument/2006/relationships" r:id="rId5"/>
          </a:graphicData>
        </a:graphic>
      </p:graphicFrame>
      <p:sp>
        <p:nvSpPr>
          <p:cNvPr id="28" name="pole tekstowe 27">
            <a:extLst>
              <a:ext uri="{FF2B5EF4-FFF2-40B4-BE49-F238E27FC236}">
                <a16:creationId xmlns:a16="http://schemas.microsoft.com/office/drawing/2014/main" id="{260E5984-925B-4B19-A844-4F1BFA3CFC3B}"/>
              </a:ext>
            </a:extLst>
          </p:cNvPr>
          <p:cNvSpPr txBox="1"/>
          <p:nvPr/>
        </p:nvSpPr>
        <p:spPr>
          <a:xfrm>
            <a:off x="1750566" y="1362132"/>
            <a:ext cx="1736263"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OGRZEWANIE DOMÓW</a:t>
            </a:r>
          </a:p>
        </p:txBody>
      </p:sp>
      <p:sp>
        <p:nvSpPr>
          <p:cNvPr id="40" name="pole tekstowe 39">
            <a:extLst>
              <a:ext uri="{FF2B5EF4-FFF2-40B4-BE49-F238E27FC236}">
                <a16:creationId xmlns:a16="http://schemas.microsoft.com/office/drawing/2014/main" id="{3F4CC066-BEBA-45C4-842E-6C00BE85BB9F}"/>
              </a:ext>
            </a:extLst>
          </p:cNvPr>
          <p:cNvSpPr txBox="1"/>
          <p:nvPr/>
        </p:nvSpPr>
        <p:spPr>
          <a:xfrm>
            <a:off x="4390002" y="1361625"/>
            <a:ext cx="1621537"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EMISJE POJAZDÓW</a:t>
            </a:r>
          </a:p>
        </p:txBody>
      </p:sp>
      <p:sp>
        <p:nvSpPr>
          <p:cNvPr id="31" name="pole tekstowe 30">
            <a:extLst>
              <a:ext uri="{FF2B5EF4-FFF2-40B4-BE49-F238E27FC236}">
                <a16:creationId xmlns:a16="http://schemas.microsoft.com/office/drawing/2014/main" id="{E1726A6A-B329-446F-8DF6-2E21CE0C6EB3}"/>
              </a:ext>
            </a:extLst>
          </p:cNvPr>
          <p:cNvSpPr txBox="1"/>
          <p:nvPr/>
        </p:nvSpPr>
        <p:spPr>
          <a:xfrm>
            <a:off x="6809930" y="1344431"/>
            <a:ext cx="1621537" cy="261610"/>
          </a:xfrm>
          <a:prstGeom prst="rect">
            <a:avLst/>
          </a:prstGeom>
          <a:noFill/>
        </p:spPr>
        <p:txBody>
          <a:bodyPr wrap="square" rtlCol="0">
            <a:spAutoFit/>
          </a:bodyPr>
          <a:lstStyle/>
          <a:p>
            <a:pPr algn="ctr"/>
            <a:r>
              <a:rPr lang="pl-PL" sz="1100" b="1" dirty="0">
                <a:solidFill>
                  <a:schemeClr val="tx1">
                    <a:lumMod val="65000"/>
                    <a:lumOff val="35000"/>
                  </a:schemeClr>
                </a:solidFill>
                <a:latin typeface="Century Gothic" panose="020B0502020202020204" pitchFamily="34" charset="0"/>
              </a:rPr>
              <a:t>PRZEMYSŁ</a:t>
            </a:r>
          </a:p>
        </p:txBody>
      </p:sp>
      <p:graphicFrame>
        <p:nvGraphicFramePr>
          <p:cNvPr id="49" name="Tabela 48">
            <a:extLst>
              <a:ext uri="{FF2B5EF4-FFF2-40B4-BE49-F238E27FC236}">
                <a16:creationId xmlns:a16="http://schemas.microsoft.com/office/drawing/2014/main" id="{9891118F-9A00-49AD-93A8-7E97CF212D6B}"/>
              </a:ext>
            </a:extLst>
          </p:cNvPr>
          <p:cNvGraphicFramePr>
            <a:graphicFrameLocks noGrp="1"/>
          </p:cNvGraphicFramePr>
          <p:nvPr>
            <p:extLst>
              <p:ext uri="{D42A27DB-BD31-4B8C-83A1-F6EECF244321}">
                <p14:modId xmlns:p14="http://schemas.microsoft.com/office/powerpoint/2010/main" val="3794970393"/>
              </p:ext>
            </p:extLst>
          </p:nvPr>
        </p:nvGraphicFramePr>
        <p:xfrm>
          <a:off x="705616" y="2292845"/>
          <a:ext cx="794852" cy="3704471"/>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847318531"/>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104179176"/>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2976814356"/>
                  </a:ext>
                </a:extLst>
              </a:tr>
              <a:tr h="18278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310676636"/>
                  </a:ext>
                </a:extLst>
              </a:tr>
              <a:tr h="248848">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1090955000"/>
                  </a:ext>
                </a:extLst>
              </a:tr>
              <a:tr h="23012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883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1844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69994594"/>
                  </a:ext>
                </a:extLst>
              </a:tr>
              <a:tr h="2322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21620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18019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24884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grpSp>
        <p:nvGrpSpPr>
          <p:cNvPr id="7" name="Grupa 6">
            <a:extLst>
              <a:ext uri="{FF2B5EF4-FFF2-40B4-BE49-F238E27FC236}">
                <a16:creationId xmlns:a16="http://schemas.microsoft.com/office/drawing/2014/main" id="{E86D301A-BE3E-426D-9A7D-DA9D0DEA998A}"/>
              </a:ext>
            </a:extLst>
          </p:cNvPr>
          <p:cNvGrpSpPr/>
          <p:nvPr/>
        </p:nvGrpSpPr>
        <p:grpSpPr>
          <a:xfrm>
            <a:off x="1356503" y="1276865"/>
            <a:ext cx="396927" cy="380230"/>
            <a:chOff x="1636872" y="2092818"/>
            <a:chExt cx="396927" cy="380230"/>
          </a:xfrm>
        </p:grpSpPr>
        <p:sp>
          <p:nvSpPr>
            <p:cNvPr id="25" name="Owal 24">
              <a:extLst>
                <a:ext uri="{FF2B5EF4-FFF2-40B4-BE49-F238E27FC236}">
                  <a16:creationId xmlns:a16="http://schemas.microsoft.com/office/drawing/2014/main" id="{7C34865A-91A0-4780-A870-30911BCEE628}"/>
                </a:ext>
              </a:extLst>
            </p:cNvPr>
            <p:cNvSpPr/>
            <p:nvPr/>
          </p:nvSpPr>
          <p:spPr>
            <a:xfrm>
              <a:off x="1636872" y="2092818"/>
              <a:ext cx="396927" cy="380230"/>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26" name="Obraz 25">
              <a:extLst>
                <a:ext uri="{FF2B5EF4-FFF2-40B4-BE49-F238E27FC236}">
                  <a16:creationId xmlns:a16="http://schemas.microsoft.com/office/drawing/2014/main" id="{FC01FB3C-92E1-4FDC-BD83-2CB0A4D84A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2443" y="2154218"/>
              <a:ext cx="325783" cy="288332"/>
            </a:xfrm>
            <a:prstGeom prst="rect">
              <a:avLst/>
            </a:prstGeom>
          </p:spPr>
        </p:pic>
      </p:grpSp>
      <p:grpSp>
        <p:nvGrpSpPr>
          <p:cNvPr id="8" name="Grupa 7">
            <a:extLst>
              <a:ext uri="{FF2B5EF4-FFF2-40B4-BE49-F238E27FC236}">
                <a16:creationId xmlns:a16="http://schemas.microsoft.com/office/drawing/2014/main" id="{718955A7-C444-4727-939B-8505DA68D24F}"/>
              </a:ext>
            </a:extLst>
          </p:cNvPr>
          <p:cNvGrpSpPr/>
          <p:nvPr/>
        </p:nvGrpSpPr>
        <p:grpSpPr>
          <a:xfrm>
            <a:off x="4044480" y="1296884"/>
            <a:ext cx="396928" cy="336260"/>
            <a:chOff x="289403" y="940605"/>
            <a:chExt cx="396928" cy="336260"/>
          </a:xfrm>
        </p:grpSpPr>
        <p:sp>
          <p:nvSpPr>
            <p:cNvPr id="27" name="Owal 26">
              <a:extLst>
                <a:ext uri="{FF2B5EF4-FFF2-40B4-BE49-F238E27FC236}">
                  <a16:creationId xmlns:a16="http://schemas.microsoft.com/office/drawing/2014/main" id="{F6B263E0-CC40-4577-ABD2-E785A753DE85}"/>
                </a:ext>
              </a:extLst>
            </p:cNvPr>
            <p:cNvSpPr/>
            <p:nvPr/>
          </p:nvSpPr>
          <p:spPr>
            <a:xfrm>
              <a:off x="289403" y="940605"/>
              <a:ext cx="396928" cy="336260"/>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9" name="Obraz 28">
              <a:extLst>
                <a:ext uri="{FF2B5EF4-FFF2-40B4-BE49-F238E27FC236}">
                  <a16:creationId xmlns:a16="http://schemas.microsoft.com/office/drawing/2014/main" id="{20A8A33D-1E00-4C8F-A9C1-A45150B793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192" y="977424"/>
              <a:ext cx="308666" cy="273235"/>
            </a:xfrm>
            <a:prstGeom prst="rect">
              <a:avLst/>
            </a:prstGeom>
          </p:spPr>
        </p:pic>
      </p:grpSp>
      <p:grpSp>
        <p:nvGrpSpPr>
          <p:cNvPr id="9" name="Grupa 8">
            <a:extLst>
              <a:ext uri="{FF2B5EF4-FFF2-40B4-BE49-F238E27FC236}">
                <a16:creationId xmlns:a16="http://schemas.microsoft.com/office/drawing/2014/main" id="{D463D1C7-06C4-4E70-9507-DE0D3ECC3948}"/>
              </a:ext>
            </a:extLst>
          </p:cNvPr>
          <p:cNvGrpSpPr/>
          <p:nvPr/>
        </p:nvGrpSpPr>
        <p:grpSpPr>
          <a:xfrm>
            <a:off x="6864847" y="1291473"/>
            <a:ext cx="355895" cy="350166"/>
            <a:chOff x="177914" y="848445"/>
            <a:chExt cx="854255" cy="854255"/>
          </a:xfrm>
        </p:grpSpPr>
        <p:sp>
          <p:nvSpPr>
            <p:cNvPr id="32" name="Owal 31">
              <a:extLst>
                <a:ext uri="{FF2B5EF4-FFF2-40B4-BE49-F238E27FC236}">
                  <a16:creationId xmlns:a16="http://schemas.microsoft.com/office/drawing/2014/main" id="{B703F0DA-F995-482B-A9FB-F85C4BCFB5A0}"/>
                </a:ext>
              </a:extLst>
            </p:cNvPr>
            <p:cNvSpPr/>
            <p:nvPr/>
          </p:nvSpPr>
          <p:spPr>
            <a:xfrm>
              <a:off x="177914" y="848445"/>
              <a:ext cx="854255" cy="854255"/>
            </a:xfrm>
            <a:prstGeom prst="ellipse">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4" name="Grafika 33" descr="Fabryka">
              <a:extLst>
                <a:ext uri="{FF2B5EF4-FFF2-40B4-BE49-F238E27FC236}">
                  <a16:creationId xmlns:a16="http://schemas.microsoft.com/office/drawing/2014/main" id="{1C351BE9-7F50-4542-9893-5E8D111A392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5037" y="896102"/>
              <a:ext cx="720000" cy="720000"/>
            </a:xfrm>
            <a:prstGeom prst="rect">
              <a:avLst/>
            </a:prstGeom>
          </p:spPr>
        </p:pic>
      </p:grpSp>
      <p:sp>
        <p:nvSpPr>
          <p:cNvPr id="39" name="pole tekstowe 38">
            <a:extLst>
              <a:ext uri="{FF2B5EF4-FFF2-40B4-BE49-F238E27FC236}">
                <a16:creationId xmlns:a16="http://schemas.microsoft.com/office/drawing/2014/main" id="{2361777B-0D45-420B-9BD8-8B3436C8BE1B}"/>
              </a:ext>
            </a:extLst>
          </p:cNvPr>
          <p:cNvSpPr txBox="1"/>
          <p:nvPr/>
        </p:nvSpPr>
        <p:spPr>
          <a:xfrm>
            <a:off x="1408975" y="1714376"/>
            <a:ext cx="338981" cy="253916"/>
          </a:xfrm>
          <a:prstGeom prst="rect">
            <a:avLst/>
          </a:prstGeom>
          <a:noFill/>
        </p:spPr>
        <p:txBody>
          <a:bodyPr wrap="square" rtlCol="0">
            <a:spAutoFit/>
          </a:bodyPr>
          <a:lstStyle/>
          <a:p>
            <a:r>
              <a:rPr lang="pl-PL" sz="1050" i="1" dirty="0">
                <a:solidFill>
                  <a:schemeClr val="bg1">
                    <a:lumMod val="65000"/>
                  </a:schemeClr>
                </a:solidFill>
                <a:latin typeface="Century Gothic" panose="020B0502020202020204" pitchFamily="34" charset="0"/>
              </a:rPr>
              <a:t>*</a:t>
            </a:r>
          </a:p>
        </p:txBody>
      </p:sp>
      <p:sp>
        <p:nvSpPr>
          <p:cNvPr id="41" name="pole tekstowe 40">
            <a:extLst>
              <a:ext uri="{FF2B5EF4-FFF2-40B4-BE49-F238E27FC236}">
                <a16:creationId xmlns:a16="http://schemas.microsoft.com/office/drawing/2014/main" id="{00373DEE-9F0D-4127-ADD6-0B8E15166C36}"/>
              </a:ext>
            </a:extLst>
          </p:cNvPr>
          <p:cNvSpPr txBox="1"/>
          <p:nvPr/>
        </p:nvSpPr>
        <p:spPr>
          <a:xfrm>
            <a:off x="0" y="670145"/>
            <a:ext cx="4765475" cy="230832"/>
          </a:xfrm>
          <a:prstGeom prst="rect">
            <a:avLst/>
          </a:prstGeom>
          <a:noFill/>
        </p:spPr>
        <p:txBody>
          <a:bodyPr wrap="square" rtlCol="0">
            <a:spAutoFit/>
          </a:bodyPr>
          <a:lstStyle/>
          <a:p>
            <a:r>
              <a:rPr lang="pl-PL" sz="900" i="1" dirty="0">
                <a:solidFill>
                  <a:schemeClr val="bg1">
                    <a:lumMod val="65000"/>
                  </a:schemeClr>
                </a:solidFill>
                <a:latin typeface="Century Gothic" panose="020B0502020202020204" pitchFamily="34" charset="0"/>
              </a:rPr>
              <a:t>*Analiza odpowiedzi respondentów względem źródeł zanieczyszczeń</a:t>
            </a:r>
          </a:p>
        </p:txBody>
      </p:sp>
    </p:spTree>
    <p:extLst>
      <p:ext uri="{BB962C8B-B14F-4D97-AF65-F5344CB8AC3E}">
        <p14:creationId xmlns:p14="http://schemas.microsoft.com/office/powerpoint/2010/main" val="2821234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6" y="538163"/>
            <a:ext cx="8786948" cy="4669563"/>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przekonaniu respondentów </a:t>
            </a:r>
            <a:r>
              <a:rPr lang="pl-PL" sz="1200" b="1" dirty="0">
                <a:solidFill>
                  <a:schemeClr val="tx1">
                    <a:lumMod val="65000"/>
                    <a:lumOff val="35000"/>
                  </a:schemeClr>
                </a:solidFill>
                <a:latin typeface="Century Gothic" panose="020B0502020202020204" pitchFamily="34" charset="0"/>
              </a:rPr>
              <a:t>największym źródłem zanieczyszczeń powietrza jest ogrzewanie domów</a:t>
            </a:r>
            <a:r>
              <a:rPr lang="pl-PL" sz="1200" dirty="0">
                <a:solidFill>
                  <a:schemeClr val="tx1">
                    <a:lumMod val="65000"/>
                    <a:lumOff val="35000"/>
                  </a:schemeClr>
                </a:solidFill>
                <a:latin typeface="Century Gothic" panose="020B0502020202020204" pitchFamily="34" charset="0"/>
              </a:rPr>
              <a:t>. Ponad połowa badanych uznała ten czynnik za najbardziej zanieczyszczający powietrze. Na drugim miejscu najczęściej pojawiały się </a:t>
            </a:r>
            <a:r>
              <a:rPr lang="pl-PL" sz="1200" b="1" dirty="0">
                <a:solidFill>
                  <a:schemeClr val="tx1">
                    <a:lumMod val="65000"/>
                    <a:lumOff val="35000"/>
                  </a:schemeClr>
                </a:solidFill>
                <a:latin typeface="Century Gothic" panose="020B0502020202020204" pitchFamily="34" charset="0"/>
              </a:rPr>
              <a:t>emisje z pojazdów </a:t>
            </a:r>
            <a:r>
              <a:rPr lang="pl-PL" sz="1200" dirty="0">
                <a:solidFill>
                  <a:schemeClr val="tx1">
                    <a:lumMod val="65000"/>
                    <a:lumOff val="35000"/>
                  </a:schemeClr>
                </a:solidFill>
                <a:latin typeface="Century Gothic" panose="020B0502020202020204" pitchFamily="34" charset="0"/>
              </a:rPr>
              <a:t>(61,2%), zaś na trzecim, jako czynnik w najmniejszym stopniu zanieczyszczający powietrze – </a:t>
            </a:r>
            <a:r>
              <a:rPr lang="pl-PL" sz="1200" b="1" dirty="0">
                <a:solidFill>
                  <a:schemeClr val="tx1">
                    <a:lumMod val="65000"/>
                    <a:lumOff val="35000"/>
                  </a:schemeClr>
                </a:solidFill>
                <a:latin typeface="Century Gothic" panose="020B0502020202020204" pitchFamily="34" charset="0"/>
              </a:rPr>
              <a:t>przemysł </a:t>
            </a:r>
            <a:r>
              <a:rPr lang="pl-PL" sz="1200" dirty="0">
                <a:solidFill>
                  <a:schemeClr val="tx1">
                    <a:lumMod val="65000"/>
                    <a:lumOff val="35000"/>
                  </a:schemeClr>
                </a:solidFill>
                <a:latin typeface="Century Gothic" panose="020B0502020202020204" pitchFamily="34" charset="0"/>
              </a:rPr>
              <a:t>(59,4%).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Niemal połowa respondentów (47,2%) prawidłowo wskazała źródła zanieczyszczeń według skali ich oddziaływania na jakość powietrza. Nieco lepiej wypadły pod tym kątem kobiety niż mężczyźni (51,0% vs 43,1% prawidłowych wskazań). Ze względu na wiek najwięcej prawidłowych wskazań odnotowano w najstarszej grupie respondentów, powyżej 60 roku życia (57,7%), a ze względu na wykształcenie wśród osób z wykształceniem zawodowym (56,4%).  Zaobserwowano również, iż wraz ze wzrostem wielkości miejscowości spadał odsetek prawidłowych wskazań.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Analizując uzyskane wyniki w podziale na cechy społeczno-demograficzne zauważyć można, że na czynnik związany z ogrzewaniem domów jako najbardziej zanieczyszczający powietrze istotnie częściej wskazywały kobiety (57,3% vs 48,7%), ale również osoby powyżej 60 roku życia (65,5%) i te posiadające wykształcenie zawodowe (63,3%). W przypadku emisji pojazdów jako czynnika w nieco mniejszym stopniu wpływającego na stan powietrza nie odnotowano istotnych różnic pod względem cech respondentów. Wyniki różnicują się natomiast w odniesieniu do przemysłu, który uznany został za najmniej zagrażający jakości powietrza. Opinię taką nieco częściej wyrażały osoby starsze (pow.60 r.ż.: 67,2%).</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21</a:t>
            </a:fld>
            <a:endParaRPr lang="pl-PL" dirty="0"/>
          </a:p>
        </p:txBody>
      </p:sp>
      <p:sp>
        <p:nvSpPr>
          <p:cNvPr id="10" name="Prostokąt 9">
            <a:extLst>
              <a:ext uri="{FF2B5EF4-FFF2-40B4-BE49-F238E27FC236}">
                <a16:creationId xmlns:a16="http://schemas.microsoft.com/office/drawing/2014/main" id="{AE2BFDF1-5C16-4E31-9881-36B7849C7CA1}"/>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3326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209006" y="538164"/>
            <a:ext cx="8658324" cy="190894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W 2015 roku na zlecenie Ministerstwa Środowiska zrealizowano badanie techniką CAPI, w którym pojawiło się analogiczne pytanie. Wówczas zadaniem respondentów było dopasowanie odpowiedniego udziału procentowego do źródeł zanieczyszczeń. Jedna trzecia Polaków (35%) prawidłowo zaznaczyła, że ogrzewanie domów odpowiada za 88% zanieczyszczeń powietrza. Nieco więcej osób – 38% poprawnie odpowiedziało,</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emisje samochodów emitują 6% zanieczyszczeń powietrza. Najmniej respondentów potrafiło prawidłowo oszacować, za jaki udział procentowy zanieczyszczeń powietrza jest odpowiedzialny przemysł – niewiele ponad jedna czwarta Polaków (27%). Samych prawidłowych odpowiedzi udzielił co szósty Polak.</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22</a:t>
            </a:fld>
            <a:endParaRPr lang="pl-PL" dirty="0"/>
          </a:p>
        </p:txBody>
      </p:sp>
      <p:sp>
        <p:nvSpPr>
          <p:cNvPr id="10" name="Prostokąt 9">
            <a:extLst>
              <a:ext uri="{FF2B5EF4-FFF2-40B4-BE49-F238E27FC236}">
                <a16:creationId xmlns:a16="http://schemas.microsoft.com/office/drawing/2014/main" id="{AE2BFDF1-5C16-4E31-9881-36B7849C7CA1}"/>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9130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DC22445A-112A-4833-8EFC-5EBA4C4C44F9}"/>
              </a:ext>
            </a:extLst>
          </p:cNvPr>
          <p:cNvSpPr/>
          <p:nvPr/>
        </p:nvSpPr>
        <p:spPr>
          <a:xfrm>
            <a:off x="346845" y="2247320"/>
            <a:ext cx="4376031" cy="308007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aphicFrame>
        <p:nvGraphicFramePr>
          <p:cNvPr id="23" name="Symbol zastępczy zawartości 6" descr="Źródła zanieczyszczenia powietrza, z jakimi jest związane zjawisko smogu.&#10;&#10;Wykres kolumnowy przedstawiający źródła zanieczyszczenia powietrza, z jakimi jest związane zjawisko smogu: samochody w sezonie zimowym (89,5%), gospodarstwa domowe w sezonie zimowym (89,1%), samochody w sezonie letnim (51,4%),  gospodarstwa domowe w sezonie letnim (11,3%), nie wiem, trudno powiedzieć (0,5%).&#10;">
            <a:extLst>
              <a:ext uri="{FF2B5EF4-FFF2-40B4-BE49-F238E27FC236}">
                <a16:creationId xmlns:a16="http://schemas.microsoft.com/office/drawing/2014/main" id="{016AD76A-F50F-4886-A1B3-A85D4144F56E}"/>
              </a:ext>
            </a:extLst>
          </p:cNvPr>
          <p:cNvGraphicFramePr>
            <a:graphicFrameLocks/>
          </p:cNvGraphicFramePr>
          <p:nvPr>
            <p:extLst>
              <p:ext uri="{D42A27DB-BD31-4B8C-83A1-F6EECF244321}">
                <p14:modId xmlns:p14="http://schemas.microsoft.com/office/powerpoint/2010/main" val="2958972165"/>
              </p:ext>
            </p:extLst>
          </p:nvPr>
        </p:nvGraphicFramePr>
        <p:xfrm>
          <a:off x="282455" y="2305721"/>
          <a:ext cx="7399420" cy="3559293"/>
        </p:xfrm>
        <a:graphic>
          <a:graphicData uri="http://schemas.openxmlformats.org/drawingml/2006/chart">
            <c:chart xmlns:c="http://schemas.openxmlformats.org/drawingml/2006/chart" xmlns:r="http://schemas.openxmlformats.org/officeDocument/2006/relationships" r:id="rId3"/>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23</a:t>
            </a:fld>
            <a:endParaRPr lang="pl-PL" dirty="0"/>
          </a:p>
        </p:txBody>
      </p:sp>
      <p:sp>
        <p:nvSpPr>
          <p:cNvPr id="22" name="Prostokąt 21">
            <a:extLst>
              <a:ext uri="{FF2B5EF4-FFF2-40B4-BE49-F238E27FC236}">
                <a16:creationId xmlns:a16="http://schemas.microsoft.com/office/drawing/2014/main" id="{87AA0FF8-6118-44C9-A120-20A4DE4404C3}"/>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P3. Z jakimi źródłami zanieczyszczenia powietrza Pana/i zdaniem jest związane zjawisko smogu?</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4" name="Grupa 3">
            <a:extLst>
              <a:ext uri="{FF2B5EF4-FFF2-40B4-BE49-F238E27FC236}">
                <a16:creationId xmlns:a16="http://schemas.microsoft.com/office/drawing/2014/main" id="{FEB46FFE-4F17-4653-8E30-210838C0ECC8}"/>
              </a:ext>
            </a:extLst>
          </p:cNvPr>
          <p:cNvGrpSpPr/>
          <p:nvPr/>
        </p:nvGrpSpPr>
        <p:grpSpPr>
          <a:xfrm>
            <a:off x="2212784" y="4755312"/>
            <a:ext cx="670443" cy="478310"/>
            <a:chOff x="2702351" y="5066075"/>
            <a:chExt cx="931642" cy="687655"/>
          </a:xfrm>
          <a:solidFill>
            <a:schemeClr val="bg1"/>
          </a:solidFill>
        </p:grpSpPr>
        <p:pic>
          <p:nvPicPr>
            <p:cNvPr id="30" name="Grafika 29" descr="Płatek śniegu">
              <a:extLst>
                <a:ext uri="{FF2B5EF4-FFF2-40B4-BE49-F238E27FC236}">
                  <a16:creationId xmlns:a16="http://schemas.microsoft.com/office/drawing/2014/main" id="{1BF719A8-5EC5-4216-98DA-6115E9697EA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85353" y="5066075"/>
              <a:ext cx="548640" cy="548640"/>
            </a:xfrm>
            <a:prstGeom prst="rect">
              <a:avLst/>
            </a:prstGeom>
          </p:spPr>
        </p:pic>
        <p:pic>
          <p:nvPicPr>
            <p:cNvPr id="31" name="Grafika 30" descr="Dom">
              <a:extLst>
                <a:ext uri="{FF2B5EF4-FFF2-40B4-BE49-F238E27FC236}">
                  <a16:creationId xmlns:a16="http://schemas.microsoft.com/office/drawing/2014/main" id="{7D3DB834-A6BB-45F2-A448-05C4A0FBDCC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02351" y="5205090"/>
              <a:ext cx="548640" cy="548640"/>
            </a:xfrm>
            <a:prstGeom prst="rect">
              <a:avLst/>
            </a:prstGeom>
          </p:spPr>
        </p:pic>
      </p:grpSp>
      <p:grpSp>
        <p:nvGrpSpPr>
          <p:cNvPr id="3" name="Grupa 2">
            <a:extLst>
              <a:ext uri="{FF2B5EF4-FFF2-40B4-BE49-F238E27FC236}">
                <a16:creationId xmlns:a16="http://schemas.microsoft.com/office/drawing/2014/main" id="{1DF2AA5A-A1E8-4D01-B3DF-99128F170F3C}"/>
              </a:ext>
            </a:extLst>
          </p:cNvPr>
          <p:cNvGrpSpPr/>
          <p:nvPr/>
        </p:nvGrpSpPr>
        <p:grpSpPr>
          <a:xfrm>
            <a:off x="747190" y="4755312"/>
            <a:ext cx="670435" cy="537024"/>
            <a:chOff x="1250116" y="5040065"/>
            <a:chExt cx="931631" cy="772066"/>
          </a:xfrm>
          <a:solidFill>
            <a:schemeClr val="bg1"/>
          </a:solidFill>
        </p:grpSpPr>
        <p:pic>
          <p:nvPicPr>
            <p:cNvPr id="32" name="Grafika 31" descr="Samochód">
              <a:extLst>
                <a:ext uri="{FF2B5EF4-FFF2-40B4-BE49-F238E27FC236}">
                  <a16:creationId xmlns:a16="http://schemas.microsoft.com/office/drawing/2014/main" id="{A28A7F87-618F-4CD9-832B-5768827B8E45}"/>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0116" y="5263491"/>
              <a:ext cx="548640" cy="548640"/>
            </a:xfrm>
            <a:prstGeom prst="rect">
              <a:avLst/>
            </a:prstGeom>
          </p:spPr>
        </p:pic>
        <p:pic>
          <p:nvPicPr>
            <p:cNvPr id="33" name="Grafika 32" descr="Płatek śniegu">
              <a:extLst>
                <a:ext uri="{FF2B5EF4-FFF2-40B4-BE49-F238E27FC236}">
                  <a16:creationId xmlns:a16="http://schemas.microsoft.com/office/drawing/2014/main" id="{881C26CB-7E22-48C7-9F0B-329CD5920A9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33107" y="5040065"/>
              <a:ext cx="548640" cy="548640"/>
            </a:xfrm>
            <a:prstGeom prst="rect">
              <a:avLst/>
            </a:prstGeom>
          </p:spPr>
        </p:pic>
      </p:grpSp>
      <p:grpSp>
        <p:nvGrpSpPr>
          <p:cNvPr id="6" name="Grupa 5">
            <a:extLst>
              <a:ext uri="{FF2B5EF4-FFF2-40B4-BE49-F238E27FC236}">
                <a16:creationId xmlns:a16="http://schemas.microsoft.com/office/drawing/2014/main" id="{FEAC3628-1CC2-406B-AD1C-D08FBC1C24E3}"/>
              </a:ext>
            </a:extLst>
          </p:cNvPr>
          <p:cNvGrpSpPr/>
          <p:nvPr/>
        </p:nvGrpSpPr>
        <p:grpSpPr>
          <a:xfrm>
            <a:off x="3678378" y="4806068"/>
            <a:ext cx="668481" cy="496538"/>
            <a:chOff x="4047577" y="5039870"/>
            <a:chExt cx="928916" cy="713860"/>
          </a:xfrm>
          <a:solidFill>
            <a:schemeClr val="bg1"/>
          </a:solidFill>
        </p:grpSpPr>
        <p:pic>
          <p:nvPicPr>
            <p:cNvPr id="34" name="Grafika 33" descr="Samochód">
              <a:extLst>
                <a:ext uri="{FF2B5EF4-FFF2-40B4-BE49-F238E27FC236}">
                  <a16:creationId xmlns:a16="http://schemas.microsoft.com/office/drawing/2014/main" id="{0CE4CCDC-CF2B-4255-8EA7-A7ADA675409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47577" y="5205090"/>
              <a:ext cx="548640" cy="548640"/>
            </a:xfrm>
            <a:prstGeom prst="rect">
              <a:avLst/>
            </a:prstGeom>
          </p:spPr>
        </p:pic>
        <p:pic>
          <p:nvPicPr>
            <p:cNvPr id="35" name="Grafika 34" descr="Słońce">
              <a:extLst>
                <a:ext uri="{FF2B5EF4-FFF2-40B4-BE49-F238E27FC236}">
                  <a16:creationId xmlns:a16="http://schemas.microsoft.com/office/drawing/2014/main" id="{9BB352E9-B8F4-414B-8FA2-83EC894E08AF}"/>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08493" y="5039870"/>
              <a:ext cx="468000" cy="468000"/>
            </a:xfrm>
            <a:prstGeom prst="rect">
              <a:avLst/>
            </a:prstGeom>
          </p:spPr>
        </p:pic>
      </p:grpSp>
      <p:grpSp>
        <p:nvGrpSpPr>
          <p:cNvPr id="7" name="Grupa 6">
            <a:extLst>
              <a:ext uri="{FF2B5EF4-FFF2-40B4-BE49-F238E27FC236}">
                <a16:creationId xmlns:a16="http://schemas.microsoft.com/office/drawing/2014/main" id="{7A1E3AD6-73DC-4A4C-B437-6C150F870445}"/>
              </a:ext>
            </a:extLst>
          </p:cNvPr>
          <p:cNvGrpSpPr/>
          <p:nvPr/>
        </p:nvGrpSpPr>
        <p:grpSpPr>
          <a:xfrm>
            <a:off x="5136065" y="4852006"/>
            <a:ext cx="657584" cy="431719"/>
            <a:chOff x="5630005" y="5133058"/>
            <a:chExt cx="913773" cy="620672"/>
          </a:xfrm>
          <a:solidFill>
            <a:schemeClr val="bg1"/>
          </a:solidFill>
        </p:grpSpPr>
        <p:pic>
          <p:nvPicPr>
            <p:cNvPr id="36" name="Grafika 35" descr="Dom">
              <a:extLst>
                <a:ext uri="{FF2B5EF4-FFF2-40B4-BE49-F238E27FC236}">
                  <a16:creationId xmlns:a16="http://schemas.microsoft.com/office/drawing/2014/main" id="{F9283A5B-78FE-4261-870A-C3DBE1491DF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30005" y="5205090"/>
              <a:ext cx="548640" cy="548640"/>
            </a:xfrm>
            <a:prstGeom prst="rect">
              <a:avLst/>
            </a:prstGeom>
          </p:spPr>
        </p:pic>
        <p:pic>
          <p:nvPicPr>
            <p:cNvPr id="37" name="Grafika 36" descr="Słońce">
              <a:extLst>
                <a:ext uri="{FF2B5EF4-FFF2-40B4-BE49-F238E27FC236}">
                  <a16:creationId xmlns:a16="http://schemas.microsoft.com/office/drawing/2014/main" id="{BDEEA746-E430-497F-A86D-9E51EC65C77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75778" y="5133058"/>
              <a:ext cx="468000" cy="468000"/>
            </a:xfrm>
            <a:prstGeom prst="rect">
              <a:avLst/>
            </a:prstGeom>
          </p:spPr>
        </p:pic>
      </p:grpSp>
      <p:sp>
        <p:nvSpPr>
          <p:cNvPr id="38" name="pole tekstowe 37">
            <a:extLst>
              <a:ext uri="{FF2B5EF4-FFF2-40B4-BE49-F238E27FC236}">
                <a16:creationId xmlns:a16="http://schemas.microsoft.com/office/drawing/2014/main" id="{9DC6D7D4-B2AC-43D3-88F5-DD472822724D}"/>
              </a:ext>
            </a:extLst>
          </p:cNvPr>
          <p:cNvSpPr txBox="1"/>
          <p:nvPr/>
        </p:nvSpPr>
        <p:spPr>
          <a:xfrm>
            <a:off x="216731" y="585975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9" name="Prostokąt: zaokrąglone rogi 18">
            <a:extLst>
              <a:ext uri="{FF2B5EF4-FFF2-40B4-BE49-F238E27FC236}">
                <a16:creationId xmlns:a16="http://schemas.microsoft.com/office/drawing/2014/main" id="{F535DAB7-F985-4B58-A28E-D53BC41BC6B1}"/>
              </a:ext>
            </a:extLst>
          </p:cNvPr>
          <p:cNvSpPr/>
          <p:nvPr/>
        </p:nvSpPr>
        <p:spPr>
          <a:xfrm>
            <a:off x="5782009" y="597283"/>
            <a:ext cx="3279543" cy="290897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900" i="1" dirty="0">
                <a:solidFill>
                  <a:schemeClr val="tx1">
                    <a:lumMod val="65000"/>
                    <a:lumOff val="35000"/>
                  </a:schemeClr>
                </a:solidFill>
                <a:latin typeface="Century Gothic" panose="020B0502020202020204" pitchFamily="34" charset="0"/>
              </a:rPr>
              <a:t>Analogiczne pytanie pojawiło się w badaniu realizowanym techniką CAPI w 2017 roku na zlecenie Ministerstwa Środowiska. Wówczas także wskazywano, iż zjawisko smogu jest spowodowane głównie przez samochody oraz gospodarstwa domowe w sezonie zimowej (odpowiednio 51,7% i 73,7%). Znacznie rzadziej wymieniano te same czynniki, ale w sezonie letnim. Zdaniem 39,8% ankietowanych do powstawania smogu przyczyniały się samochody</a:t>
            </a:r>
            <a:br>
              <a:rPr lang="pl-PL" sz="900" i="1" dirty="0">
                <a:solidFill>
                  <a:schemeClr val="tx1">
                    <a:lumMod val="65000"/>
                    <a:lumOff val="35000"/>
                  </a:schemeClr>
                </a:solidFill>
                <a:latin typeface="Century Gothic" panose="020B0502020202020204" pitchFamily="34" charset="0"/>
              </a:rPr>
            </a:br>
            <a:r>
              <a:rPr lang="pl-PL" sz="900" i="1" dirty="0">
                <a:solidFill>
                  <a:schemeClr val="tx1">
                    <a:lumMod val="65000"/>
                    <a:lumOff val="35000"/>
                  </a:schemeClr>
                </a:solidFill>
                <a:latin typeface="Century Gothic" panose="020B0502020202020204" pitchFamily="34" charset="0"/>
              </a:rPr>
              <a:t>w sezonie letnim, zaś zdaniem 21,5% - gospodarstwa domowe w sezonie letnim. Ponadto 11,7% respondentów wskazało na odpowiedź nie wiem, trudno powiedzieć. </a:t>
            </a:r>
          </a:p>
        </p:txBody>
      </p:sp>
      <p:pic>
        <p:nvPicPr>
          <p:cNvPr id="9" name="Grafika 8" descr="Cudzysłów otwierający">
            <a:extLst>
              <a:ext uri="{FF2B5EF4-FFF2-40B4-BE49-F238E27FC236}">
                <a16:creationId xmlns:a16="http://schemas.microsoft.com/office/drawing/2014/main" id="{EA8B283A-0B14-49B4-A061-21585AB1590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12249" y="3232722"/>
            <a:ext cx="617280" cy="617280"/>
          </a:xfrm>
          <a:prstGeom prst="rect">
            <a:avLst/>
          </a:prstGeom>
        </p:spPr>
      </p:pic>
      <p:pic>
        <p:nvPicPr>
          <p:cNvPr id="11" name="Grafika 10" descr="Zamknięty cudzysłów">
            <a:extLst>
              <a:ext uri="{FF2B5EF4-FFF2-40B4-BE49-F238E27FC236}">
                <a16:creationId xmlns:a16="http://schemas.microsoft.com/office/drawing/2014/main" id="{BE551658-8085-4CE3-9508-B8B8C5ACF4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427337" y="315159"/>
            <a:ext cx="564247" cy="564247"/>
          </a:xfrm>
          <a:prstGeom prst="rect">
            <a:avLst/>
          </a:prstGeom>
        </p:spPr>
      </p:pic>
    </p:spTree>
    <p:extLst>
      <p:ext uri="{BB962C8B-B14F-4D97-AF65-F5344CB8AC3E}">
        <p14:creationId xmlns:p14="http://schemas.microsoft.com/office/powerpoint/2010/main" val="3724994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660351538"/>
              </p:ext>
            </p:extLst>
          </p:nvPr>
        </p:nvGraphicFramePr>
        <p:xfrm>
          <a:off x="167824" y="1183579"/>
          <a:ext cx="2040883" cy="4603764"/>
        </p:xfrm>
        <a:graphic>
          <a:graphicData uri="http://schemas.openxmlformats.org/drawingml/2006/table">
            <a:tbl>
              <a:tblPr firstRow="1" bandRow="1">
                <a:tableStyleId>{2D5ABB26-0587-4C30-8999-92F81FD0307C}</a:tableStyleId>
              </a:tblPr>
              <a:tblGrid>
                <a:gridCol w="2040883">
                  <a:extLst>
                    <a:ext uri="{9D8B030D-6E8A-4147-A177-3AD203B41FA5}">
                      <a16:colId xmlns:a16="http://schemas.microsoft.com/office/drawing/2014/main" val="3925755860"/>
                    </a:ext>
                  </a:extLst>
                </a:gridCol>
              </a:tblGrid>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samochody w sezonie zimowym</a:t>
                      </a:r>
                    </a:p>
                  </a:txBody>
                  <a:tcPr marL="9525" marR="9525" marT="9525" marB="0" anchor="ctr"/>
                </a:tc>
                <a:extLst>
                  <a:ext uri="{0D108BD9-81ED-4DB2-BD59-A6C34878D82A}">
                    <a16:rowId xmlns:a16="http://schemas.microsoft.com/office/drawing/2014/main" val="3148342277"/>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gospodarstwa domowe w sezonie zimowym</a:t>
                      </a:r>
                    </a:p>
                  </a:txBody>
                  <a:tcPr marL="9525" marR="9525" marT="9525" marB="0" anchor="ctr"/>
                </a:tc>
                <a:extLst>
                  <a:ext uri="{0D108BD9-81ED-4DB2-BD59-A6C34878D82A}">
                    <a16:rowId xmlns:a16="http://schemas.microsoft.com/office/drawing/2014/main" val="2579849871"/>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samochody w sezonie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letnim</a:t>
                      </a:r>
                    </a:p>
                  </a:txBody>
                  <a:tcPr marL="9525" marR="9525" marT="9525" marB="0" anchor="ctr"/>
                </a:tc>
                <a:extLst>
                  <a:ext uri="{0D108BD9-81ED-4DB2-BD59-A6C34878D82A}">
                    <a16:rowId xmlns:a16="http://schemas.microsoft.com/office/drawing/2014/main" val="1839251932"/>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100" b="1" i="1" kern="1200" dirty="0">
                          <a:solidFill>
                            <a:srgbClr val="58595B"/>
                          </a:solidFill>
                          <a:latin typeface="Century Gothic" panose="020B0502020202020204" pitchFamily="34" charset="0"/>
                          <a:ea typeface="+mn-ea"/>
                          <a:cs typeface="+mn-cs"/>
                        </a:rPr>
                        <a:t>gospodarstwa domowe w sezonie letnim</a:t>
                      </a:r>
                    </a:p>
                  </a:txBody>
                  <a:tcPr marL="9525" marR="9525" marT="9525" marB="0" anchor="ctr"/>
                </a:tc>
                <a:extLst>
                  <a:ext uri="{0D108BD9-81ED-4DB2-BD59-A6C34878D82A}">
                    <a16:rowId xmlns:a16="http://schemas.microsoft.com/office/drawing/2014/main" val="475378732"/>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24</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7" y="587886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69800563"/>
              </p:ext>
            </p:extLst>
          </p:nvPr>
        </p:nvGraphicFramePr>
        <p:xfrm>
          <a:off x="7284084" y="1421650"/>
          <a:ext cx="1770893" cy="4603765"/>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P3. Z jakimi źródłami zanieczyszczenia powietrza Pana/i zdaniem jest związane zjawisko smogu?</a:t>
            </a:r>
            <a:endParaRPr lang="pl-PL" sz="1200" i="1" dirty="0">
              <a:solidFill>
                <a:schemeClr val="tx1">
                  <a:lumMod val="65000"/>
                  <a:lumOff val="35000"/>
                </a:schemeClr>
              </a:solidFill>
              <a:latin typeface="Century Gothic" panose="020B0502020202020204" pitchFamily="34" charset="0"/>
              <a:cs typeface="Times New Roman" panose="02020603050405020304" pitchFamily="18" charset="0"/>
            </a:endParaRP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58" name="Grupa 57">
            <a:extLst>
              <a:ext uri="{FF2B5EF4-FFF2-40B4-BE49-F238E27FC236}">
                <a16:creationId xmlns:a16="http://schemas.microsoft.com/office/drawing/2014/main" id="{9A96C30F-677F-4CF2-94E7-959570A7BD52}"/>
              </a:ext>
            </a:extLst>
          </p:cNvPr>
          <p:cNvGrpSpPr/>
          <p:nvPr/>
        </p:nvGrpSpPr>
        <p:grpSpPr>
          <a:xfrm>
            <a:off x="458975" y="3145483"/>
            <a:ext cx="742180" cy="561985"/>
            <a:chOff x="2702351" y="5066075"/>
            <a:chExt cx="931642" cy="687655"/>
          </a:xfrm>
        </p:grpSpPr>
        <p:pic>
          <p:nvPicPr>
            <p:cNvPr id="59" name="Grafika 58" descr="Płatek śniegu">
              <a:extLst>
                <a:ext uri="{FF2B5EF4-FFF2-40B4-BE49-F238E27FC236}">
                  <a16:creationId xmlns:a16="http://schemas.microsoft.com/office/drawing/2014/main" id="{801481F8-B690-4A7A-A9F8-6257772B99F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85353" y="5066075"/>
              <a:ext cx="548640" cy="548640"/>
            </a:xfrm>
            <a:prstGeom prst="rect">
              <a:avLst/>
            </a:prstGeom>
          </p:spPr>
        </p:pic>
        <p:pic>
          <p:nvPicPr>
            <p:cNvPr id="60" name="Grafika 59" descr="Dom">
              <a:extLst>
                <a:ext uri="{FF2B5EF4-FFF2-40B4-BE49-F238E27FC236}">
                  <a16:creationId xmlns:a16="http://schemas.microsoft.com/office/drawing/2014/main" id="{4D3567C6-61EF-439F-96AE-73091FE40663}"/>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02351" y="5205090"/>
              <a:ext cx="548640" cy="548640"/>
            </a:xfrm>
            <a:prstGeom prst="rect">
              <a:avLst/>
            </a:prstGeom>
          </p:spPr>
        </p:pic>
      </p:grpSp>
      <p:grpSp>
        <p:nvGrpSpPr>
          <p:cNvPr id="61" name="Grupa 60">
            <a:extLst>
              <a:ext uri="{FF2B5EF4-FFF2-40B4-BE49-F238E27FC236}">
                <a16:creationId xmlns:a16="http://schemas.microsoft.com/office/drawing/2014/main" id="{9FBE12FD-980D-4426-A78C-8F96CA054D9A}"/>
              </a:ext>
            </a:extLst>
          </p:cNvPr>
          <p:cNvGrpSpPr/>
          <p:nvPr/>
        </p:nvGrpSpPr>
        <p:grpSpPr>
          <a:xfrm>
            <a:off x="479391" y="1929103"/>
            <a:ext cx="853019" cy="686600"/>
            <a:chOff x="1250116" y="5040065"/>
            <a:chExt cx="931631" cy="772066"/>
          </a:xfrm>
        </p:grpSpPr>
        <p:pic>
          <p:nvPicPr>
            <p:cNvPr id="62" name="Grafika 61" descr="Samochód">
              <a:extLst>
                <a:ext uri="{FF2B5EF4-FFF2-40B4-BE49-F238E27FC236}">
                  <a16:creationId xmlns:a16="http://schemas.microsoft.com/office/drawing/2014/main" id="{5F3A1DC3-3CF3-46D8-B80E-DCCFB7917598}"/>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50116" y="5263491"/>
              <a:ext cx="548640" cy="548640"/>
            </a:xfrm>
            <a:prstGeom prst="rect">
              <a:avLst/>
            </a:prstGeom>
          </p:spPr>
        </p:pic>
        <p:pic>
          <p:nvPicPr>
            <p:cNvPr id="63" name="Grafika 62" descr="Płatek śniegu">
              <a:extLst>
                <a:ext uri="{FF2B5EF4-FFF2-40B4-BE49-F238E27FC236}">
                  <a16:creationId xmlns:a16="http://schemas.microsoft.com/office/drawing/2014/main" id="{C0BA63F2-4CF5-4F10-B784-C7DB19FB884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33107" y="5040065"/>
              <a:ext cx="548640" cy="548640"/>
            </a:xfrm>
            <a:prstGeom prst="rect">
              <a:avLst/>
            </a:prstGeom>
          </p:spPr>
        </p:pic>
      </p:grpSp>
      <p:grpSp>
        <p:nvGrpSpPr>
          <p:cNvPr id="64" name="Grupa 63">
            <a:extLst>
              <a:ext uri="{FF2B5EF4-FFF2-40B4-BE49-F238E27FC236}">
                <a16:creationId xmlns:a16="http://schemas.microsoft.com/office/drawing/2014/main" id="{AB816959-08DB-4F67-BBF2-706BFFDA11AE}"/>
              </a:ext>
            </a:extLst>
          </p:cNvPr>
          <p:cNvGrpSpPr/>
          <p:nvPr/>
        </p:nvGrpSpPr>
        <p:grpSpPr>
          <a:xfrm>
            <a:off x="484597" y="4341064"/>
            <a:ext cx="822890" cy="609583"/>
            <a:chOff x="4047577" y="5039870"/>
            <a:chExt cx="928916" cy="713860"/>
          </a:xfrm>
        </p:grpSpPr>
        <p:pic>
          <p:nvPicPr>
            <p:cNvPr id="65" name="Grafika 64" descr="Samochód">
              <a:extLst>
                <a:ext uri="{FF2B5EF4-FFF2-40B4-BE49-F238E27FC236}">
                  <a16:creationId xmlns:a16="http://schemas.microsoft.com/office/drawing/2014/main" id="{F344CD90-ECE1-4E79-B44A-26F0605E52E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7577" y="5205090"/>
              <a:ext cx="548640" cy="548640"/>
            </a:xfrm>
            <a:prstGeom prst="rect">
              <a:avLst/>
            </a:prstGeom>
          </p:spPr>
        </p:pic>
        <p:pic>
          <p:nvPicPr>
            <p:cNvPr id="66" name="Grafika 65" descr="Słońce">
              <a:extLst>
                <a:ext uri="{FF2B5EF4-FFF2-40B4-BE49-F238E27FC236}">
                  <a16:creationId xmlns:a16="http://schemas.microsoft.com/office/drawing/2014/main" id="{6B4ECA5A-BB3E-4018-8E42-CBB7B9305FD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8493" y="5039870"/>
              <a:ext cx="468000" cy="468000"/>
            </a:xfrm>
            <a:prstGeom prst="rect">
              <a:avLst/>
            </a:prstGeom>
          </p:spPr>
        </p:pic>
      </p:grpSp>
      <p:grpSp>
        <p:nvGrpSpPr>
          <p:cNvPr id="67" name="Grupa 66">
            <a:extLst>
              <a:ext uri="{FF2B5EF4-FFF2-40B4-BE49-F238E27FC236}">
                <a16:creationId xmlns:a16="http://schemas.microsoft.com/office/drawing/2014/main" id="{F8A93782-8826-4491-9F55-410379493489}"/>
              </a:ext>
            </a:extLst>
          </p:cNvPr>
          <p:cNvGrpSpPr/>
          <p:nvPr/>
        </p:nvGrpSpPr>
        <p:grpSpPr>
          <a:xfrm>
            <a:off x="458975" y="5411542"/>
            <a:ext cx="827074" cy="536485"/>
            <a:chOff x="5630005" y="5133058"/>
            <a:chExt cx="913773" cy="620672"/>
          </a:xfrm>
        </p:grpSpPr>
        <p:pic>
          <p:nvPicPr>
            <p:cNvPr id="68" name="Grafika 67" descr="Dom">
              <a:extLst>
                <a:ext uri="{FF2B5EF4-FFF2-40B4-BE49-F238E27FC236}">
                  <a16:creationId xmlns:a16="http://schemas.microsoft.com/office/drawing/2014/main" id="{02114BEA-EAFF-4953-8D9E-BF7E83F515F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30005" y="5205090"/>
              <a:ext cx="548640" cy="548640"/>
            </a:xfrm>
            <a:prstGeom prst="rect">
              <a:avLst/>
            </a:prstGeom>
          </p:spPr>
        </p:pic>
        <p:pic>
          <p:nvPicPr>
            <p:cNvPr id="69" name="Grafika 68" descr="Słońce">
              <a:extLst>
                <a:ext uri="{FF2B5EF4-FFF2-40B4-BE49-F238E27FC236}">
                  <a16:creationId xmlns:a16="http://schemas.microsoft.com/office/drawing/2014/main" id="{61B21FD4-CFF9-47F7-A674-D2CCBC70B68F}"/>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75778" y="5133058"/>
              <a:ext cx="468000" cy="468000"/>
            </a:xfrm>
            <a:prstGeom prst="rect">
              <a:avLst/>
            </a:prstGeom>
          </p:spPr>
        </p:pic>
      </p:gr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387438528"/>
              </p:ext>
            </p:extLst>
          </p:nvPr>
        </p:nvGraphicFramePr>
        <p:xfrm>
          <a:off x="7078302" y="522087"/>
          <a:ext cx="2040883" cy="915733"/>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1819322082"/>
              </p:ext>
            </p:extLst>
          </p:nvPr>
        </p:nvGraphicFramePr>
        <p:xfrm>
          <a:off x="5071358" y="1456111"/>
          <a:ext cx="1770893" cy="46044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3404300950"/>
              </p:ext>
            </p:extLst>
          </p:nvPr>
        </p:nvGraphicFramePr>
        <p:xfrm>
          <a:off x="2822642" y="1456111"/>
          <a:ext cx="1770892" cy="4604400"/>
        </p:xfrm>
        <a:graphic>
          <a:graphicData uri="http://schemas.openxmlformats.org/drawingml/2006/chart">
            <c:chart xmlns:c="http://schemas.openxmlformats.org/drawingml/2006/chart" xmlns:r="http://schemas.openxmlformats.org/officeDocument/2006/relationships" r:id="rId13"/>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35436" y="260405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35436" y="3743043"/>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71866" y="489807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3127660155"/>
              </p:ext>
            </p:extLst>
          </p:nvPr>
        </p:nvGraphicFramePr>
        <p:xfrm>
          <a:off x="2736967" y="599532"/>
          <a:ext cx="1372237" cy="838288"/>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4240634783"/>
              </p:ext>
            </p:extLst>
          </p:nvPr>
        </p:nvGraphicFramePr>
        <p:xfrm>
          <a:off x="5044290" y="777974"/>
          <a:ext cx="1372237" cy="557071"/>
        </p:xfrm>
        <a:graphic>
          <a:graphicData uri="http://schemas.openxmlformats.org/drawingml/2006/chart">
            <c:chart xmlns:c="http://schemas.openxmlformats.org/drawingml/2006/chart" xmlns:r="http://schemas.openxmlformats.org/officeDocument/2006/relationships" r:id="rId15"/>
          </a:graphicData>
        </a:graphic>
      </p:graphicFrame>
      <p:pic>
        <p:nvPicPr>
          <p:cNvPr id="28" name="Grafika 27" descr="Biret">
            <a:extLst>
              <a:ext uri="{FF2B5EF4-FFF2-40B4-BE49-F238E27FC236}">
                <a16:creationId xmlns:a16="http://schemas.microsoft.com/office/drawing/2014/main" id="{15A5F3F1-C1AE-4635-AD94-CF93C4CF0796}"/>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803497" y="809861"/>
            <a:ext cx="540000" cy="540000"/>
          </a:xfrm>
          <a:prstGeom prst="rect">
            <a:avLst/>
          </a:prstGeom>
        </p:spPr>
      </p:pic>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578603" y="643579"/>
            <a:ext cx="540000" cy="5400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395175" y="770721"/>
            <a:ext cx="540000" cy="540000"/>
          </a:xfrm>
          <a:prstGeom prst="rect">
            <a:avLst/>
          </a:prstGeom>
        </p:spPr>
      </p:pic>
      <p:graphicFrame>
        <p:nvGraphicFramePr>
          <p:cNvPr id="31" name="Tabela 30">
            <a:extLst>
              <a:ext uri="{FF2B5EF4-FFF2-40B4-BE49-F238E27FC236}">
                <a16:creationId xmlns:a16="http://schemas.microsoft.com/office/drawing/2014/main" id="{EFE54171-1DC7-40E7-B637-128EF56EB52A}"/>
              </a:ext>
            </a:extLst>
          </p:cNvPr>
          <p:cNvGraphicFramePr>
            <a:graphicFrameLocks noGrp="1"/>
          </p:cNvGraphicFramePr>
          <p:nvPr>
            <p:extLst>
              <p:ext uri="{D42A27DB-BD31-4B8C-83A1-F6EECF244321}">
                <p14:modId xmlns:p14="http://schemas.microsoft.com/office/powerpoint/2010/main" val="1333935284"/>
              </p:ext>
            </p:extLst>
          </p:nvPr>
        </p:nvGraphicFramePr>
        <p:xfrm>
          <a:off x="6767737" y="570790"/>
          <a:ext cx="794852" cy="76425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731553139"/>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665605274"/>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531493681"/>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4169198669"/>
                  </a:ext>
                </a:extLst>
              </a:tr>
              <a:tr h="15285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2" name="Tabela 31">
            <a:extLst>
              <a:ext uri="{FF2B5EF4-FFF2-40B4-BE49-F238E27FC236}">
                <a16:creationId xmlns:a16="http://schemas.microsoft.com/office/drawing/2014/main" id="{3E8B40A7-DA95-496E-8A98-5CBEEEEF176F}"/>
              </a:ext>
            </a:extLst>
          </p:cNvPr>
          <p:cNvGraphicFramePr>
            <a:graphicFrameLocks noGrp="1"/>
          </p:cNvGraphicFramePr>
          <p:nvPr>
            <p:extLst>
              <p:ext uri="{D42A27DB-BD31-4B8C-83A1-F6EECF244321}">
                <p14:modId xmlns:p14="http://schemas.microsoft.com/office/powerpoint/2010/main" val="3077361690"/>
              </p:ext>
            </p:extLst>
          </p:nvPr>
        </p:nvGraphicFramePr>
        <p:xfrm>
          <a:off x="2118249" y="666628"/>
          <a:ext cx="794852" cy="751172"/>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1877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33" name="Tabela 32">
            <a:extLst>
              <a:ext uri="{FF2B5EF4-FFF2-40B4-BE49-F238E27FC236}">
                <a16:creationId xmlns:a16="http://schemas.microsoft.com/office/drawing/2014/main" id="{DB25F24E-C775-4A33-8758-B42EDE688AF4}"/>
              </a:ext>
            </a:extLst>
          </p:cNvPr>
          <p:cNvGraphicFramePr>
            <a:graphicFrameLocks noGrp="1"/>
          </p:cNvGraphicFramePr>
          <p:nvPr>
            <p:extLst>
              <p:ext uri="{D42A27DB-BD31-4B8C-83A1-F6EECF244321}">
                <p14:modId xmlns:p14="http://schemas.microsoft.com/office/powerpoint/2010/main" val="2910700197"/>
              </p:ext>
            </p:extLst>
          </p:nvPr>
        </p:nvGraphicFramePr>
        <p:xfrm>
          <a:off x="4293563" y="786046"/>
          <a:ext cx="794852" cy="555066"/>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502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51909304"/>
                  </a:ext>
                </a:extLst>
              </a:tr>
              <a:tr h="18502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677817719"/>
                  </a:ext>
                </a:extLst>
              </a:tr>
              <a:tr h="18502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676163110"/>
                  </a:ext>
                </a:extLst>
              </a:tr>
            </a:tbl>
          </a:graphicData>
        </a:graphic>
      </p:graphicFrame>
    </p:spTree>
    <p:extLst>
      <p:ext uri="{BB962C8B-B14F-4D97-AF65-F5344CB8AC3E}">
        <p14:creationId xmlns:p14="http://schemas.microsoft.com/office/powerpoint/2010/main" val="1437654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5" y="478785"/>
            <a:ext cx="8719285" cy="51208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opinii Polaków </a:t>
            </a:r>
            <a:r>
              <a:rPr lang="pl-PL" sz="1200" b="1" dirty="0">
                <a:solidFill>
                  <a:schemeClr val="tx1">
                    <a:lumMod val="65000"/>
                    <a:lumOff val="35000"/>
                  </a:schemeClr>
                </a:solidFill>
                <a:latin typeface="Century Gothic" panose="020B0502020202020204" pitchFamily="34" charset="0"/>
              </a:rPr>
              <a:t>zjawisko smogu jest związane </a:t>
            </a:r>
            <a:r>
              <a:rPr lang="pl-PL" sz="1200" dirty="0">
                <a:solidFill>
                  <a:schemeClr val="tx1">
                    <a:lumMod val="65000"/>
                    <a:lumOff val="35000"/>
                  </a:schemeClr>
                </a:solidFill>
                <a:latin typeface="Century Gothic" panose="020B0502020202020204" pitchFamily="34" charset="0"/>
              </a:rPr>
              <a:t>przede wszystkim </a:t>
            </a:r>
            <a:r>
              <a:rPr lang="pl-PL" sz="1200" b="1" dirty="0">
                <a:solidFill>
                  <a:schemeClr val="tx1">
                    <a:lumMod val="65000"/>
                    <a:lumOff val="35000"/>
                  </a:schemeClr>
                </a:solidFill>
                <a:latin typeface="Century Gothic" panose="020B0502020202020204" pitchFamily="34" charset="0"/>
              </a:rPr>
              <a:t>z zanieczyszczeniem powietrza przez samochody oraz gospodarstwa domowe w sezonie zimowym </a:t>
            </a:r>
            <a:r>
              <a:rPr lang="pl-PL" sz="1200" dirty="0">
                <a:solidFill>
                  <a:schemeClr val="tx1">
                    <a:lumMod val="65000"/>
                    <a:lumOff val="35000"/>
                  </a:schemeClr>
                </a:solidFill>
                <a:latin typeface="Century Gothic" panose="020B0502020202020204" pitchFamily="34" charset="0"/>
              </a:rPr>
              <a:t>(odpowiednio 89,5% i 89,1%). Zdaniem co drugiego respondenta do powstawania smogu przyczyniają się </a:t>
            </a:r>
            <a:r>
              <a:rPr lang="pl-PL" sz="1200" b="1" dirty="0">
                <a:solidFill>
                  <a:schemeClr val="tx1">
                    <a:lumMod val="65000"/>
                    <a:lumOff val="35000"/>
                  </a:schemeClr>
                </a:solidFill>
                <a:latin typeface="Century Gothic" panose="020B0502020202020204" pitchFamily="34" charset="0"/>
              </a:rPr>
              <a:t>samochody w sezonie letnim</a:t>
            </a:r>
            <a:r>
              <a:rPr lang="pl-PL" sz="1200" dirty="0">
                <a:solidFill>
                  <a:schemeClr val="tx1">
                    <a:lumMod val="65000"/>
                    <a:lumOff val="35000"/>
                  </a:schemeClr>
                </a:solidFill>
                <a:latin typeface="Century Gothic" panose="020B0502020202020204" pitchFamily="34" charset="0"/>
              </a:rPr>
              <a:t>. Najmniej, blisko 1 na 10 Polaków jako źródło zanieczyszczenia wskazał </a:t>
            </a:r>
            <a:r>
              <a:rPr lang="pl-PL" sz="1200" b="1" dirty="0">
                <a:solidFill>
                  <a:schemeClr val="tx1">
                    <a:lumMod val="65000"/>
                    <a:lumOff val="35000"/>
                  </a:schemeClr>
                </a:solidFill>
                <a:latin typeface="Century Gothic" panose="020B0502020202020204" pitchFamily="34" charset="0"/>
              </a:rPr>
              <a:t>gospodarstwa domowe w sezonie letnim</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samochody w sezonie zimowym </a:t>
            </a:r>
            <a:r>
              <a:rPr lang="pl-PL" sz="1200" dirty="0">
                <a:solidFill>
                  <a:schemeClr val="tx1">
                    <a:lumMod val="65000"/>
                    <a:lumOff val="35000"/>
                  </a:schemeClr>
                </a:solidFill>
                <a:latin typeface="Century Gothic" panose="020B0502020202020204" pitchFamily="34" charset="0"/>
              </a:rPr>
              <a:t>istotnie częściej wskazywały kobiety (93,9%), osoby w wieku 25-34 lata (95,9%) oraz z wykształceniem podstawowym (97,0%). Jednocześnie, co ciekawe, odsetek wskazań na tę odpowiedź mała wraz ze wzrostem dochodu (do 1 500 PLN 99,4% vs pow. 2 500 PLN 82,4%) oraz wielkości miejscowości, którą zamieszkują respondenci (wieś 92,3% vs miasto pow.500 tys. 80,2%). W przypadku </a:t>
            </a:r>
            <a:r>
              <a:rPr lang="pl-PL" sz="1200" b="1" dirty="0">
                <a:solidFill>
                  <a:schemeClr val="tx1">
                    <a:lumMod val="65000"/>
                    <a:lumOff val="35000"/>
                  </a:schemeClr>
                </a:solidFill>
                <a:latin typeface="Century Gothic" panose="020B0502020202020204" pitchFamily="34" charset="0"/>
              </a:rPr>
              <a:t>samochodów w sezonie letnim </a:t>
            </a:r>
            <a:r>
              <a:rPr lang="pl-PL" sz="1200" dirty="0">
                <a:solidFill>
                  <a:schemeClr val="tx1">
                    <a:lumMod val="65000"/>
                    <a:lumOff val="35000"/>
                  </a:schemeClr>
                </a:solidFill>
                <a:latin typeface="Century Gothic" panose="020B0502020202020204" pitchFamily="34" charset="0"/>
              </a:rPr>
              <a:t>większy odsetek wskazań odnotowano wśród respondentów z wykształceniem wyższym (59,1%) oraz w których dochód na jednego członka rodziny nie przekracza 1 500 PLN (68,7%). Ponadto zaobserwowano, iż odsetek wskazań na ten czynnik wzrasta wraz z wielkością miejscowości zamieszkania, przy czym wynik najwyższy odnotowano w dużych miastach (200-500 tys.).</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Powiązanie </a:t>
            </a:r>
            <a:r>
              <a:rPr lang="pl-PL" sz="1200" b="1" dirty="0">
                <a:solidFill>
                  <a:schemeClr val="tx1">
                    <a:lumMod val="65000"/>
                    <a:lumOff val="35000"/>
                  </a:schemeClr>
                </a:solidFill>
                <a:latin typeface="Century Gothic" panose="020B0502020202020204" pitchFamily="34" charset="0"/>
              </a:rPr>
              <a:t>gospodarstw domowych w sezonie letnim </a:t>
            </a:r>
            <a:r>
              <a:rPr lang="pl-PL" sz="1200" dirty="0">
                <a:solidFill>
                  <a:schemeClr val="tx1">
                    <a:lumMod val="65000"/>
                    <a:lumOff val="35000"/>
                  </a:schemeClr>
                </a:solidFill>
                <a:latin typeface="Century Gothic" panose="020B0502020202020204" pitchFamily="34" charset="0"/>
              </a:rPr>
              <a:t>z powstawaniem zjawiska smogu zdecydowanie częściej występuje wśród respondentów z wykształceniem wyższym (21,2%), a także deklarujących najwyższy dochód na członka rodziny (17,6%). Jednocześnie zauważyć należy, że na czynnik ten nieco częściej wskazywali mieszkańcy dużych miast i aglomeracji niż innych wielkości miejscowości. </a:t>
            </a:r>
            <a:r>
              <a:rPr lang="pl-PL" sz="1200" b="1" dirty="0">
                <a:solidFill>
                  <a:schemeClr val="tx1">
                    <a:lumMod val="65000"/>
                    <a:lumOff val="35000"/>
                  </a:schemeClr>
                </a:solidFill>
                <a:latin typeface="Century Gothic" panose="020B0502020202020204" pitchFamily="34" charset="0"/>
              </a:rPr>
              <a:t>Gospodarstwa domowe w sezonie zimowym </a:t>
            </a:r>
            <a:r>
              <a:rPr lang="pl-PL" sz="1200" dirty="0">
                <a:solidFill>
                  <a:schemeClr val="tx1">
                    <a:lumMod val="65000"/>
                    <a:lumOff val="35000"/>
                  </a:schemeClr>
                </a:solidFill>
                <a:latin typeface="Century Gothic" panose="020B0502020202020204" pitchFamily="34" charset="0"/>
              </a:rPr>
              <a:t>to natomiast czynnik w największym stopniu powodujący smog według respondentów z wykształceniem wyższym oraz zamieszkujących małe miasta. Pozostałe cechy nie różnicują wyników.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25</a:t>
            </a:fld>
            <a:endParaRPr lang="pl-PL" dirty="0"/>
          </a:p>
        </p:txBody>
      </p:sp>
      <p:sp>
        <p:nvSpPr>
          <p:cNvPr id="12" name="Prostokąt 11">
            <a:extLst>
              <a:ext uri="{FF2B5EF4-FFF2-40B4-BE49-F238E27FC236}">
                <a16:creationId xmlns:a16="http://schemas.microsoft.com/office/drawing/2014/main" id="{6BB15657-3A41-4117-BE15-BDD26D6B076F}"/>
              </a:ext>
            </a:extLst>
          </p:cNvPr>
          <p:cNvSpPr/>
          <p:nvPr/>
        </p:nvSpPr>
        <p:spPr>
          <a:xfrm>
            <a:off x="148044" y="0"/>
            <a:ext cx="8995955"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87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ela 27">
            <a:extLst>
              <a:ext uri="{FF2B5EF4-FFF2-40B4-BE49-F238E27FC236}">
                <a16:creationId xmlns:a16="http://schemas.microsoft.com/office/drawing/2014/main" id="{7DFAC8C0-1E66-4788-8135-B3BCD3A4B1E5}"/>
              </a:ext>
            </a:extLst>
          </p:cNvPr>
          <p:cNvGraphicFramePr>
            <a:graphicFrameLocks noGrp="1"/>
          </p:cNvGraphicFramePr>
          <p:nvPr>
            <p:extLst>
              <p:ext uri="{D42A27DB-BD31-4B8C-83A1-F6EECF244321}">
                <p14:modId xmlns:p14="http://schemas.microsoft.com/office/powerpoint/2010/main" val="1104333514"/>
              </p:ext>
            </p:extLst>
          </p:nvPr>
        </p:nvGraphicFramePr>
        <p:xfrm>
          <a:off x="5361422" y="1543768"/>
          <a:ext cx="794852" cy="396474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340047204"/>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73144140"/>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83196">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8319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8319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30958389"/>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233373751"/>
                  </a:ext>
                </a:extLst>
              </a:tr>
              <a:tr h="28319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333670582"/>
                  </a:ext>
                </a:extLst>
              </a:tr>
              <a:tr h="283196">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1395403737"/>
                  </a:ext>
                </a:extLst>
              </a:tr>
            </a:tbl>
          </a:graphicData>
        </a:graphic>
      </p:graphicFrame>
      <p:pic>
        <p:nvPicPr>
          <p:cNvPr id="52" name="Grafika 51" descr="Monety">
            <a:extLst>
              <a:ext uri="{FF2B5EF4-FFF2-40B4-BE49-F238E27FC236}">
                <a16:creationId xmlns:a16="http://schemas.microsoft.com/office/drawing/2014/main" id="{82EEAF45-576C-4ED3-B1EE-547030F40FA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4698510"/>
            <a:ext cx="540000" cy="540000"/>
          </a:xfrm>
          <a:prstGeom prst="rect">
            <a:avLst/>
          </a:prstGeom>
        </p:spPr>
      </p:pic>
      <p:pic>
        <p:nvPicPr>
          <p:cNvPr id="53" name="Grafika 52" descr="Książki">
            <a:extLst>
              <a:ext uri="{FF2B5EF4-FFF2-40B4-BE49-F238E27FC236}">
                <a16:creationId xmlns:a16="http://schemas.microsoft.com/office/drawing/2014/main" id="{161C7251-1B6E-4CC9-B0BF-A0DA64B53E5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4745" y="3516600"/>
            <a:ext cx="540000" cy="540000"/>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26</a:t>
            </a:fld>
            <a:endParaRPr lang="pl-PL" dirty="0"/>
          </a:p>
        </p:txBody>
      </p:sp>
      <p:sp>
        <p:nvSpPr>
          <p:cNvPr id="36" name="pole tekstowe 35">
            <a:extLst>
              <a:ext uri="{FF2B5EF4-FFF2-40B4-BE49-F238E27FC236}">
                <a16:creationId xmlns:a16="http://schemas.microsoft.com/office/drawing/2014/main" id="{FE3942BD-DD81-41E9-9728-407CD2DA6C08}"/>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37" name="Prostokąt 36">
            <a:extLst>
              <a:ext uri="{FF2B5EF4-FFF2-40B4-BE49-F238E27FC236}">
                <a16:creationId xmlns:a16="http://schemas.microsoft.com/office/drawing/2014/main" id="{926B58C6-82BB-4FA2-96DF-1160A1CE2CF0}"/>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P4. Czy podejmuje Pan/i jakieś działania na rzecz ochrony własnego zdrowia związanego z jakością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pic>
        <p:nvPicPr>
          <p:cNvPr id="30" name="Grafika 29" descr="Tort">
            <a:extLst>
              <a:ext uri="{FF2B5EF4-FFF2-40B4-BE49-F238E27FC236}">
                <a16:creationId xmlns:a16="http://schemas.microsoft.com/office/drawing/2014/main" id="{F99782F8-A56E-4B25-844F-2356B568BAE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43948" y="1806807"/>
            <a:ext cx="540000" cy="540000"/>
          </a:xfrm>
          <a:prstGeom prst="rect">
            <a:avLst/>
          </a:prstGeom>
        </p:spPr>
      </p:pic>
      <p:graphicFrame>
        <p:nvGraphicFramePr>
          <p:cNvPr id="47" name="Wykres 46">
            <a:extLst>
              <a:ext uri="{FF2B5EF4-FFF2-40B4-BE49-F238E27FC236}">
                <a16:creationId xmlns:a16="http://schemas.microsoft.com/office/drawing/2014/main" id="{762F0ECE-A5A1-4552-92B7-40B799AB7793}"/>
              </a:ext>
            </a:extLst>
          </p:cNvPr>
          <p:cNvGraphicFramePr/>
          <p:nvPr>
            <p:extLst>
              <p:ext uri="{D42A27DB-BD31-4B8C-83A1-F6EECF244321}">
                <p14:modId xmlns:p14="http://schemas.microsoft.com/office/powerpoint/2010/main" val="3893859449"/>
              </p:ext>
            </p:extLst>
          </p:nvPr>
        </p:nvGraphicFramePr>
        <p:xfrm>
          <a:off x="5085667" y="898376"/>
          <a:ext cx="3801645" cy="4610131"/>
        </p:xfrm>
        <a:graphic>
          <a:graphicData uri="http://schemas.openxmlformats.org/drawingml/2006/chart">
            <c:chart xmlns:c="http://schemas.openxmlformats.org/drawingml/2006/chart" xmlns:r="http://schemas.openxmlformats.org/officeDocument/2006/relationships" r:id="rId8"/>
          </a:graphicData>
        </a:graphic>
      </p:graphicFrame>
      <p:sp>
        <p:nvSpPr>
          <p:cNvPr id="31" name="pole tekstowe 30">
            <a:extLst>
              <a:ext uri="{FF2B5EF4-FFF2-40B4-BE49-F238E27FC236}">
                <a16:creationId xmlns:a16="http://schemas.microsoft.com/office/drawing/2014/main" id="{589CBCC5-AC2F-402F-86A9-F336D9500C45}"/>
              </a:ext>
            </a:extLst>
          </p:cNvPr>
          <p:cNvSpPr txBox="1"/>
          <p:nvPr/>
        </p:nvSpPr>
        <p:spPr>
          <a:xfrm>
            <a:off x="1005461" y="1121764"/>
            <a:ext cx="2650518" cy="654410"/>
          </a:xfrm>
          <a:prstGeom prst="rect">
            <a:avLst/>
          </a:prstGeom>
          <a:noFill/>
        </p:spPr>
        <p:txBody>
          <a:bodyPr wrap="square" rtlCol="0">
            <a:spAutoFit/>
          </a:bodyPr>
          <a:lstStyle/>
          <a:p>
            <a:pPr>
              <a:lnSpc>
                <a:spcPct val="114000"/>
              </a:lnSpc>
            </a:pPr>
            <a:r>
              <a:rPr lang="pl-PL" sz="1100" b="1" dirty="0">
                <a:solidFill>
                  <a:srgbClr val="5C5C5C"/>
                </a:solidFill>
                <a:latin typeface="Century Gothic" panose="020B0502020202020204" pitchFamily="34" charset="0"/>
              </a:rPr>
              <a:t>28,7% Polaków podejmuje działania </a:t>
            </a:r>
            <a:r>
              <a:rPr lang="pl-PL" sz="1100" dirty="0">
                <a:solidFill>
                  <a:srgbClr val="5C5C5C"/>
                </a:solidFill>
                <a:latin typeface="Century Gothic" panose="020B0502020202020204" pitchFamily="34" charset="0"/>
              </a:rPr>
              <a:t>na rzecz ochrony własnego zdrowia związanego z jakością powietrza</a:t>
            </a:r>
          </a:p>
        </p:txBody>
      </p:sp>
      <p:graphicFrame>
        <p:nvGraphicFramePr>
          <p:cNvPr id="32" name="Wykres 31"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44E49502-61F9-419B-893F-89C48E374A7A}"/>
              </a:ext>
            </a:extLst>
          </p:cNvPr>
          <p:cNvGraphicFramePr/>
          <p:nvPr>
            <p:extLst>
              <p:ext uri="{D42A27DB-BD31-4B8C-83A1-F6EECF244321}">
                <p14:modId xmlns:p14="http://schemas.microsoft.com/office/powerpoint/2010/main" val="2259435399"/>
              </p:ext>
            </p:extLst>
          </p:nvPr>
        </p:nvGraphicFramePr>
        <p:xfrm>
          <a:off x="340352" y="1964485"/>
          <a:ext cx="2588940" cy="2194445"/>
        </p:xfrm>
        <a:graphic>
          <a:graphicData uri="http://schemas.openxmlformats.org/drawingml/2006/chart">
            <c:chart xmlns:c="http://schemas.openxmlformats.org/drawingml/2006/chart" xmlns:r="http://schemas.openxmlformats.org/officeDocument/2006/relationships" r:id="rId9"/>
          </a:graphicData>
        </a:graphic>
      </p:graphicFrame>
      <p:pic>
        <p:nvPicPr>
          <p:cNvPr id="33" name="Grafika 32" descr="Wstecz (od prawej do lewej)">
            <a:extLst>
              <a:ext uri="{FF2B5EF4-FFF2-40B4-BE49-F238E27FC236}">
                <a16:creationId xmlns:a16="http://schemas.microsoft.com/office/drawing/2014/main" id="{AC8E06C0-3CE0-4CD6-8897-D2196D9CB7E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7730873">
            <a:off x="2551031" y="1793132"/>
            <a:ext cx="914400" cy="914400"/>
          </a:xfrm>
          <a:prstGeom prst="rect">
            <a:avLst/>
          </a:prstGeom>
        </p:spPr>
      </p:pic>
      <p:pic>
        <p:nvPicPr>
          <p:cNvPr id="34" name="Grafika 33" descr="Wstecz (od prawej do lewej)">
            <a:extLst>
              <a:ext uri="{FF2B5EF4-FFF2-40B4-BE49-F238E27FC236}">
                <a16:creationId xmlns:a16="http://schemas.microsoft.com/office/drawing/2014/main" id="{931615A4-E524-4785-ABA2-07D1945F1952}"/>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18267108">
            <a:off x="-11894" y="3381895"/>
            <a:ext cx="914400" cy="914400"/>
          </a:xfrm>
          <a:prstGeom prst="rect">
            <a:avLst/>
          </a:prstGeom>
        </p:spPr>
      </p:pic>
      <p:sp>
        <p:nvSpPr>
          <p:cNvPr id="51" name="pole tekstowe 50">
            <a:extLst>
              <a:ext uri="{FF2B5EF4-FFF2-40B4-BE49-F238E27FC236}">
                <a16:creationId xmlns:a16="http://schemas.microsoft.com/office/drawing/2014/main" id="{78FC4EB6-800D-4DC2-ADBF-AE1A943CA944}"/>
              </a:ext>
            </a:extLst>
          </p:cNvPr>
          <p:cNvSpPr txBox="1"/>
          <p:nvPr/>
        </p:nvSpPr>
        <p:spPr>
          <a:xfrm>
            <a:off x="968929" y="4314100"/>
            <a:ext cx="2806017" cy="654410"/>
          </a:xfrm>
          <a:prstGeom prst="rect">
            <a:avLst/>
          </a:prstGeom>
          <a:noFill/>
        </p:spPr>
        <p:txBody>
          <a:bodyPr wrap="square" rtlCol="0">
            <a:spAutoFit/>
          </a:bodyPr>
          <a:lstStyle/>
          <a:p>
            <a:pPr>
              <a:lnSpc>
                <a:spcPct val="114000"/>
              </a:lnSpc>
            </a:pPr>
            <a:r>
              <a:rPr lang="pl-PL" sz="1100" b="1" dirty="0">
                <a:solidFill>
                  <a:srgbClr val="5C5C5C"/>
                </a:solidFill>
                <a:latin typeface="Century Gothic" panose="020B0502020202020204" pitchFamily="34" charset="0"/>
              </a:rPr>
              <a:t>67,1% Polaków NIE podejmuje działań </a:t>
            </a:r>
            <a:r>
              <a:rPr lang="pl-PL" sz="1100" dirty="0">
                <a:solidFill>
                  <a:srgbClr val="5C5C5C"/>
                </a:solidFill>
                <a:latin typeface="Century Gothic" panose="020B0502020202020204" pitchFamily="34" charset="0"/>
              </a:rPr>
              <a:t>na rzecz ochrony własnego zdrowia związanego z jakością powietrza</a:t>
            </a:r>
          </a:p>
        </p:txBody>
      </p:sp>
      <p:pic>
        <p:nvPicPr>
          <p:cNvPr id="55" name="Grafika 54" descr="Uniesiony kciuk">
            <a:extLst>
              <a:ext uri="{FF2B5EF4-FFF2-40B4-BE49-F238E27FC236}">
                <a16:creationId xmlns:a16="http://schemas.microsoft.com/office/drawing/2014/main" id="{BC28B5EF-CA90-486D-8F1A-DEC618B1CE07}"/>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2890" y="1062139"/>
            <a:ext cx="662186" cy="662186"/>
          </a:xfrm>
          <a:prstGeom prst="rect">
            <a:avLst/>
          </a:prstGeom>
        </p:spPr>
      </p:pic>
      <p:pic>
        <p:nvPicPr>
          <p:cNvPr id="56" name="Grafika 55" descr="Uniesiony kciuk">
            <a:extLst>
              <a:ext uri="{FF2B5EF4-FFF2-40B4-BE49-F238E27FC236}">
                <a16:creationId xmlns:a16="http://schemas.microsoft.com/office/drawing/2014/main" id="{6E2C6E91-F9C2-4DCA-96A8-08E80C8FF5FA}"/>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10800000">
            <a:off x="392470" y="4327698"/>
            <a:ext cx="662185" cy="662185"/>
          </a:xfrm>
          <a:prstGeom prst="rect">
            <a:avLst/>
          </a:prstGeom>
        </p:spPr>
      </p:pic>
      <p:sp>
        <p:nvSpPr>
          <p:cNvPr id="57" name="pole tekstowe 56">
            <a:extLst>
              <a:ext uri="{FF2B5EF4-FFF2-40B4-BE49-F238E27FC236}">
                <a16:creationId xmlns:a16="http://schemas.microsoft.com/office/drawing/2014/main" id="{EE9BEB39-3E54-419F-BA28-D84ED1D29BED}"/>
              </a:ext>
            </a:extLst>
          </p:cNvPr>
          <p:cNvSpPr txBox="1"/>
          <p:nvPr/>
        </p:nvSpPr>
        <p:spPr>
          <a:xfrm>
            <a:off x="216731" y="5194968"/>
            <a:ext cx="1316544" cy="369332"/>
          </a:xfrm>
          <a:prstGeom prst="rect">
            <a:avLst/>
          </a:prstGeom>
          <a:solidFill>
            <a:srgbClr val="D9D9D9"/>
          </a:solidFill>
          <a:ln w="12700">
            <a:solidFill>
              <a:srgbClr val="D9D9D9"/>
            </a:solidFill>
          </a:ln>
        </p:spPr>
        <p:txBody>
          <a:bodyPr wrap="square" rtlCol="0">
            <a:spAutoFit/>
          </a:bodyPr>
          <a:lstStyle/>
          <a:p>
            <a:pPr algn="ctr"/>
            <a:r>
              <a:rPr lang="pl-PL" sz="900" dirty="0">
                <a:solidFill>
                  <a:schemeClr val="tx1">
                    <a:lumMod val="75000"/>
                    <a:lumOff val="25000"/>
                  </a:schemeClr>
                </a:solidFill>
                <a:latin typeface="Century Gothic" panose="020B0502020202020204" pitchFamily="34" charset="0"/>
              </a:rPr>
              <a:t>Nie wiem/trudno powiedzieć</a:t>
            </a:r>
          </a:p>
        </p:txBody>
      </p:sp>
    </p:spTree>
    <p:extLst>
      <p:ext uri="{BB962C8B-B14F-4D97-AF65-F5344CB8AC3E}">
        <p14:creationId xmlns:p14="http://schemas.microsoft.com/office/powerpoint/2010/main" val="1653823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27</a:t>
            </a:fld>
            <a:endParaRPr lang="pl-PL" dirty="0"/>
          </a:p>
        </p:txBody>
      </p:sp>
      <p:sp>
        <p:nvSpPr>
          <p:cNvPr id="19" name="pole tekstowe 18">
            <a:extLst>
              <a:ext uri="{FF2B5EF4-FFF2-40B4-BE49-F238E27FC236}">
                <a16:creationId xmlns:a16="http://schemas.microsoft.com/office/drawing/2014/main" id="{6169F952-8AE1-41F6-B3D3-6A32419E1A47}"/>
              </a:ext>
            </a:extLst>
          </p:cNvPr>
          <p:cNvSpPr txBox="1"/>
          <p:nvPr/>
        </p:nvSpPr>
        <p:spPr>
          <a:xfrm>
            <a:off x="216731" y="5812131"/>
            <a:ext cx="2584892" cy="338554"/>
          </a:xfrm>
          <a:prstGeom prst="rect">
            <a:avLst/>
          </a:prstGeom>
          <a:noFill/>
        </p:spPr>
        <p:txBody>
          <a:bodyPr wrap="square" rtlCol="0">
            <a:spAutoFit/>
          </a:bodyPr>
          <a:lstStyle/>
          <a:p>
            <a:endParaRPr lang="pl-PL" sz="800" i="1" dirty="0">
              <a:solidFill>
                <a:schemeClr val="bg1">
                  <a:lumMod val="65000"/>
                </a:schemeClr>
              </a:solidFill>
              <a:latin typeface="Century Gothic" panose="020B0502020202020204" pitchFamily="34" charset="0"/>
            </a:endParaRPr>
          </a:p>
          <a:p>
            <a:r>
              <a:rPr lang="pl-PL" sz="800" i="1" dirty="0">
                <a:solidFill>
                  <a:schemeClr val="bg1">
                    <a:lumMod val="65000"/>
                  </a:schemeClr>
                </a:solidFill>
                <a:latin typeface="Century Gothic" panose="020B0502020202020204" pitchFamily="34" charset="0"/>
              </a:rPr>
              <a:t>Podstawa: Polacy w wieku 15+, N=1000</a:t>
            </a:r>
          </a:p>
        </p:txBody>
      </p:sp>
      <p:sp>
        <p:nvSpPr>
          <p:cNvPr id="22" name="Prostokąt 21">
            <a:extLst>
              <a:ext uri="{FF2B5EF4-FFF2-40B4-BE49-F238E27FC236}">
                <a16:creationId xmlns:a16="http://schemas.microsoft.com/office/drawing/2014/main" id="{6B543F9C-1812-41C8-98DA-CE7109D5C8CA}"/>
              </a:ext>
            </a:extLst>
          </p:cNvPr>
          <p:cNvSpPr/>
          <p:nvPr/>
        </p:nvSpPr>
        <p:spPr>
          <a:xfrm>
            <a:off x="0" y="4333"/>
            <a:ext cx="9144000" cy="921919"/>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P4. Czy podejmuje Pan/i jakieś działania na rzecz ochrony własnego zdrowia związanego z jakością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P5. Jakie to działania?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29" name="pole tekstowe 28">
            <a:extLst>
              <a:ext uri="{FF2B5EF4-FFF2-40B4-BE49-F238E27FC236}">
                <a16:creationId xmlns:a16="http://schemas.microsoft.com/office/drawing/2014/main" id="{9E647F0D-16D8-46E6-9301-BF8C3A1A3CF8}"/>
              </a:ext>
            </a:extLst>
          </p:cNvPr>
          <p:cNvSpPr txBox="1"/>
          <p:nvPr/>
        </p:nvSpPr>
        <p:spPr>
          <a:xfrm>
            <a:off x="779376" y="1033124"/>
            <a:ext cx="2403309" cy="600164"/>
          </a:xfrm>
          <a:prstGeom prst="rect">
            <a:avLst/>
          </a:prstGeom>
          <a:noFill/>
        </p:spPr>
        <p:txBody>
          <a:bodyPr wrap="square" rtlCol="0">
            <a:spAutoFit/>
          </a:bodyPr>
          <a:lstStyle/>
          <a:p>
            <a:pPr algn="ctr"/>
            <a:r>
              <a:rPr lang="pl-PL" sz="1100" b="1" dirty="0">
                <a:solidFill>
                  <a:srgbClr val="5C5C5C"/>
                </a:solidFill>
                <a:latin typeface="Century Gothic" panose="020B0502020202020204" pitchFamily="34" charset="0"/>
              </a:rPr>
              <a:t>podejmuje działania </a:t>
            </a:r>
            <a:r>
              <a:rPr lang="pl-PL" sz="1100" dirty="0">
                <a:solidFill>
                  <a:srgbClr val="5C5C5C"/>
                </a:solidFill>
                <a:latin typeface="Century Gothic" panose="020B0502020202020204" pitchFamily="34" charset="0"/>
              </a:rPr>
              <a:t>na rzecz ochrony własnego zdrowia związanego z jakością powietrza</a:t>
            </a:r>
          </a:p>
        </p:txBody>
      </p:sp>
      <p:grpSp>
        <p:nvGrpSpPr>
          <p:cNvPr id="2" name="Grupa 1" descr="Działania podejmowane na rzecz własnego zdrowia związane z jakością powietrza&#10;&#10;Grafika przedstawiająca odsetek osób, które śledzą komunikaty dotyczące jakości powietrza: 70,4%">
            <a:extLst>
              <a:ext uri="{FF2B5EF4-FFF2-40B4-BE49-F238E27FC236}">
                <a16:creationId xmlns:a16="http://schemas.microsoft.com/office/drawing/2014/main" id="{E7986CC5-1CB8-4F27-A04E-BE2D6630C355}"/>
              </a:ext>
            </a:extLst>
          </p:cNvPr>
          <p:cNvGrpSpPr/>
          <p:nvPr/>
        </p:nvGrpSpPr>
        <p:grpSpPr>
          <a:xfrm>
            <a:off x="3516831" y="1410878"/>
            <a:ext cx="2953053" cy="1743656"/>
            <a:chOff x="1407870" y="1364548"/>
            <a:chExt cx="2953053" cy="1743656"/>
          </a:xfrm>
        </p:grpSpPr>
        <p:grpSp>
          <p:nvGrpSpPr>
            <p:cNvPr id="45" name="Grupa 44">
              <a:extLst>
                <a:ext uri="{FF2B5EF4-FFF2-40B4-BE49-F238E27FC236}">
                  <a16:creationId xmlns:a16="http://schemas.microsoft.com/office/drawing/2014/main" id="{C909A9E7-415E-4878-9C04-E8F30CEBD579}"/>
                </a:ext>
              </a:extLst>
            </p:cNvPr>
            <p:cNvGrpSpPr/>
            <p:nvPr/>
          </p:nvGrpSpPr>
          <p:grpSpPr>
            <a:xfrm>
              <a:off x="1407870" y="1569059"/>
              <a:ext cx="2953053" cy="1539145"/>
              <a:chOff x="3617117" y="1555674"/>
              <a:chExt cx="2953053" cy="1539145"/>
            </a:xfrm>
          </p:grpSpPr>
          <p:sp>
            <p:nvSpPr>
              <p:cNvPr id="46" name="Schemat blokowy: łącznik 45">
                <a:extLst>
                  <a:ext uri="{FF2B5EF4-FFF2-40B4-BE49-F238E27FC236}">
                    <a16:creationId xmlns:a16="http://schemas.microsoft.com/office/drawing/2014/main" id="{2FCDB7CB-620C-4F9F-B3D7-9140BCC27353}"/>
                  </a:ext>
                </a:extLst>
              </p:cNvPr>
              <p:cNvSpPr/>
              <p:nvPr/>
            </p:nvSpPr>
            <p:spPr>
              <a:xfrm>
                <a:off x="4586035" y="1555674"/>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8" name="pole tekstowe 47">
                <a:extLst>
                  <a:ext uri="{FF2B5EF4-FFF2-40B4-BE49-F238E27FC236}">
                    <a16:creationId xmlns:a16="http://schemas.microsoft.com/office/drawing/2014/main" id="{7DD29FF2-980B-46DA-8C32-3352C2DA62E2}"/>
                  </a:ext>
                </a:extLst>
              </p:cNvPr>
              <p:cNvSpPr txBox="1"/>
              <p:nvPr/>
            </p:nvSpPr>
            <p:spPr>
              <a:xfrm>
                <a:off x="3617117" y="2633154"/>
                <a:ext cx="2953053" cy="461665"/>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Śledzenie komunikatów </a:t>
                </a:r>
              </a:p>
              <a:p>
                <a:pPr algn="ctr"/>
                <a:r>
                  <a:rPr lang="pl-PL" sz="1200" dirty="0">
                    <a:solidFill>
                      <a:srgbClr val="5C5C5C"/>
                    </a:solidFill>
                    <a:latin typeface="Century Gothic" panose="020B0502020202020204" pitchFamily="34" charset="0"/>
                  </a:rPr>
                  <a:t>dotyczących jakości powietrza </a:t>
                </a:r>
              </a:p>
            </p:txBody>
          </p:sp>
          <p:sp>
            <p:nvSpPr>
              <p:cNvPr id="49" name="pole tekstowe 48">
                <a:extLst>
                  <a:ext uri="{FF2B5EF4-FFF2-40B4-BE49-F238E27FC236}">
                    <a16:creationId xmlns:a16="http://schemas.microsoft.com/office/drawing/2014/main" id="{DF3ABBF1-31C7-4081-9A40-48930D22F708}"/>
                  </a:ext>
                </a:extLst>
              </p:cNvPr>
              <p:cNvSpPr txBox="1"/>
              <p:nvPr/>
            </p:nvSpPr>
            <p:spPr>
              <a:xfrm>
                <a:off x="4913191" y="2146898"/>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70,4%</a:t>
                </a:r>
              </a:p>
            </p:txBody>
          </p:sp>
        </p:grpSp>
        <p:pic>
          <p:nvPicPr>
            <p:cNvPr id="4" name="Obraz 3">
              <a:extLst>
                <a:ext uri="{FF2B5EF4-FFF2-40B4-BE49-F238E27FC236}">
                  <a16:creationId xmlns:a16="http://schemas.microsoft.com/office/drawing/2014/main" id="{CF9515BA-D458-4559-BCEB-E2D3C2832622}"/>
                </a:ext>
              </a:extLst>
            </p:cNvPr>
            <p:cNvPicPr>
              <a:picLocks noChangeAspect="1"/>
            </p:cNvPicPr>
            <p:nvPr/>
          </p:nvPicPr>
          <p:blipFill>
            <a:blip r:embed="rId2" cstate="hq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77614" y="1364548"/>
              <a:ext cx="881341" cy="881341"/>
            </a:xfrm>
            <a:prstGeom prst="rect">
              <a:avLst/>
            </a:prstGeom>
          </p:spPr>
        </p:pic>
      </p:grpSp>
      <p:grpSp>
        <p:nvGrpSpPr>
          <p:cNvPr id="6" name="Grupa 5" descr="Działania podejmowane na rzecz własnego zdrowia związane z jakością powietrza&#10;&#10;Grafika przedstawiająca maseczkę wraz z odsetkiem osób, które noszą maseczki: 11,5%">
            <a:extLst>
              <a:ext uri="{FF2B5EF4-FFF2-40B4-BE49-F238E27FC236}">
                <a16:creationId xmlns:a16="http://schemas.microsoft.com/office/drawing/2014/main" id="{AE59A27F-1978-45AF-8832-73C1BF4B78EE}"/>
              </a:ext>
            </a:extLst>
          </p:cNvPr>
          <p:cNvGrpSpPr/>
          <p:nvPr/>
        </p:nvGrpSpPr>
        <p:grpSpPr>
          <a:xfrm>
            <a:off x="7089467" y="3792551"/>
            <a:ext cx="1717933" cy="1661142"/>
            <a:chOff x="5308000" y="2758193"/>
            <a:chExt cx="1717933" cy="1661142"/>
          </a:xfrm>
        </p:grpSpPr>
        <p:grpSp>
          <p:nvGrpSpPr>
            <p:cNvPr id="52" name="Grupa 51">
              <a:extLst>
                <a:ext uri="{FF2B5EF4-FFF2-40B4-BE49-F238E27FC236}">
                  <a16:creationId xmlns:a16="http://schemas.microsoft.com/office/drawing/2014/main" id="{7E979523-3274-4303-9A72-D2516F56B361}"/>
                </a:ext>
              </a:extLst>
            </p:cNvPr>
            <p:cNvGrpSpPr/>
            <p:nvPr/>
          </p:nvGrpSpPr>
          <p:grpSpPr>
            <a:xfrm>
              <a:off x="5412005" y="2899474"/>
              <a:ext cx="1613928" cy="1519861"/>
              <a:chOff x="5623355" y="1548107"/>
              <a:chExt cx="1613928" cy="1519861"/>
            </a:xfrm>
          </p:grpSpPr>
          <p:sp>
            <p:nvSpPr>
              <p:cNvPr id="56" name="Schemat blokowy: łącznik 55">
                <a:extLst>
                  <a:ext uri="{FF2B5EF4-FFF2-40B4-BE49-F238E27FC236}">
                    <a16:creationId xmlns:a16="http://schemas.microsoft.com/office/drawing/2014/main" id="{B68163FA-480E-4271-BE0A-C6F782073544}"/>
                  </a:ext>
                </a:extLst>
              </p:cNvPr>
              <p:cNvSpPr/>
              <p:nvPr/>
            </p:nvSpPr>
            <p:spPr>
              <a:xfrm>
                <a:off x="5706354" y="1548107"/>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4" name="pole tekstowe 53">
                <a:extLst>
                  <a:ext uri="{FF2B5EF4-FFF2-40B4-BE49-F238E27FC236}">
                    <a16:creationId xmlns:a16="http://schemas.microsoft.com/office/drawing/2014/main" id="{6E7734A3-403D-4569-BB09-ACC72333221E}"/>
                  </a:ext>
                </a:extLst>
              </p:cNvPr>
              <p:cNvSpPr txBox="1"/>
              <p:nvPr/>
            </p:nvSpPr>
            <p:spPr>
              <a:xfrm>
                <a:off x="5623355" y="2606303"/>
                <a:ext cx="1062130" cy="461665"/>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Noszenie maseczki</a:t>
                </a:r>
              </a:p>
            </p:txBody>
          </p:sp>
          <p:sp>
            <p:nvSpPr>
              <p:cNvPr id="55" name="pole tekstowe 54">
                <a:extLst>
                  <a:ext uri="{FF2B5EF4-FFF2-40B4-BE49-F238E27FC236}">
                    <a16:creationId xmlns:a16="http://schemas.microsoft.com/office/drawing/2014/main" id="{956A6625-D5FC-420B-B994-FB98EED3BA73}"/>
                  </a:ext>
                </a:extLst>
              </p:cNvPr>
              <p:cNvSpPr txBox="1"/>
              <p:nvPr/>
            </p:nvSpPr>
            <p:spPr>
              <a:xfrm>
                <a:off x="6041122" y="2158470"/>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11,5%</a:t>
                </a:r>
              </a:p>
            </p:txBody>
          </p:sp>
        </p:grpSp>
        <p:pic>
          <p:nvPicPr>
            <p:cNvPr id="9" name="Obraz 8">
              <a:extLst>
                <a:ext uri="{FF2B5EF4-FFF2-40B4-BE49-F238E27FC236}">
                  <a16:creationId xmlns:a16="http://schemas.microsoft.com/office/drawing/2014/main" id="{A536797D-6B6A-4284-8FBF-A9AAA0AC642D}"/>
                </a:ext>
              </a:extLst>
            </p:cNvPr>
            <p:cNvPicPr>
              <a:picLocks noChangeAspect="1"/>
            </p:cNvPicPr>
            <p:nvPr/>
          </p:nvPicPr>
          <p:blipFill>
            <a:blip r:embed="rId3"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08000" y="2758193"/>
              <a:ext cx="1028321" cy="1028321"/>
            </a:xfrm>
            <a:prstGeom prst="rect">
              <a:avLst/>
            </a:prstGeom>
          </p:spPr>
        </p:pic>
      </p:grpSp>
      <p:grpSp>
        <p:nvGrpSpPr>
          <p:cNvPr id="7" name="Grupa 6" descr="Działania podejmowane na rzecz własnego zdrowia związane z jakością powietrza&#10;&#10;Grafika przedstawiająca drzewa wraz z odsetkiem osób, które ograniczają czas przebywania na powietrzu podczas alarmu smogowego: 43,6%">
            <a:extLst>
              <a:ext uri="{FF2B5EF4-FFF2-40B4-BE49-F238E27FC236}">
                <a16:creationId xmlns:a16="http://schemas.microsoft.com/office/drawing/2014/main" id="{A9E88622-093C-4329-9425-FB372DCE95A1}"/>
              </a:ext>
            </a:extLst>
          </p:cNvPr>
          <p:cNvGrpSpPr/>
          <p:nvPr/>
        </p:nvGrpSpPr>
        <p:grpSpPr>
          <a:xfrm>
            <a:off x="6494776" y="1497752"/>
            <a:ext cx="2561414" cy="1861141"/>
            <a:chOff x="6319805" y="2830674"/>
            <a:chExt cx="2561414" cy="1861141"/>
          </a:xfrm>
        </p:grpSpPr>
        <p:grpSp>
          <p:nvGrpSpPr>
            <p:cNvPr id="58" name="Grupa 57">
              <a:extLst>
                <a:ext uri="{FF2B5EF4-FFF2-40B4-BE49-F238E27FC236}">
                  <a16:creationId xmlns:a16="http://schemas.microsoft.com/office/drawing/2014/main" id="{72B88507-1B3D-4E8C-AB88-4ABF380ACAAA}"/>
                </a:ext>
              </a:extLst>
            </p:cNvPr>
            <p:cNvGrpSpPr/>
            <p:nvPr/>
          </p:nvGrpSpPr>
          <p:grpSpPr>
            <a:xfrm>
              <a:off x="6319805" y="2966210"/>
              <a:ext cx="2561414" cy="1725605"/>
              <a:chOff x="6131263" y="1615590"/>
              <a:chExt cx="2561414" cy="1725605"/>
            </a:xfrm>
          </p:grpSpPr>
          <p:sp>
            <p:nvSpPr>
              <p:cNvPr id="59" name="pole tekstowe 58">
                <a:extLst>
                  <a:ext uri="{FF2B5EF4-FFF2-40B4-BE49-F238E27FC236}">
                    <a16:creationId xmlns:a16="http://schemas.microsoft.com/office/drawing/2014/main" id="{08391551-9D08-4419-9A52-C53424420FFF}"/>
                  </a:ext>
                </a:extLst>
              </p:cNvPr>
              <p:cNvSpPr txBox="1"/>
              <p:nvPr/>
            </p:nvSpPr>
            <p:spPr>
              <a:xfrm>
                <a:off x="6131263" y="2694864"/>
                <a:ext cx="2561414" cy="646331"/>
              </a:xfrm>
              <a:prstGeom prst="rect">
                <a:avLst/>
              </a:prstGeom>
              <a:noFill/>
            </p:spPr>
            <p:txBody>
              <a:bodyPr wrap="square" rtlCol="0">
                <a:spAutoFit/>
              </a:bodyPr>
              <a:lstStyle/>
              <a:p>
                <a:pPr algn="ctr"/>
                <a:r>
                  <a:rPr lang="pl-PL" sz="1200" dirty="0">
                    <a:solidFill>
                      <a:srgbClr val="5C5C5C"/>
                    </a:solidFill>
                    <a:latin typeface="Century Gothic" panose="020B0502020202020204" pitchFamily="34" charset="0"/>
                  </a:rPr>
                  <a:t>Ograniczanie czasu przebywania na powietrzu podczas alarmu smogowego</a:t>
                </a:r>
              </a:p>
            </p:txBody>
          </p:sp>
          <p:grpSp>
            <p:nvGrpSpPr>
              <p:cNvPr id="60" name="Grupa 59">
                <a:extLst>
                  <a:ext uri="{FF2B5EF4-FFF2-40B4-BE49-F238E27FC236}">
                    <a16:creationId xmlns:a16="http://schemas.microsoft.com/office/drawing/2014/main" id="{BC8AB398-C4CB-4788-9F13-3A9AAD040436}"/>
                  </a:ext>
                </a:extLst>
              </p:cNvPr>
              <p:cNvGrpSpPr/>
              <p:nvPr/>
            </p:nvGrpSpPr>
            <p:grpSpPr>
              <a:xfrm>
                <a:off x="6863564" y="1615590"/>
                <a:ext cx="1559988" cy="1101088"/>
                <a:chOff x="6863564" y="1615590"/>
                <a:chExt cx="1559988" cy="1101088"/>
              </a:xfrm>
            </p:grpSpPr>
            <p:sp>
              <p:nvSpPr>
                <p:cNvPr id="63" name="Schemat blokowy: łącznik 62">
                  <a:extLst>
                    <a:ext uri="{FF2B5EF4-FFF2-40B4-BE49-F238E27FC236}">
                      <a16:creationId xmlns:a16="http://schemas.microsoft.com/office/drawing/2014/main" id="{0C19F131-9CA9-49BB-B31D-6526EA7E5A55}"/>
                    </a:ext>
                  </a:extLst>
                </p:cNvPr>
                <p:cNvSpPr/>
                <p:nvPr/>
              </p:nvSpPr>
              <p:spPr>
                <a:xfrm>
                  <a:off x="6863564" y="1615590"/>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75341412-D65F-4233-9088-877996B97EA1}"/>
                    </a:ext>
                  </a:extLst>
                </p:cNvPr>
                <p:cNvSpPr txBox="1"/>
                <p:nvPr/>
              </p:nvSpPr>
              <p:spPr>
                <a:xfrm>
                  <a:off x="7227391" y="2193458"/>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43,6%</a:t>
                  </a:r>
                </a:p>
              </p:txBody>
            </p:sp>
          </p:grpSp>
        </p:grpSp>
        <p:grpSp>
          <p:nvGrpSpPr>
            <p:cNvPr id="74" name="Grupa 73">
              <a:extLst>
                <a:ext uri="{FF2B5EF4-FFF2-40B4-BE49-F238E27FC236}">
                  <a16:creationId xmlns:a16="http://schemas.microsoft.com/office/drawing/2014/main" id="{6C89E6C8-66A4-4D0F-AB3C-D22168A560A6}"/>
                </a:ext>
              </a:extLst>
            </p:cNvPr>
            <p:cNvGrpSpPr/>
            <p:nvPr/>
          </p:nvGrpSpPr>
          <p:grpSpPr>
            <a:xfrm>
              <a:off x="6840791" y="2830674"/>
              <a:ext cx="1011901" cy="825781"/>
              <a:chOff x="6815068" y="2859225"/>
              <a:chExt cx="1011901" cy="825781"/>
            </a:xfrm>
          </p:grpSpPr>
          <p:pic>
            <p:nvPicPr>
              <p:cNvPr id="11" name="Obraz 10">
                <a:extLst>
                  <a:ext uri="{FF2B5EF4-FFF2-40B4-BE49-F238E27FC236}">
                    <a16:creationId xmlns:a16="http://schemas.microsoft.com/office/drawing/2014/main" id="{4E7FBB60-4A06-4AEE-BCC6-A7E6E4201E93}"/>
                  </a:ext>
                </a:extLst>
              </p:cNvPr>
              <p:cNvPicPr>
                <a:picLocks noChangeAspect="1"/>
              </p:cNvPicPr>
              <p:nvPr/>
            </p:nvPicPr>
            <p:blipFill>
              <a:blip r:embed="rId4"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15068" y="2859225"/>
                <a:ext cx="211315" cy="211315"/>
              </a:xfrm>
              <a:prstGeom prst="rect">
                <a:avLst/>
              </a:prstGeom>
            </p:spPr>
          </p:pic>
          <p:pic>
            <p:nvPicPr>
              <p:cNvPr id="73" name="Obraz 72">
                <a:extLst>
                  <a:ext uri="{FF2B5EF4-FFF2-40B4-BE49-F238E27FC236}">
                    <a16:creationId xmlns:a16="http://schemas.microsoft.com/office/drawing/2014/main" id="{2F453CFD-DC06-443D-A297-61CED15FE302}"/>
                  </a:ext>
                </a:extLst>
              </p:cNvPr>
              <p:cNvPicPr>
                <a:picLocks noChangeAspect="1"/>
              </p:cNvPicPr>
              <p:nvPr/>
            </p:nvPicPr>
            <p:blipFill>
              <a:blip r:embed="rId5"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01188" y="2859225"/>
                <a:ext cx="825781" cy="825781"/>
              </a:xfrm>
              <a:prstGeom prst="rect">
                <a:avLst/>
              </a:prstGeom>
            </p:spPr>
          </p:pic>
        </p:grpSp>
      </p:grpSp>
      <p:grpSp>
        <p:nvGrpSpPr>
          <p:cNvPr id="3" name="Grupa 2" descr="Działania podejmowane na rzecz własnego zdrowia związane z jakością powietrza&#10;&#10;Grafika przedstawiająca dom wraz z odsetkiem osób, które zamontowały w domu filtr: 25,1%">
            <a:extLst>
              <a:ext uri="{FF2B5EF4-FFF2-40B4-BE49-F238E27FC236}">
                <a16:creationId xmlns:a16="http://schemas.microsoft.com/office/drawing/2014/main" id="{353F4876-D4DA-46D9-A5C5-1B63907FAD15}"/>
              </a:ext>
            </a:extLst>
          </p:cNvPr>
          <p:cNvGrpSpPr/>
          <p:nvPr/>
        </p:nvGrpSpPr>
        <p:grpSpPr>
          <a:xfrm>
            <a:off x="4149837" y="3614595"/>
            <a:ext cx="1839164" cy="1821143"/>
            <a:chOff x="3593529" y="2603963"/>
            <a:chExt cx="1839164" cy="1821143"/>
          </a:xfrm>
        </p:grpSpPr>
        <p:grpSp>
          <p:nvGrpSpPr>
            <p:cNvPr id="30" name="Grupa 29">
              <a:extLst>
                <a:ext uri="{FF2B5EF4-FFF2-40B4-BE49-F238E27FC236}">
                  <a16:creationId xmlns:a16="http://schemas.microsoft.com/office/drawing/2014/main" id="{5A4A48B9-F3A1-4D03-AF38-FFA3ACF30566}"/>
                </a:ext>
              </a:extLst>
            </p:cNvPr>
            <p:cNvGrpSpPr/>
            <p:nvPr/>
          </p:nvGrpSpPr>
          <p:grpSpPr>
            <a:xfrm>
              <a:off x="3743711" y="2894443"/>
              <a:ext cx="1688982" cy="1530663"/>
              <a:chOff x="2162915" y="1564156"/>
              <a:chExt cx="1688982" cy="1530663"/>
            </a:xfrm>
          </p:grpSpPr>
          <p:grpSp>
            <p:nvGrpSpPr>
              <p:cNvPr id="31" name="Grupa 30">
                <a:extLst>
                  <a:ext uri="{FF2B5EF4-FFF2-40B4-BE49-F238E27FC236}">
                    <a16:creationId xmlns:a16="http://schemas.microsoft.com/office/drawing/2014/main" id="{1A9FC596-0184-42C6-81D3-F2AAAD6224B1}"/>
                  </a:ext>
                </a:extLst>
              </p:cNvPr>
              <p:cNvGrpSpPr/>
              <p:nvPr/>
            </p:nvGrpSpPr>
            <p:grpSpPr>
              <a:xfrm>
                <a:off x="2162915" y="1564156"/>
                <a:ext cx="1359668" cy="1530663"/>
                <a:chOff x="2162915" y="1564156"/>
                <a:chExt cx="1359668" cy="1530663"/>
              </a:xfrm>
            </p:grpSpPr>
            <p:sp>
              <p:nvSpPr>
                <p:cNvPr id="35" name="Schemat blokowy: łącznik 34">
                  <a:extLst>
                    <a:ext uri="{FF2B5EF4-FFF2-40B4-BE49-F238E27FC236}">
                      <a16:creationId xmlns:a16="http://schemas.microsoft.com/office/drawing/2014/main" id="{27C591C8-69BB-4D2C-A01C-BF39964960DD}"/>
                    </a:ext>
                  </a:extLst>
                </p:cNvPr>
                <p:cNvSpPr/>
                <p:nvPr/>
              </p:nvSpPr>
              <p:spPr>
                <a:xfrm>
                  <a:off x="2345397" y="1564156"/>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3BE34838-C162-45DD-A75F-AC059126F2D9}"/>
                    </a:ext>
                  </a:extLst>
                </p:cNvPr>
                <p:cNvSpPr txBox="1"/>
                <p:nvPr/>
              </p:nvSpPr>
              <p:spPr>
                <a:xfrm>
                  <a:off x="2162915" y="2633154"/>
                  <a:ext cx="1359668" cy="461665"/>
                </a:xfrm>
                <a:prstGeom prst="rect">
                  <a:avLst/>
                </a:prstGeom>
                <a:noFill/>
              </p:spPr>
              <p:txBody>
                <a:bodyPr wrap="none" rtlCol="0">
                  <a:spAutoFit/>
                </a:bodyPr>
                <a:lstStyle/>
                <a:p>
                  <a:pPr algn="ctr"/>
                  <a:r>
                    <a:rPr lang="pl-PL" sz="1200" dirty="0">
                      <a:solidFill>
                        <a:srgbClr val="5C5C5C"/>
                      </a:solidFill>
                      <a:latin typeface="Century Gothic" panose="020B0502020202020204" pitchFamily="34" charset="0"/>
                    </a:rPr>
                    <a:t>Zamontowanie </a:t>
                  </a:r>
                </a:p>
                <a:p>
                  <a:pPr algn="ctr"/>
                  <a:r>
                    <a:rPr lang="pl-PL" sz="1200" dirty="0">
                      <a:solidFill>
                        <a:srgbClr val="5C5C5C"/>
                      </a:solidFill>
                      <a:latin typeface="Century Gothic" panose="020B0502020202020204" pitchFamily="34" charset="0"/>
                    </a:rPr>
                    <a:t>w domu filtrów</a:t>
                  </a:r>
                </a:p>
              </p:txBody>
            </p:sp>
          </p:grpSp>
          <p:sp>
            <p:nvSpPr>
              <p:cNvPr id="32" name="pole tekstowe 31">
                <a:extLst>
                  <a:ext uri="{FF2B5EF4-FFF2-40B4-BE49-F238E27FC236}">
                    <a16:creationId xmlns:a16="http://schemas.microsoft.com/office/drawing/2014/main" id="{280207A8-71A6-431B-A886-45929ECAFA4A}"/>
                  </a:ext>
                </a:extLst>
              </p:cNvPr>
              <p:cNvSpPr txBox="1"/>
              <p:nvPr/>
            </p:nvSpPr>
            <p:spPr>
              <a:xfrm>
                <a:off x="2655736" y="2120210"/>
                <a:ext cx="1196161" cy="523220"/>
              </a:xfrm>
              <a:prstGeom prst="rect">
                <a:avLst/>
              </a:prstGeom>
              <a:noFill/>
            </p:spPr>
            <p:txBody>
              <a:bodyPr wrap="none" rtlCol="0">
                <a:spAutoFit/>
              </a:bodyPr>
              <a:lstStyle/>
              <a:p>
                <a:r>
                  <a:rPr lang="pl-PL" sz="2800" b="1" dirty="0">
                    <a:solidFill>
                      <a:schemeClr val="tx1">
                        <a:lumMod val="65000"/>
                        <a:lumOff val="35000"/>
                      </a:schemeClr>
                    </a:solidFill>
                    <a:latin typeface="Century Gothic" panose="020B0502020202020204" pitchFamily="34" charset="0"/>
                  </a:rPr>
                  <a:t>25,1%</a:t>
                </a:r>
              </a:p>
            </p:txBody>
          </p:sp>
        </p:grpSp>
        <p:pic>
          <p:nvPicPr>
            <p:cNvPr id="76" name="Grafika 75" descr="Dom">
              <a:extLst>
                <a:ext uri="{FF2B5EF4-FFF2-40B4-BE49-F238E27FC236}">
                  <a16:creationId xmlns:a16="http://schemas.microsoft.com/office/drawing/2014/main" id="{E127032C-E9F4-4CB3-B27E-8FEA83B11E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93529" y="2603963"/>
              <a:ext cx="1090402" cy="1090402"/>
            </a:xfrm>
            <a:prstGeom prst="rect">
              <a:avLst/>
            </a:prstGeom>
          </p:spPr>
        </p:pic>
      </p:grpSp>
      <p:sp>
        <p:nvSpPr>
          <p:cNvPr id="36" name="pole tekstowe 35">
            <a:extLst>
              <a:ext uri="{FF2B5EF4-FFF2-40B4-BE49-F238E27FC236}">
                <a16:creationId xmlns:a16="http://schemas.microsoft.com/office/drawing/2014/main" id="{45E28789-0D4A-448B-BC10-6705DB9507E3}"/>
              </a:ext>
            </a:extLst>
          </p:cNvPr>
          <p:cNvSpPr txBox="1"/>
          <p:nvPr/>
        </p:nvSpPr>
        <p:spPr>
          <a:xfrm>
            <a:off x="4088663" y="5815645"/>
            <a:ext cx="4742658" cy="338554"/>
          </a:xfrm>
          <a:prstGeom prst="rect">
            <a:avLst/>
          </a:prstGeom>
          <a:noFill/>
        </p:spPr>
        <p:txBody>
          <a:bodyPr wrap="square" rtlCol="0">
            <a:spAutoFit/>
          </a:bodyPr>
          <a:lstStyle/>
          <a:p>
            <a:endParaRPr lang="pl-PL" sz="800" i="1" dirty="0">
              <a:solidFill>
                <a:schemeClr val="bg1">
                  <a:lumMod val="65000"/>
                </a:schemeClr>
              </a:solidFill>
              <a:latin typeface="Century Gothic" panose="020B0502020202020204" pitchFamily="34" charset="0"/>
            </a:endParaRPr>
          </a:p>
          <a:p>
            <a:r>
              <a:rPr lang="pl-PL" sz="800" i="1" dirty="0">
                <a:solidFill>
                  <a:schemeClr val="bg1">
                    <a:lumMod val="65000"/>
                  </a:schemeClr>
                </a:solidFill>
                <a:latin typeface="Century Gothic" panose="020B0502020202020204" pitchFamily="34" charset="0"/>
              </a:rPr>
              <a:t>Podstawa: Polacy podejmujący działania na rzecz ochrony zdrowia, N=287</a:t>
            </a:r>
          </a:p>
        </p:txBody>
      </p:sp>
      <p:graphicFrame>
        <p:nvGraphicFramePr>
          <p:cNvPr id="69" name="Wykres 68"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9DF472F7-E703-48E8-9F0D-D76CD43A800B}"/>
              </a:ext>
            </a:extLst>
          </p:cNvPr>
          <p:cNvGraphicFramePr/>
          <p:nvPr>
            <p:extLst>
              <p:ext uri="{D42A27DB-BD31-4B8C-83A1-F6EECF244321}">
                <p14:modId xmlns:p14="http://schemas.microsoft.com/office/powerpoint/2010/main" val="2698628919"/>
              </p:ext>
            </p:extLst>
          </p:nvPr>
        </p:nvGraphicFramePr>
        <p:xfrm>
          <a:off x="368300" y="1884167"/>
          <a:ext cx="2588940" cy="2194445"/>
        </p:xfrm>
        <a:graphic>
          <a:graphicData uri="http://schemas.openxmlformats.org/drawingml/2006/chart">
            <c:chart xmlns:c="http://schemas.openxmlformats.org/drawingml/2006/chart" xmlns:r="http://schemas.openxmlformats.org/officeDocument/2006/relationships" r:id="rId8"/>
          </a:graphicData>
        </a:graphic>
      </p:graphicFrame>
      <p:pic>
        <p:nvPicPr>
          <p:cNvPr id="70" name="Grafika 69" descr="Wstecz (od prawej do lewej)">
            <a:extLst>
              <a:ext uri="{FF2B5EF4-FFF2-40B4-BE49-F238E27FC236}">
                <a16:creationId xmlns:a16="http://schemas.microsoft.com/office/drawing/2014/main" id="{0AE0564F-46CA-40F7-BD4E-8965C2780F24}"/>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7730873">
            <a:off x="2248536" y="1628039"/>
            <a:ext cx="914400" cy="914400"/>
          </a:xfrm>
          <a:prstGeom prst="rect">
            <a:avLst/>
          </a:prstGeom>
        </p:spPr>
      </p:pic>
      <p:pic>
        <p:nvPicPr>
          <p:cNvPr id="71" name="Grafika 70" descr="Wstecz (od prawej do lewej)">
            <a:extLst>
              <a:ext uri="{FF2B5EF4-FFF2-40B4-BE49-F238E27FC236}">
                <a16:creationId xmlns:a16="http://schemas.microsoft.com/office/drawing/2014/main" id="{07458858-2E0C-422F-BCC7-9804C795A72F}"/>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8267108">
            <a:off x="-11894" y="3381895"/>
            <a:ext cx="914400" cy="914400"/>
          </a:xfrm>
          <a:prstGeom prst="rect">
            <a:avLst/>
          </a:prstGeom>
        </p:spPr>
      </p:pic>
      <p:sp>
        <p:nvSpPr>
          <p:cNvPr id="72" name="Strzałka: w prawo 71">
            <a:extLst>
              <a:ext uri="{FF2B5EF4-FFF2-40B4-BE49-F238E27FC236}">
                <a16:creationId xmlns:a16="http://schemas.microsoft.com/office/drawing/2014/main" id="{1A79A6DE-836A-4B25-B75F-2BBDA986C9D6}"/>
              </a:ext>
            </a:extLst>
          </p:cNvPr>
          <p:cNvSpPr/>
          <p:nvPr/>
        </p:nvSpPr>
        <p:spPr>
          <a:xfrm>
            <a:off x="2447487" y="2799337"/>
            <a:ext cx="735198" cy="479006"/>
          </a:xfrm>
          <a:prstGeom prst="rightArrow">
            <a:avLst/>
          </a:prstGeom>
          <a:solidFill>
            <a:srgbClr val="FFD22D"/>
          </a:solidFill>
          <a:ln w="28575">
            <a:solidFill>
              <a:srgbClr val="FFD22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5" name="pole tekstowe 74">
            <a:extLst>
              <a:ext uri="{FF2B5EF4-FFF2-40B4-BE49-F238E27FC236}">
                <a16:creationId xmlns:a16="http://schemas.microsoft.com/office/drawing/2014/main" id="{382090CD-046E-4657-9610-1391376D4F68}"/>
              </a:ext>
            </a:extLst>
          </p:cNvPr>
          <p:cNvSpPr txBox="1"/>
          <p:nvPr/>
        </p:nvSpPr>
        <p:spPr>
          <a:xfrm>
            <a:off x="1071901" y="4426543"/>
            <a:ext cx="2403309" cy="600164"/>
          </a:xfrm>
          <a:prstGeom prst="rect">
            <a:avLst/>
          </a:prstGeom>
          <a:noFill/>
        </p:spPr>
        <p:txBody>
          <a:bodyPr wrap="square" rtlCol="0">
            <a:spAutoFit/>
          </a:bodyPr>
          <a:lstStyle/>
          <a:p>
            <a:pPr algn="ctr"/>
            <a:r>
              <a:rPr lang="pl-PL" sz="1100" b="1" dirty="0">
                <a:solidFill>
                  <a:srgbClr val="5C5C5C"/>
                </a:solidFill>
                <a:latin typeface="Century Gothic" panose="020B0502020202020204" pitchFamily="34" charset="0"/>
              </a:rPr>
              <a:t>NIE podejmuje działań </a:t>
            </a:r>
            <a:r>
              <a:rPr lang="pl-PL" sz="1100" dirty="0">
                <a:solidFill>
                  <a:srgbClr val="5C5C5C"/>
                </a:solidFill>
                <a:latin typeface="Century Gothic" panose="020B0502020202020204" pitchFamily="34" charset="0"/>
              </a:rPr>
              <a:t>na rzecz ochrony własnego zdrowia związanego z jakością powietrza</a:t>
            </a:r>
          </a:p>
        </p:txBody>
      </p:sp>
      <p:sp>
        <p:nvSpPr>
          <p:cNvPr id="43" name="pole tekstowe 42">
            <a:extLst>
              <a:ext uri="{FF2B5EF4-FFF2-40B4-BE49-F238E27FC236}">
                <a16:creationId xmlns:a16="http://schemas.microsoft.com/office/drawing/2014/main" id="{3D1254B8-F19D-40D2-908F-25CE6F23F19D}"/>
              </a:ext>
            </a:extLst>
          </p:cNvPr>
          <p:cNvSpPr txBox="1"/>
          <p:nvPr/>
        </p:nvSpPr>
        <p:spPr>
          <a:xfrm>
            <a:off x="336600" y="5337363"/>
            <a:ext cx="1316544" cy="369332"/>
          </a:xfrm>
          <a:prstGeom prst="rect">
            <a:avLst/>
          </a:prstGeom>
          <a:solidFill>
            <a:srgbClr val="D9D9D9"/>
          </a:solidFill>
          <a:ln w="12700">
            <a:solidFill>
              <a:srgbClr val="D9D9D9"/>
            </a:solidFill>
          </a:ln>
        </p:spPr>
        <p:txBody>
          <a:bodyPr wrap="square" rtlCol="0">
            <a:spAutoFit/>
          </a:bodyPr>
          <a:lstStyle/>
          <a:p>
            <a:pPr algn="ctr"/>
            <a:r>
              <a:rPr lang="pl-PL" sz="900" dirty="0">
                <a:solidFill>
                  <a:schemeClr val="tx1">
                    <a:lumMod val="75000"/>
                    <a:lumOff val="25000"/>
                  </a:schemeClr>
                </a:solidFill>
                <a:latin typeface="Century Gothic" panose="020B0502020202020204" pitchFamily="34" charset="0"/>
              </a:rPr>
              <a:t>Nie wiem/trudno powiedzieć</a:t>
            </a:r>
          </a:p>
        </p:txBody>
      </p:sp>
      <p:pic>
        <p:nvPicPr>
          <p:cNvPr id="47" name="Grafika 6" descr="Szeroko uśmiechnięta twarz bez wypełnienia">
            <a:extLst>
              <a:ext uri="{FF2B5EF4-FFF2-40B4-BE49-F238E27FC236}">
                <a16:creationId xmlns:a16="http://schemas.microsoft.com/office/drawing/2014/main" id="{D9CC197A-66EC-47C3-9301-77CF844340CF}"/>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05118" y="1039647"/>
            <a:ext cx="637747" cy="637748"/>
          </a:xfrm>
          <a:prstGeom prst="rect">
            <a:avLst/>
          </a:prstGeom>
        </p:spPr>
      </p:pic>
      <p:pic>
        <p:nvPicPr>
          <p:cNvPr id="53" name="Grafika 52" descr="Smutna twarz bez wypełnienia">
            <a:extLst>
              <a:ext uri="{FF2B5EF4-FFF2-40B4-BE49-F238E27FC236}">
                <a16:creationId xmlns:a16="http://schemas.microsoft.com/office/drawing/2014/main" id="{C51EB95A-720A-4956-85BD-26D2136B9F29}"/>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14980" y="4441691"/>
            <a:ext cx="611225" cy="611225"/>
          </a:xfrm>
          <a:prstGeom prst="rect">
            <a:avLst/>
          </a:prstGeom>
        </p:spPr>
      </p:pic>
      <p:sp>
        <p:nvSpPr>
          <p:cNvPr id="61" name="pole tekstowe 60">
            <a:extLst>
              <a:ext uri="{FF2B5EF4-FFF2-40B4-BE49-F238E27FC236}">
                <a16:creationId xmlns:a16="http://schemas.microsoft.com/office/drawing/2014/main" id="{FA897813-B687-4B04-9CD6-F5AA0887C086}"/>
              </a:ext>
            </a:extLst>
          </p:cNvPr>
          <p:cNvSpPr txBox="1"/>
          <p:nvPr/>
        </p:nvSpPr>
        <p:spPr>
          <a:xfrm>
            <a:off x="4695038" y="5547793"/>
            <a:ext cx="3939000" cy="338554"/>
          </a:xfrm>
          <a:prstGeom prst="rect">
            <a:avLst/>
          </a:prstGeom>
          <a:noFill/>
        </p:spPr>
        <p:txBody>
          <a:bodyPr wrap="square" rtlCol="0">
            <a:spAutoFit/>
          </a:bodyPr>
          <a:lstStyle/>
          <a:p>
            <a:r>
              <a:rPr lang="pl-PL" sz="800" dirty="0">
                <a:solidFill>
                  <a:schemeClr val="tx1">
                    <a:lumMod val="75000"/>
                    <a:lumOff val="25000"/>
                  </a:schemeClr>
                </a:solidFill>
                <a:latin typeface="Century Gothic" panose="020B0502020202020204" pitchFamily="34" charset="0"/>
              </a:rPr>
              <a:t>3,1% Inne – m.in. sadzenie drzew, zmiana sposobu ogrzewania domu, zamontowanie czujnika jakości powietrza</a:t>
            </a:r>
          </a:p>
        </p:txBody>
      </p:sp>
    </p:spTree>
    <p:extLst>
      <p:ext uri="{BB962C8B-B14F-4D97-AF65-F5344CB8AC3E}">
        <p14:creationId xmlns:p14="http://schemas.microsoft.com/office/powerpoint/2010/main" val="3521885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043370484"/>
              </p:ext>
            </p:extLst>
          </p:nvPr>
        </p:nvGraphicFramePr>
        <p:xfrm>
          <a:off x="1158723" y="1486059"/>
          <a:ext cx="1305740" cy="4603764"/>
        </p:xfrm>
        <a:graphic>
          <a:graphicData uri="http://schemas.openxmlformats.org/drawingml/2006/table">
            <a:tbl>
              <a:tblPr firstRow="1" bandRow="1">
                <a:tableStyleId>{2D5ABB26-0587-4C30-8999-92F81FD0307C}</a:tableStyleId>
              </a:tblPr>
              <a:tblGrid>
                <a:gridCol w="1305740">
                  <a:extLst>
                    <a:ext uri="{9D8B030D-6E8A-4147-A177-3AD203B41FA5}">
                      <a16:colId xmlns:a16="http://schemas.microsoft.com/office/drawing/2014/main" val="3925755860"/>
                    </a:ext>
                  </a:extLst>
                </a:gridCol>
              </a:tblGrid>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śledzenie komunikatów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dotyczących jakości powietrza </a:t>
                      </a:r>
                    </a:p>
                  </a:txBody>
                  <a:tcPr marL="9525" marR="9525" marT="9525" marB="0" anchor="ctr"/>
                </a:tc>
                <a:extLst>
                  <a:ext uri="{0D108BD9-81ED-4DB2-BD59-A6C34878D82A}">
                    <a16:rowId xmlns:a16="http://schemas.microsoft.com/office/drawing/2014/main" val="3148342277"/>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ograniczanie czasu przebywania na powietrzu podczas alarmu smogowego</a:t>
                      </a:r>
                    </a:p>
                  </a:txBody>
                  <a:tcPr marL="9525" marR="9525" marT="9525" marB="0" anchor="ctr"/>
                </a:tc>
                <a:extLst>
                  <a:ext uri="{0D108BD9-81ED-4DB2-BD59-A6C34878D82A}">
                    <a16:rowId xmlns:a16="http://schemas.microsoft.com/office/drawing/2014/main" val="2579849871"/>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zamontowanie </a:t>
                      </a:r>
                    </a:p>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w domu filtrów</a:t>
                      </a:r>
                    </a:p>
                  </a:txBody>
                  <a:tcPr marL="9525" marR="9525" marT="9525" marB="0" anchor="ctr"/>
                </a:tc>
                <a:extLst>
                  <a:ext uri="{0D108BD9-81ED-4DB2-BD59-A6C34878D82A}">
                    <a16:rowId xmlns:a16="http://schemas.microsoft.com/office/drawing/2014/main" val="1839251932"/>
                  </a:ext>
                </a:extLst>
              </a:tr>
              <a:tr h="11509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noszenie maseczki</a:t>
                      </a:r>
                    </a:p>
                  </a:txBody>
                  <a:tcPr marL="9525" marR="9525" marT="9525" marB="0" anchor="ctr"/>
                </a:tc>
                <a:extLst>
                  <a:ext uri="{0D108BD9-81ED-4DB2-BD59-A6C34878D82A}">
                    <a16:rowId xmlns:a16="http://schemas.microsoft.com/office/drawing/2014/main" val="475378732"/>
                  </a:ext>
                </a:extLst>
              </a:tr>
            </a:tbl>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28</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6" y="5878862"/>
            <a:ext cx="474385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na rzecz ochrony zdrowia, N=287</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2789857682"/>
              </p:ext>
            </p:extLst>
          </p:nvPr>
        </p:nvGraphicFramePr>
        <p:xfrm>
          <a:off x="3166983" y="1625858"/>
          <a:ext cx="1800000" cy="4253004"/>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P5. Jakie to działania?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1608359001"/>
              </p:ext>
            </p:extLst>
          </p:nvPr>
        </p:nvGraphicFramePr>
        <p:xfrm>
          <a:off x="2911962" y="688068"/>
          <a:ext cx="2040883" cy="8744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1711184362"/>
              </p:ext>
            </p:extLst>
          </p:nvPr>
        </p:nvGraphicFramePr>
        <p:xfrm>
          <a:off x="7416359" y="1634562"/>
          <a:ext cx="1800000" cy="42530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3250790935"/>
              </p:ext>
            </p:extLst>
          </p:nvPr>
        </p:nvGraphicFramePr>
        <p:xfrm>
          <a:off x="5320939" y="1634562"/>
          <a:ext cx="1800000" cy="4253004"/>
        </p:xfrm>
        <a:graphic>
          <a:graphicData uri="http://schemas.openxmlformats.org/drawingml/2006/chart">
            <c:chart xmlns:c="http://schemas.openxmlformats.org/drawingml/2006/chart" xmlns:r="http://schemas.openxmlformats.org/officeDocument/2006/relationships" r:id="rId5"/>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71866" y="2708557"/>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45797" y="3761064"/>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63420" y="4811353"/>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1535965845"/>
              </p:ext>
            </p:extLst>
          </p:nvPr>
        </p:nvGraphicFramePr>
        <p:xfrm>
          <a:off x="5250175" y="792600"/>
          <a:ext cx="1372237" cy="7285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2380516996"/>
              </p:ext>
            </p:extLst>
          </p:nvPr>
        </p:nvGraphicFramePr>
        <p:xfrm>
          <a:off x="7411899" y="931695"/>
          <a:ext cx="1372237" cy="655677"/>
        </p:xfrm>
        <a:graphic>
          <a:graphicData uri="http://schemas.openxmlformats.org/drawingml/2006/chart">
            <c:chart xmlns:c="http://schemas.openxmlformats.org/drawingml/2006/chart" xmlns:r="http://schemas.openxmlformats.org/officeDocument/2006/relationships" r:id="rId7"/>
          </a:graphicData>
        </a:graphic>
      </p:graphicFrame>
      <p:pic>
        <p:nvPicPr>
          <p:cNvPr id="28" name="Grafika 27" descr="Biret">
            <a:extLst>
              <a:ext uri="{FF2B5EF4-FFF2-40B4-BE49-F238E27FC236}">
                <a16:creationId xmlns:a16="http://schemas.microsoft.com/office/drawing/2014/main" id="{15A5F3F1-C1AE-4635-AD94-CF93C4CF079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35096" y="848225"/>
            <a:ext cx="540000" cy="540000"/>
          </a:xfrm>
          <a:prstGeom prst="rect">
            <a:avLst/>
          </a:prstGeom>
        </p:spPr>
      </p:pic>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75430" y="746341"/>
            <a:ext cx="540000" cy="5400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47546" y="924362"/>
            <a:ext cx="540000" cy="540000"/>
          </a:xfrm>
          <a:prstGeom prst="rect">
            <a:avLst/>
          </a:prstGeom>
        </p:spPr>
      </p:pic>
      <p:graphicFrame>
        <p:nvGraphicFramePr>
          <p:cNvPr id="38" name="Tabela 37">
            <a:extLst>
              <a:ext uri="{FF2B5EF4-FFF2-40B4-BE49-F238E27FC236}">
                <a16:creationId xmlns:a16="http://schemas.microsoft.com/office/drawing/2014/main" id="{97A7307E-546E-4BD4-9104-0F4313BA2D19}"/>
              </a:ext>
            </a:extLst>
          </p:cNvPr>
          <p:cNvGraphicFramePr>
            <a:graphicFrameLocks noGrp="1"/>
          </p:cNvGraphicFramePr>
          <p:nvPr>
            <p:extLst>
              <p:ext uri="{D42A27DB-BD31-4B8C-83A1-F6EECF244321}">
                <p14:modId xmlns:p14="http://schemas.microsoft.com/office/powerpoint/2010/main" val="4176143044"/>
              </p:ext>
            </p:extLst>
          </p:nvPr>
        </p:nvGraphicFramePr>
        <p:xfrm>
          <a:off x="2547489" y="723027"/>
          <a:ext cx="794852" cy="78803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83</a:t>
                      </a:r>
                    </a:p>
                  </a:txBody>
                  <a:tcPr marL="9525" marR="9525" marT="9525" marB="0" anchor="ctr"/>
                </a:tc>
                <a:extLst>
                  <a:ext uri="{0D108BD9-81ED-4DB2-BD59-A6C34878D82A}">
                    <a16:rowId xmlns:a16="http://schemas.microsoft.com/office/drawing/2014/main" val="3731553139"/>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665605274"/>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a:t>
                      </a:r>
                    </a:p>
                  </a:txBody>
                  <a:tcPr marL="9525" marR="9525" marT="9525" marB="0" anchor="ctr"/>
                </a:tc>
                <a:extLst>
                  <a:ext uri="{0D108BD9-81ED-4DB2-BD59-A6C34878D82A}">
                    <a16:rowId xmlns:a16="http://schemas.microsoft.com/office/drawing/2014/main" val="2531493681"/>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4169198669"/>
                  </a:ext>
                </a:extLst>
              </a:tr>
              <a:tr h="1576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45</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9" name="Tabela 38">
            <a:extLst>
              <a:ext uri="{FF2B5EF4-FFF2-40B4-BE49-F238E27FC236}">
                <a16:creationId xmlns:a16="http://schemas.microsoft.com/office/drawing/2014/main" id="{87A60B07-DE26-4BD5-BDCF-9E5E02DCF6A3}"/>
              </a:ext>
            </a:extLst>
          </p:cNvPr>
          <p:cNvGraphicFramePr>
            <a:graphicFrameLocks noGrp="1"/>
          </p:cNvGraphicFramePr>
          <p:nvPr>
            <p:extLst>
              <p:ext uri="{D42A27DB-BD31-4B8C-83A1-F6EECF244321}">
                <p14:modId xmlns:p14="http://schemas.microsoft.com/office/powerpoint/2010/main" val="241027519"/>
              </p:ext>
            </p:extLst>
          </p:nvPr>
        </p:nvGraphicFramePr>
        <p:xfrm>
          <a:off x="4609205" y="837743"/>
          <a:ext cx="794852" cy="697408"/>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74352">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7</a:t>
                      </a:r>
                    </a:p>
                  </a:txBody>
                  <a:tcPr marL="9525" marR="9525" marT="9525" marB="0" anchor="ctr"/>
                </a:tc>
                <a:extLst>
                  <a:ext uri="{0D108BD9-81ED-4DB2-BD59-A6C34878D82A}">
                    <a16:rowId xmlns:a16="http://schemas.microsoft.com/office/drawing/2014/main" val="969570423"/>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a:t>
                      </a:r>
                    </a:p>
                  </a:txBody>
                  <a:tcPr marL="9525" marR="9525" marT="9525" marB="0" anchor="ctr"/>
                </a:tc>
                <a:extLst>
                  <a:ext uri="{0D108BD9-81ED-4DB2-BD59-A6C34878D82A}">
                    <a16:rowId xmlns:a16="http://schemas.microsoft.com/office/drawing/2014/main" val="4067412734"/>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161</a:t>
                      </a:r>
                    </a:p>
                  </a:txBody>
                  <a:tcPr marL="9525" marR="9525" marT="9525" marB="0" anchor="ctr"/>
                </a:tc>
                <a:extLst>
                  <a:ext uri="{0D108BD9-81ED-4DB2-BD59-A6C34878D82A}">
                    <a16:rowId xmlns:a16="http://schemas.microsoft.com/office/drawing/2014/main" val="3678849805"/>
                  </a:ext>
                </a:extLst>
              </a:tr>
              <a:tr h="1743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85</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40" name="Tabela 39">
            <a:extLst>
              <a:ext uri="{FF2B5EF4-FFF2-40B4-BE49-F238E27FC236}">
                <a16:creationId xmlns:a16="http://schemas.microsoft.com/office/drawing/2014/main" id="{C33A58F1-63E2-43D6-AE30-2E94C4A00725}"/>
              </a:ext>
            </a:extLst>
          </p:cNvPr>
          <p:cNvGraphicFramePr>
            <a:graphicFrameLocks noGrp="1"/>
          </p:cNvGraphicFramePr>
          <p:nvPr>
            <p:extLst>
              <p:ext uri="{D42A27DB-BD31-4B8C-83A1-F6EECF244321}">
                <p14:modId xmlns:p14="http://schemas.microsoft.com/office/powerpoint/2010/main" val="1459234168"/>
              </p:ext>
            </p:extLst>
          </p:nvPr>
        </p:nvGraphicFramePr>
        <p:xfrm>
          <a:off x="6672256" y="896718"/>
          <a:ext cx="794852" cy="6697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232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72</a:t>
                      </a:r>
                    </a:p>
                  </a:txBody>
                  <a:tcPr marL="9525" marR="9525" marT="9525" marB="0" anchor="ctr"/>
                </a:tc>
                <a:extLst>
                  <a:ext uri="{0D108BD9-81ED-4DB2-BD59-A6C34878D82A}">
                    <a16:rowId xmlns:a16="http://schemas.microsoft.com/office/drawing/2014/main" val="51909304"/>
                  </a:ext>
                </a:extLst>
              </a:tr>
              <a:tr h="2232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120</a:t>
                      </a:r>
                    </a:p>
                  </a:txBody>
                  <a:tcPr marL="9525" marR="9525" marT="9525" marB="0" anchor="ctr"/>
                </a:tc>
                <a:extLst>
                  <a:ext uri="{0D108BD9-81ED-4DB2-BD59-A6C34878D82A}">
                    <a16:rowId xmlns:a16="http://schemas.microsoft.com/office/drawing/2014/main" val="1677817719"/>
                  </a:ext>
                </a:extLst>
              </a:tr>
              <a:tr h="22324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676163110"/>
                  </a:ext>
                </a:extLst>
              </a:tr>
            </a:tbl>
          </a:graphicData>
        </a:graphic>
      </p:graphicFrame>
      <p:grpSp>
        <p:nvGrpSpPr>
          <p:cNvPr id="36" name="Grupa 35" descr="Działania podejmowane na rzecz własnego zdrowia związane z jakością powietrza&#10;&#10;Grafika przedstawiająca odsetek osób, które śledzą komunikaty dotyczące jakości powietrza: 70,4%">
            <a:extLst>
              <a:ext uri="{FF2B5EF4-FFF2-40B4-BE49-F238E27FC236}">
                <a16:creationId xmlns:a16="http://schemas.microsoft.com/office/drawing/2014/main" id="{774599BA-8171-4AB2-B4A8-668036DD0771}"/>
              </a:ext>
            </a:extLst>
          </p:cNvPr>
          <p:cNvGrpSpPr/>
          <p:nvPr/>
        </p:nvGrpSpPr>
        <p:grpSpPr>
          <a:xfrm>
            <a:off x="-292438" y="1668523"/>
            <a:ext cx="1634503" cy="770690"/>
            <a:chOff x="1407870" y="1364548"/>
            <a:chExt cx="2953053" cy="1558990"/>
          </a:xfrm>
        </p:grpSpPr>
        <p:grpSp>
          <p:nvGrpSpPr>
            <p:cNvPr id="37" name="Grupa 36">
              <a:extLst>
                <a:ext uri="{FF2B5EF4-FFF2-40B4-BE49-F238E27FC236}">
                  <a16:creationId xmlns:a16="http://schemas.microsoft.com/office/drawing/2014/main" id="{B18BEF86-1B70-4000-9517-89998156E6F8}"/>
                </a:ext>
              </a:extLst>
            </p:cNvPr>
            <p:cNvGrpSpPr/>
            <p:nvPr/>
          </p:nvGrpSpPr>
          <p:grpSpPr>
            <a:xfrm>
              <a:off x="1407870" y="1569059"/>
              <a:ext cx="2953053" cy="1354479"/>
              <a:chOff x="3617117" y="1555674"/>
              <a:chExt cx="2953053" cy="1354479"/>
            </a:xfrm>
          </p:grpSpPr>
          <p:sp>
            <p:nvSpPr>
              <p:cNvPr id="42" name="Schemat blokowy: łącznik 41">
                <a:extLst>
                  <a:ext uri="{FF2B5EF4-FFF2-40B4-BE49-F238E27FC236}">
                    <a16:creationId xmlns:a16="http://schemas.microsoft.com/office/drawing/2014/main" id="{026BDC4C-2664-4303-8453-45020131DED1}"/>
                  </a:ext>
                </a:extLst>
              </p:cNvPr>
              <p:cNvSpPr/>
              <p:nvPr/>
            </p:nvSpPr>
            <p:spPr>
              <a:xfrm>
                <a:off x="4586035" y="1555674"/>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ole tekstowe 42">
                <a:extLst>
                  <a:ext uri="{FF2B5EF4-FFF2-40B4-BE49-F238E27FC236}">
                    <a16:creationId xmlns:a16="http://schemas.microsoft.com/office/drawing/2014/main" id="{70417C63-B5B3-42CB-88EA-26E4E7C88FC7}"/>
                  </a:ext>
                </a:extLst>
              </p:cNvPr>
              <p:cNvSpPr txBox="1"/>
              <p:nvPr/>
            </p:nvSpPr>
            <p:spPr>
              <a:xfrm>
                <a:off x="3617117" y="2633154"/>
                <a:ext cx="2953053" cy="276999"/>
              </a:xfrm>
              <a:prstGeom prst="rect">
                <a:avLst/>
              </a:prstGeom>
              <a:noFill/>
            </p:spPr>
            <p:txBody>
              <a:bodyPr wrap="square" rtlCol="0">
                <a:spAutoFit/>
              </a:bodyPr>
              <a:lstStyle/>
              <a:p>
                <a:pPr algn="ctr"/>
                <a:endParaRPr lang="pl-PL" sz="1200" dirty="0">
                  <a:solidFill>
                    <a:srgbClr val="5C5C5C"/>
                  </a:solidFill>
                  <a:latin typeface="Century Gothic" panose="020B0502020202020204" pitchFamily="34" charset="0"/>
                </a:endParaRPr>
              </a:p>
            </p:txBody>
          </p:sp>
          <p:sp>
            <p:nvSpPr>
              <p:cNvPr id="44" name="pole tekstowe 43">
                <a:extLst>
                  <a:ext uri="{FF2B5EF4-FFF2-40B4-BE49-F238E27FC236}">
                    <a16:creationId xmlns:a16="http://schemas.microsoft.com/office/drawing/2014/main" id="{21B2A330-EC1A-4F87-885C-7487BDE3F385}"/>
                  </a:ext>
                </a:extLst>
              </p:cNvPr>
              <p:cNvSpPr txBox="1"/>
              <p:nvPr/>
            </p:nvSpPr>
            <p:spPr>
              <a:xfrm>
                <a:off x="4913191" y="2146898"/>
                <a:ext cx="1382039" cy="684843"/>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70,4%</a:t>
                </a:r>
              </a:p>
            </p:txBody>
          </p:sp>
        </p:grpSp>
        <p:pic>
          <p:nvPicPr>
            <p:cNvPr id="41" name="Obraz 40">
              <a:extLst>
                <a:ext uri="{FF2B5EF4-FFF2-40B4-BE49-F238E27FC236}">
                  <a16:creationId xmlns:a16="http://schemas.microsoft.com/office/drawing/2014/main" id="{6480D648-39DA-48F2-B6F6-D139885029CA}"/>
                </a:ext>
              </a:extLst>
            </p:cNvPr>
            <p:cNvPicPr>
              <a:picLocks noChangeAspect="1"/>
            </p:cNvPicPr>
            <p:nvPr/>
          </p:nvPicPr>
          <p:blipFill>
            <a:blip r:embed="rId14" cstate="hq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77614" y="1364548"/>
              <a:ext cx="881341" cy="881341"/>
            </a:xfrm>
            <a:prstGeom prst="rect">
              <a:avLst/>
            </a:prstGeom>
          </p:spPr>
        </p:pic>
      </p:grpSp>
      <p:grpSp>
        <p:nvGrpSpPr>
          <p:cNvPr id="45" name="Grupa 44" descr="Działania podejmowane na rzecz własnego zdrowia związane z jakością powietrza&#10;&#10;Grafika przedstawiająca drzewa wraz z odsetkiem osób, które ograniczają czas przebywania na powietrzu podczas alarmu smogowego: 43,6%">
            <a:extLst>
              <a:ext uri="{FF2B5EF4-FFF2-40B4-BE49-F238E27FC236}">
                <a16:creationId xmlns:a16="http://schemas.microsoft.com/office/drawing/2014/main" id="{4B021D3D-B2E4-4785-A41A-9DD8A6B955C2}"/>
              </a:ext>
            </a:extLst>
          </p:cNvPr>
          <p:cNvGrpSpPr/>
          <p:nvPr/>
        </p:nvGrpSpPr>
        <p:grpSpPr>
          <a:xfrm>
            <a:off x="124260" y="2847294"/>
            <a:ext cx="1100096" cy="695286"/>
            <a:chOff x="6840791" y="2830674"/>
            <a:chExt cx="1887881" cy="1390456"/>
          </a:xfrm>
        </p:grpSpPr>
        <p:grpSp>
          <p:nvGrpSpPr>
            <p:cNvPr id="51" name="Grupa 50">
              <a:extLst>
                <a:ext uri="{FF2B5EF4-FFF2-40B4-BE49-F238E27FC236}">
                  <a16:creationId xmlns:a16="http://schemas.microsoft.com/office/drawing/2014/main" id="{815E630C-E502-4F51-8A4F-0C3D1CFD3E5C}"/>
                </a:ext>
              </a:extLst>
            </p:cNvPr>
            <p:cNvGrpSpPr/>
            <p:nvPr/>
          </p:nvGrpSpPr>
          <p:grpSpPr>
            <a:xfrm>
              <a:off x="7052106" y="2966210"/>
              <a:ext cx="1676566" cy="1254920"/>
              <a:chOff x="6863564" y="1615590"/>
              <a:chExt cx="1676566" cy="1254920"/>
            </a:xfrm>
          </p:grpSpPr>
          <p:sp>
            <p:nvSpPr>
              <p:cNvPr id="52" name="Schemat blokowy: łącznik 51">
                <a:extLst>
                  <a:ext uri="{FF2B5EF4-FFF2-40B4-BE49-F238E27FC236}">
                    <a16:creationId xmlns:a16="http://schemas.microsoft.com/office/drawing/2014/main" id="{CD1DAD38-8DB4-43E7-B39A-B980CA05B827}"/>
                  </a:ext>
                </a:extLst>
              </p:cNvPr>
              <p:cNvSpPr/>
              <p:nvPr/>
            </p:nvSpPr>
            <p:spPr>
              <a:xfrm>
                <a:off x="6863564" y="1615590"/>
                <a:ext cx="938749" cy="1006633"/>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2A8BA23D-E798-4329-8B6C-259065BFDAAA}"/>
                  </a:ext>
                </a:extLst>
              </p:cNvPr>
              <p:cNvSpPr txBox="1"/>
              <p:nvPr/>
            </p:nvSpPr>
            <p:spPr>
              <a:xfrm>
                <a:off x="7227390" y="2193458"/>
                <a:ext cx="1312740" cy="677052"/>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43,6%</a:t>
                </a:r>
              </a:p>
            </p:txBody>
          </p:sp>
        </p:grpSp>
        <p:grpSp>
          <p:nvGrpSpPr>
            <p:cNvPr id="47" name="Grupa 46">
              <a:extLst>
                <a:ext uri="{FF2B5EF4-FFF2-40B4-BE49-F238E27FC236}">
                  <a16:creationId xmlns:a16="http://schemas.microsoft.com/office/drawing/2014/main" id="{A31BD996-EEB7-4867-A9F5-133033D93A47}"/>
                </a:ext>
              </a:extLst>
            </p:cNvPr>
            <p:cNvGrpSpPr/>
            <p:nvPr/>
          </p:nvGrpSpPr>
          <p:grpSpPr>
            <a:xfrm>
              <a:off x="6840791" y="2830674"/>
              <a:ext cx="1011901" cy="825781"/>
              <a:chOff x="6815068" y="2859225"/>
              <a:chExt cx="1011901" cy="825781"/>
            </a:xfrm>
          </p:grpSpPr>
          <p:pic>
            <p:nvPicPr>
              <p:cNvPr id="48" name="Obraz 47">
                <a:extLst>
                  <a:ext uri="{FF2B5EF4-FFF2-40B4-BE49-F238E27FC236}">
                    <a16:creationId xmlns:a16="http://schemas.microsoft.com/office/drawing/2014/main" id="{E214D2AA-0DA9-428C-9D6B-7902AAB63092}"/>
                  </a:ext>
                </a:extLst>
              </p:cNvPr>
              <p:cNvPicPr>
                <a:picLocks noChangeAspect="1"/>
              </p:cNvPicPr>
              <p:nvPr/>
            </p:nvPicPr>
            <p:blipFill>
              <a:blip r:embed="rId15"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815068" y="2859225"/>
                <a:ext cx="211315" cy="211315"/>
              </a:xfrm>
              <a:prstGeom prst="rect">
                <a:avLst/>
              </a:prstGeom>
            </p:spPr>
          </p:pic>
          <p:pic>
            <p:nvPicPr>
              <p:cNvPr id="49" name="Obraz 48">
                <a:extLst>
                  <a:ext uri="{FF2B5EF4-FFF2-40B4-BE49-F238E27FC236}">
                    <a16:creationId xmlns:a16="http://schemas.microsoft.com/office/drawing/2014/main" id="{452F9CAD-7731-4768-A7E1-6B8F523B6CA3}"/>
                  </a:ext>
                </a:extLst>
              </p:cNvPr>
              <p:cNvPicPr>
                <a:picLocks noChangeAspect="1"/>
              </p:cNvPicPr>
              <p:nvPr/>
            </p:nvPicPr>
            <p:blipFill>
              <a:blip r:embed="rId16"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01188" y="2859225"/>
                <a:ext cx="825781" cy="825781"/>
              </a:xfrm>
              <a:prstGeom prst="rect">
                <a:avLst/>
              </a:prstGeom>
            </p:spPr>
          </p:pic>
        </p:grpSp>
      </p:grpSp>
      <p:grpSp>
        <p:nvGrpSpPr>
          <p:cNvPr id="54" name="Grupa 53" descr="Działania podejmowane na rzecz własnego zdrowia związane z jakością powietrza&#10;&#10;Grafika przedstawiająca dom wraz z odsetkiem osób, które zamontowały w domu filtr: 25,1%">
            <a:extLst>
              <a:ext uri="{FF2B5EF4-FFF2-40B4-BE49-F238E27FC236}">
                <a16:creationId xmlns:a16="http://schemas.microsoft.com/office/drawing/2014/main" id="{2BDA612F-3EE9-4782-97A6-4EB4B70790B0}"/>
              </a:ext>
            </a:extLst>
          </p:cNvPr>
          <p:cNvGrpSpPr/>
          <p:nvPr/>
        </p:nvGrpSpPr>
        <p:grpSpPr>
          <a:xfrm>
            <a:off x="67484" y="3936483"/>
            <a:ext cx="1100193" cy="795037"/>
            <a:chOff x="3593529" y="2603963"/>
            <a:chExt cx="2110213" cy="1474373"/>
          </a:xfrm>
        </p:grpSpPr>
        <p:grpSp>
          <p:nvGrpSpPr>
            <p:cNvPr id="55" name="Grupa 54">
              <a:extLst>
                <a:ext uri="{FF2B5EF4-FFF2-40B4-BE49-F238E27FC236}">
                  <a16:creationId xmlns:a16="http://schemas.microsoft.com/office/drawing/2014/main" id="{C16E2F6B-D02F-42D5-91CD-F949CBDD59B5}"/>
                </a:ext>
              </a:extLst>
            </p:cNvPr>
            <p:cNvGrpSpPr/>
            <p:nvPr/>
          </p:nvGrpSpPr>
          <p:grpSpPr>
            <a:xfrm>
              <a:off x="3926193" y="2894443"/>
              <a:ext cx="1777549" cy="1183893"/>
              <a:chOff x="2345397" y="1564156"/>
              <a:chExt cx="1777549" cy="1183893"/>
            </a:xfrm>
          </p:grpSpPr>
          <p:sp>
            <p:nvSpPr>
              <p:cNvPr id="60" name="Schemat blokowy: łącznik 59">
                <a:extLst>
                  <a:ext uri="{FF2B5EF4-FFF2-40B4-BE49-F238E27FC236}">
                    <a16:creationId xmlns:a16="http://schemas.microsoft.com/office/drawing/2014/main" id="{5F9350C6-1F54-4EBE-9B76-31EEC11DD2F9}"/>
                  </a:ext>
                </a:extLst>
              </p:cNvPr>
              <p:cNvSpPr/>
              <p:nvPr/>
            </p:nvSpPr>
            <p:spPr>
              <a:xfrm>
                <a:off x="2345397" y="1564156"/>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952EB071-B04A-4466-8FF1-DFC79FC5D110}"/>
                  </a:ext>
                </a:extLst>
              </p:cNvPr>
              <p:cNvSpPr txBox="1"/>
              <p:nvPr/>
            </p:nvSpPr>
            <p:spPr>
              <a:xfrm>
                <a:off x="2655736" y="2120210"/>
                <a:ext cx="1467210" cy="627839"/>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25,1%</a:t>
                </a:r>
              </a:p>
            </p:txBody>
          </p:sp>
        </p:grpSp>
        <p:pic>
          <p:nvPicPr>
            <p:cNvPr id="56" name="Grafika 55" descr="Dom">
              <a:extLst>
                <a:ext uri="{FF2B5EF4-FFF2-40B4-BE49-F238E27FC236}">
                  <a16:creationId xmlns:a16="http://schemas.microsoft.com/office/drawing/2014/main" id="{63E4D8EA-B0B5-421F-8C3D-FACBD65508C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593529" y="2603963"/>
              <a:ext cx="1090402" cy="1090402"/>
            </a:xfrm>
            <a:prstGeom prst="rect">
              <a:avLst/>
            </a:prstGeom>
          </p:spPr>
        </p:pic>
      </p:grpSp>
      <p:grpSp>
        <p:nvGrpSpPr>
          <p:cNvPr id="62" name="Grupa 61" descr="Działania podejmowane na rzecz własnego zdrowia związane z jakością powietrza&#10;&#10;Grafika przedstawiająca maseczkę wraz z odsetkiem osób, które noszą maseczki: 11,5%">
            <a:extLst>
              <a:ext uri="{FF2B5EF4-FFF2-40B4-BE49-F238E27FC236}">
                <a16:creationId xmlns:a16="http://schemas.microsoft.com/office/drawing/2014/main" id="{91766557-A07A-406F-A0EF-DF0436694E31}"/>
              </a:ext>
            </a:extLst>
          </p:cNvPr>
          <p:cNvGrpSpPr/>
          <p:nvPr/>
        </p:nvGrpSpPr>
        <p:grpSpPr>
          <a:xfrm>
            <a:off x="141573" y="5028605"/>
            <a:ext cx="755125" cy="640455"/>
            <a:chOff x="5308000" y="2758193"/>
            <a:chExt cx="1286725" cy="1147913"/>
          </a:xfrm>
        </p:grpSpPr>
        <p:grpSp>
          <p:nvGrpSpPr>
            <p:cNvPr id="63" name="Grupa 62">
              <a:extLst>
                <a:ext uri="{FF2B5EF4-FFF2-40B4-BE49-F238E27FC236}">
                  <a16:creationId xmlns:a16="http://schemas.microsoft.com/office/drawing/2014/main" id="{45C904DB-0DAF-4783-9AEF-B0B496B5FD0E}"/>
                </a:ext>
              </a:extLst>
            </p:cNvPr>
            <p:cNvGrpSpPr/>
            <p:nvPr/>
          </p:nvGrpSpPr>
          <p:grpSpPr>
            <a:xfrm>
              <a:off x="5495004" y="2899474"/>
              <a:ext cx="1099721" cy="1006632"/>
              <a:chOff x="5706354" y="1548107"/>
              <a:chExt cx="1099721" cy="1006632"/>
            </a:xfrm>
          </p:grpSpPr>
          <p:sp>
            <p:nvSpPr>
              <p:cNvPr id="65" name="Schemat blokowy: łącznik 64">
                <a:extLst>
                  <a:ext uri="{FF2B5EF4-FFF2-40B4-BE49-F238E27FC236}">
                    <a16:creationId xmlns:a16="http://schemas.microsoft.com/office/drawing/2014/main" id="{FBF189AF-9144-46E9-934E-6F1FD52A5903}"/>
                  </a:ext>
                </a:extLst>
              </p:cNvPr>
              <p:cNvSpPr/>
              <p:nvPr/>
            </p:nvSpPr>
            <p:spPr>
              <a:xfrm>
                <a:off x="5706354" y="1548107"/>
                <a:ext cx="994704" cy="1006632"/>
              </a:xfrm>
              <a:prstGeom prst="flowChartConnector">
                <a:avLst/>
              </a:prstGeom>
              <a:solidFill>
                <a:srgbClr val="FFD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ole tekstowe 66">
                <a:extLst>
                  <a:ext uri="{FF2B5EF4-FFF2-40B4-BE49-F238E27FC236}">
                    <a16:creationId xmlns:a16="http://schemas.microsoft.com/office/drawing/2014/main" id="{607320BB-F28B-40DF-9686-C0189A3AF608}"/>
                  </a:ext>
                </a:extLst>
              </p:cNvPr>
              <p:cNvSpPr txBox="1"/>
              <p:nvPr/>
            </p:nvSpPr>
            <p:spPr>
              <a:xfrm>
                <a:off x="6041122" y="2158470"/>
                <a:ext cx="764953" cy="338554"/>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rPr>
                  <a:t>11,5%</a:t>
                </a:r>
              </a:p>
            </p:txBody>
          </p:sp>
        </p:grpSp>
        <p:pic>
          <p:nvPicPr>
            <p:cNvPr id="64" name="Obraz 63">
              <a:extLst>
                <a:ext uri="{FF2B5EF4-FFF2-40B4-BE49-F238E27FC236}">
                  <a16:creationId xmlns:a16="http://schemas.microsoft.com/office/drawing/2014/main" id="{DDE526FB-2BD7-4C0C-82E5-1F27D554F4D6}"/>
                </a:ext>
              </a:extLst>
            </p:cNvPr>
            <p:cNvPicPr>
              <a:picLocks noChangeAspect="1"/>
            </p:cNvPicPr>
            <p:nvPr/>
          </p:nvPicPr>
          <p:blipFill>
            <a:blip r:embed="rId19"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08000" y="2758193"/>
              <a:ext cx="1028321" cy="1028321"/>
            </a:xfrm>
            <a:prstGeom prst="rect">
              <a:avLst/>
            </a:prstGeom>
          </p:spPr>
        </p:pic>
      </p:grpSp>
    </p:spTree>
    <p:extLst>
      <p:ext uri="{BB962C8B-B14F-4D97-AF65-F5344CB8AC3E}">
        <p14:creationId xmlns:p14="http://schemas.microsoft.com/office/powerpoint/2010/main" val="434785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461181"/>
            <a:ext cx="8719284" cy="395546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Blisko </a:t>
            </a:r>
            <a:r>
              <a:rPr lang="pl-PL" sz="1200" b="1" dirty="0">
                <a:solidFill>
                  <a:schemeClr val="tx1">
                    <a:lumMod val="65000"/>
                    <a:lumOff val="35000"/>
                  </a:schemeClr>
                </a:solidFill>
                <a:latin typeface="Century Gothic" panose="020B0502020202020204" pitchFamily="34" charset="0"/>
              </a:rPr>
              <a:t>3 na 10 Polaków podejmuje działania na rzecz ochrony własnego zdrowia związane z jakością powietrza</a:t>
            </a:r>
            <a:r>
              <a:rPr lang="pl-PL" sz="1200" dirty="0">
                <a:solidFill>
                  <a:schemeClr val="tx1">
                    <a:lumMod val="65000"/>
                    <a:lumOff val="35000"/>
                  </a:schemeClr>
                </a:solidFill>
                <a:latin typeface="Century Gothic" panose="020B0502020202020204" pitchFamily="34" charset="0"/>
              </a:rPr>
              <a:t>. Takie deklaracje częściej padały wśród osoby w średnim wieku - pomiędzy 35 a 59 r.ż. (34,8%-36,1%) oraz z wykształceniem wyższym (48,3%). Działania tego typu częściej podejmują również mieszkańcy dużych miast, powyżej 200 tys. mieszkańców.</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Najczęściej podejmowanym działaniem </a:t>
            </a:r>
            <a:r>
              <a:rPr lang="pl-PL" sz="1200" dirty="0">
                <a:solidFill>
                  <a:schemeClr val="tx1">
                    <a:lumMod val="65000"/>
                    <a:lumOff val="35000"/>
                  </a:schemeClr>
                </a:solidFill>
                <a:latin typeface="Century Gothic" panose="020B0502020202020204" pitchFamily="34" charset="0"/>
              </a:rPr>
              <a:t>na rzecz ochrony własnego zdrowia związanym z jakością powietrza jest </a:t>
            </a:r>
            <a:r>
              <a:rPr lang="pl-PL" sz="1200" b="1" dirty="0">
                <a:solidFill>
                  <a:schemeClr val="tx1">
                    <a:lumMod val="65000"/>
                    <a:lumOff val="35000"/>
                  </a:schemeClr>
                </a:solidFill>
                <a:latin typeface="Century Gothic" panose="020B0502020202020204" pitchFamily="34" charset="0"/>
              </a:rPr>
              <a:t>śledzenie komunikatów dotyczących jego stanu </a:t>
            </a:r>
            <a:r>
              <a:rPr lang="pl-PL" sz="1200" dirty="0">
                <a:solidFill>
                  <a:schemeClr val="tx1">
                    <a:lumMod val="65000"/>
                    <a:lumOff val="35000"/>
                  </a:schemeClr>
                </a:solidFill>
                <a:latin typeface="Century Gothic" panose="020B0502020202020204" pitchFamily="34" charset="0"/>
              </a:rPr>
              <a:t>(70,4%). Działanie to częściej podejmują kobiety oraz osoby powyżej 60 r.ż., a także mieszkańcy dużych aglomeracji. Dość częstą praktyką jest także </a:t>
            </a:r>
            <a:r>
              <a:rPr lang="pl-PL" sz="1200" b="1" dirty="0">
                <a:solidFill>
                  <a:schemeClr val="tx1">
                    <a:lumMod val="65000"/>
                    <a:lumOff val="35000"/>
                  </a:schemeClr>
                </a:solidFill>
                <a:latin typeface="Century Gothic" panose="020B0502020202020204" pitchFamily="34" charset="0"/>
              </a:rPr>
              <a:t>ograniczanie czasu przebywania na powietrzu podczas alarmu smogowego</a:t>
            </a:r>
            <a:r>
              <a:rPr lang="pl-PL" sz="1200" dirty="0">
                <a:solidFill>
                  <a:schemeClr val="tx1">
                    <a:lumMod val="65000"/>
                    <a:lumOff val="35000"/>
                  </a:schemeClr>
                </a:solidFill>
                <a:latin typeface="Century Gothic" panose="020B0502020202020204" pitchFamily="34" charset="0"/>
              </a:rPr>
              <a:t> (43,6%). W tym przypadku większy odsetek wskazań zaobserwowano wśród kobiet, w grupie osób w średnim wieku (25-59 lat) oraz mieszkańców aglomeracji. Ponadto, odsetek wskazań wzrastał wraz ze wzrostem poziomu wykształcenia (podstawowe14,3% vs wyższe 55,3%). Co czwarta osoba w celu ochrony własnego </a:t>
            </a:r>
            <a:r>
              <a:rPr lang="pl-PL" sz="1200" b="1" dirty="0">
                <a:solidFill>
                  <a:schemeClr val="tx1">
                    <a:lumMod val="65000"/>
                    <a:lumOff val="35000"/>
                  </a:schemeClr>
                </a:solidFill>
                <a:latin typeface="Century Gothic" panose="020B0502020202020204" pitchFamily="34" charset="0"/>
              </a:rPr>
              <a:t>zdrowia zamontowała w domu filtr oczyszczający powietrze</a:t>
            </a:r>
            <a:r>
              <a:rPr lang="pl-PL" sz="1200" dirty="0">
                <a:solidFill>
                  <a:schemeClr val="tx1">
                    <a:lumMod val="65000"/>
                    <a:lumOff val="35000"/>
                  </a:schemeClr>
                </a:solidFill>
                <a:latin typeface="Century Gothic" panose="020B0502020202020204" pitchFamily="34" charset="0"/>
              </a:rPr>
              <a:t>, a blisko co dziesiąta deklaruje </a:t>
            </a:r>
            <a:r>
              <a:rPr lang="pl-PL" sz="1200" b="1" dirty="0">
                <a:solidFill>
                  <a:schemeClr val="tx1">
                    <a:lumMod val="65000"/>
                    <a:lumOff val="35000"/>
                  </a:schemeClr>
                </a:solidFill>
                <a:latin typeface="Century Gothic" panose="020B0502020202020204" pitchFamily="34" charset="0"/>
              </a:rPr>
              <a:t>noszenie maseczki antysmogowej</a:t>
            </a:r>
            <a:r>
              <a:rPr lang="pl-PL" sz="1200" dirty="0">
                <a:solidFill>
                  <a:schemeClr val="tx1">
                    <a:lumMod val="65000"/>
                    <a:lumOff val="35000"/>
                  </a:schemeClr>
                </a:solidFill>
                <a:latin typeface="Century Gothic" panose="020B0502020202020204" pitchFamily="34" charset="0"/>
              </a:rPr>
              <a:t>. Zamontowanie w domu filtrów oczyszczających powietrze deklarują w szczególności mężczyźni oraz mieszkańcy średnich miast od 50 do 200 tys. mieszkańców. Wśród zwolenników noszenia maseczek również dominują mężczyźni, ale także osoby starsze.</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29</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 – JAKOŚĆ POWIETRZA</a:t>
            </a:r>
          </a:p>
        </p:txBody>
      </p:sp>
      <p:sp>
        <p:nvSpPr>
          <p:cNvPr id="18" name="Prostokąt 17">
            <a:extLst>
              <a:ext uri="{FF2B5EF4-FFF2-40B4-BE49-F238E27FC236}">
                <a16:creationId xmlns:a16="http://schemas.microsoft.com/office/drawing/2014/main" id="{8D69A6FC-8A57-4E61-9768-6BEEB0CA7ABE}"/>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09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CD5A35FA-FFEC-4C53-8AC9-AB847BE2F295}"/>
              </a:ext>
            </a:extLst>
          </p:cNvPr>
          <p:cNvSpPr>
            <a:spLocks noGrp="1"/>
          </p:cNvSpPr>
          <p:nvPr>
            <p:ph type="sldNum" sz="quarter" idx="12"/>
          </p:nvPr>
        </p:nvSpPr>
        <p:spPr/>
        <p:txBody>
          <a:bodyPr/>
          <a:lstStyle/>
          <a:p>
            <a:fld id="{63495140-8AF3-44B3-8E8F-973C040A3C95}" type="slidenum">
              <a:rPr lang="pl-PL" b="0" smtClean="0">
                <a:solidFill>
                  <a:schemeClr val="tx1">
                    <a:lumMod val="65000"/>
                    <a:lumOff val="35000"/>
                  </a:schemeClr>
                </a:solidFill>
              </a:rPr>
              <a:t>3</a:t>
            </a:fld>
            <a:endParaRPr lang="pl-PL" b="0" dirty="0">
              <a:solidFill>
                <a:schemeClr val="tx1">
                  <a:lumMod val="65000"/>
                  <a:lumOff val="35000"/>
                </a:schemeClr>
              </a:solidFill>
            </a:endParaRPr>
          </a:p>
        </p:txBody>
      </p:sp>
      <p:sp>
        <p:nvSpPr>
          <p:cNvPr id="3" name="pole tekstowe 2">
            <a:extLst>
              <a:ext uri="{FF2B5EF4-FFF2-40B4-BE49-F238E27FC236}">
                <a16:creationId xmlns:a16="http://schemas.microsoft.com/office/drawing/2014/main" id="{B52B6C1D-BCC0-4773-B99A-81906298D37A}"/>
              </a:ext>
            </a:extLst>
          </p:cNvPr>
          <p:cNvSpPr txBox="1"/>
          <p:nvPr/>
        </p:nvSpPr>
        <p:spPr>
          <a:xfrm>
            <a:off x="3099182" y="1937016"/>
            <a:ext cx="3555782"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POSTAWOWE INFORMACJE</a:t>
            </a:r>
          </a:p>
        </p:txBody>
      </p:sp>
      <p:sp>
        <p:nvSpPr>
          <p:cNvPr id="29" name="pole tekstowe 28">
            <a:extLst>
              <a:ext uri="{FF2B5EF4-FFF2-40B4-BE49-F238E27FC236}">
                <a16:creationId xmlns:a16="http://schemas.microsoft.com/office/drawing/2014/main" id="{B2EE75AD-B951-4BA8-981B-4970144BF401}"/>
              </a:ext>
            </a:extLst>
          </p:cNvPr>
          <p:cNvSpPr txBox="1"/>
          <p:nvPr/>
        </p:nvSpPr>
        <p:spPr>
          <a:xfrm>
            <a:off x="3096291" y="2859275"/>
            <a:ext cx="3440365"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CHARAKTERYSTYKA PRÓBY</a:t>
            </a:r>
          </a:p>
        </p:txBody>
      </p:sp>
      <p:sp>
        <p:nvSpPr>
          <p:cNvPr id="31" name="pole tekstowe 30">
            <a:extLst>
              <a:ext uri="{FF2B5EF4-FFF2-40B4-BE49-F238E27FC236}">
                <a16:creationId xmlns:a16="http://schemas.microsoft.com/office/drawing/2014/main" id="{3EF99AD6-69F8-47EF-BAEE-BB44BA132E5B}"/>
              </a:ext>
            </a:extLst>
          </p:cNvPr>
          <p:cNvSpPr txBox="1"/>
          <p:nvPr/>
        </p:nvSpPr>
        <p:spPr>
          <a:xfrm>
            <a:off x="3096291" y="3807389"/>
            <a:ext cx="2263761"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WYNIKI BADANIA</a:t>
            </a:r>
          </a:p>
        </p:txBody>
      </p:sp>
      <p:grpSp>
        <p:nvGrpSpPr>
          <p:cNvPr id="61" name="Grupa 60">
            <a:extLst>
              <a:ext uri="{FF2B5EF4-FFF2-40B4-BE49-F238E27FC236}">
                <a16:creationId xmlns:a16="http://schemas.microsoft.com/office/drawing/2014/main" id="{32CF3DC8-6F9E-46F1-A972-F879D74FC9CE}"/>
              </a:ext>
            </a:extLst>
          </p:cNvPr>
          <p:cNvGrpSpPr/>
          <p:nvPr/>
        </p:nvGrpSpPr>
        <p:grpSpPr>
          <a:xfrm>
            <a:off x="1692086" y="3624525"/>
            <a:ext cx="1023355" cy="735006"/>
            <a:chOff x="1395994" y="4034768"/>
            <a:chExt cx="1023355" cy="735006"/>
          </a:xfrm>
          <a:solidFill>
            <a:srgbClr val="6D8F9A"/>
          </a:solidFill>
        </p:grpSpPr>
        <p:grpSp>
          <p:nvGrpSpPr>
            <p:cNvPr id="62" name="Grupa 61">
              <a:extLst>
                <a:ext uri="{FF2B5EF4-FFF2-40B4-BE49-F238E27FC236}">
                  <a16:creationId xmlns:a16="http://schemas.microsoft.com/office/drawing/2014/main" id="{C26950DF-0797-4025-A369-F11817BB7188}"/>
                </a:ext>
              </a:extLst>
            </p:cNvPr>
            <p:cNvGrpSpPr/>
            <p:nvPr/>
          </p:nvGrpSpPr>
          <p:grpSpPr>
            <a:xfrm rot="16200000">
              <a:off x="1540169" y="3890593"/>
              <a:ext cx="735006" cy="1023355"/>
              <a:chOff x="1026695" y="1807381"/>
              <a:chExt cx="1395663" cy="1949116"/>
            </a:xfrm>
            <a:grpFill/>
          </p:grpSpPr>
          <p:sp>
            <p:nvSpPr>
              <p:cNvPr id="64" name="Prostokąt 63">
                <a:extLst>
                  <a:ext uri="{FF2B5EF4-FFF2-40B4-BE49-F238E27FC236}">
                    <a16:creationId xmlns:a16="http://schemas.microsoft.com/office/drawing/2014/main" id="{2C18D069-87E7-471A-95F9-A7EA4C26A81D}"/>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65" name="Trójkąt równoramienny 64">
                <a:extLst>
                  <a:ext uri="{FF2B5EF4-FFF2-40B4-BE49-F238E27FC236}">
                    <a16:creationId xmlns:a16="http://schemas.microsoft.com/office/drawing/2014/main" id="{C1780C86-1656-4F6D-908B-D4A534162CC9}"/>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63" name="pole tekstowe 62">
              <a:extLst>
                <a:ext uri="{FF2B5EF4-FFF2-40B4-BE49-F238E27FC236}">
                  <a16:creationId xmlns:a16="http://schemas.microsoft.com/office/drawing/2014/main" id="{366EA384-89A4-4CFC-8E55-309A2372D9E3}"/>
                </a:ext>
              </a:extLst>
            </p:cNvPr>
            <p:cNvSpPr txBox="1"/>
            <p:nvPr/>
          </p:nvSpPr>
          <p:spPr>
            <a:xfrm>
              <a:off x="1525360" y="4177622"/>
              <a:ext cx="530915"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11</a:t>
              </a:r>
            </a:p>
          </p:txBody>
        </p:sp>
      </p:grpSp>
      <p:grpSp>
        <p:nvGrpSpPr>
          <p:cNvPr id="66" name="Grupa 65">
            <a:extLst>
              <a:ext uri="{FF2B5EF4-FFF2-40B4-BE49-F238E27FC236}">
                <a16:creationId xmlns:a16="http://schemas.microsoft.com/office/drawing/2014/main" id="{5283CD0B-055A-4282-941E-52405C836B12}"/>
              </a:ext>
            </a:extLst>
          </p:cNvPr>
          <p:cNvGrpSpPr/>
          <p:nvPr/>
        </p:nvGrpSpPr>
        <p:grpSpPr>
          <a:xfrm>
            <a:off x="1692086" y="2665642"/>
            <a:ext cx="1023355" cy="735006"/>
            <a:chOff x="1395994" y="4034768"/>
            <a:chExt cx="1023355" cy="735006"/>
          </a:xfrm>
          <a:solidFill>
            <a:srgbClr val="A0BEC8"/>
          </a:solidFill>
        </p:grpSpPr>
        <p:grpSp>
          <p:nvGrpSpPr>
            <p:cNvPr id="67" name="Grupa 66">
              <a:extLst>
                <a:ext uri="{FF2B5EF4-FFF2-40B4-BE49-F238E27FC236}">
                  <a16:creationId xmlns:a16="http://schemas.microsoft.com/office/drawing/2014/main" id="{AADC2783-BE20-46E7-9DF2-A26C22C54750}"/>
                </a:ext>
              </a:extLst>
            </p:cNvPr>
            <p:cNvGrpSpPr/>
            <p:nvPr/>
          </p:nvGrpSpPr>
          <p:grpSpPr>
            <a:xfrm rot="16200000">
              <a:off x="1540169" y="3890593"/>
              <a:ext cx="735006" cy="1023355"/>
              <a:chOff x="1026695" y="1807381"/>
              <a:chExt cx="1395663" cy="1949116"/>
            </a:xfrm>
            <a:grpFill/>
          </p:grpSpPr>
          <p:sp>
            <p:nvSpPr>
              <p:cNvPr id="69" name="Prostokąt 68">
                <a:extLst>
                  <a:ext uri="{FF2B5EF4-FFF2-40B4-BE49-F238E27FC236}">
                    <a16:creationId xmlns:a16="http://schemas.microsoft.com/office/drawing/2014/main" id="{E2A26814-A09B-4A98-90A2-D6C37EE3CD5E}"/>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70" name="Trójkąt równoramienny 69">
                <a:extLst>
                  <a:ext uri="{FF2B5EF4-FFF2-40B4-BE49-F238E27FC236}">
                    <a16:creationId xmlns:a16="http://schemas.microsoft.com/office/drawing/2014/main" id="{CF7EF979-E1E9-46D7-9F49-52958E5E13FD}"/>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68" name="pole tekstowe 67">
              <a:extLst>
                <a:ext uri="{FF2B5EF4-FFF2-40B4-BE49-F238E27FC236}">
                  <a16:creationId xmlns:a16="http://schemas.microsoft.com/office/drawing/2014/main" id="{231CD607-A756-4C48-8682-00C972AB2E79}"/>
                </a:ext>
              </a:extLst>
            </p:cNvPr>
            <p:cNvSpPr txBox="1"/>
            <p:nvPr/>
          </p:nvSpPr>
          <p:spPr>
            <a:xfrm>
              <a:off x="1594291" y="4180218"/>
              <a:ext cx="357790"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7</a:t>
              </a:r>
            </a:p>
          </p:txBody>
        </p:sp>
      </p:grpSp>
      <p:grpSp>
        <p:nvGrpSpPr>
          <p:cNvPr id="71" name="Grupa 70">
            <a:extLst>
              <a:ext uri="{FF2B5EF4-FFF2-40B4-BE49-F238E27FC236}">
                <a16:creationId xmlns:a16="http://schemas.microsoft.com/office/drawing/2014/main" id="{F0A58623-298E-4492-8A9F-E0355F9AEBB0}"/>
              </a:ext>
            </a:extLst>
          </p:cNvPr>
          <p:cNvGrpSpPr/>
          <p:nvPr/>
        </p:nvGrpSpPr>
        <p:grpSpPr>
          <a:xfrm>
            <a:off x="1692085" y="1736324"/>
            <a:ext cx="1023355" cy="735006"/>
            <a:chOff x="1395994" y="4034768"/>
            <a:chExt cx="1023355" cy="735006"/>
          </a:xfrm>
          <a:solidFill>
            <a:srgbClr val="C4D7DD"/>
          </a:solidFill>
        </p:grpSpPr>
        <p:grpSp>
          <p:nvGrpSpPr>
            <p:cNvPr id="72" name="Grupa 71">
              <a:extLst>
                <a:ext uri="{FF2B5EF4-FFF2-40B4-BE49-F238E27FC236}">
                  <a16:creationId xmlns:a16="http://schemas.microsoft.com/office/drawing/2014/main" id="{23215BE8-0067-4054-B942-494E276AF893}"/>
                </a:ext>
              </a:extLst>
            </p:cNvPr>
            <p:cNvGrpSpPr/>
            <p:nvPr/>
          </p:nvGrpSpPr>
          <p:grpSpPr>
            <a:xfrm rot="16200000">
              <a:off x="1540169" y="3890593"/>
              <a:ext cx="735006" cy="1023355"/>
              <a:chOff x="1026695" y="1807381"/>
              <a:chExt cx="1395663" cy="1949116"/>
            </a:xfrm>
            <a:grpFill/>
          </p:grpSpPr>
          <p:sp>
            <p:nvSpPr>
              <p:cNvPr id="74" name="Prostokąt 73">
                <a:extLst>
                  <a:ext uri="{FF2B5EF4-FFF2-40B4-BE49-F238E27FC236}">
                    <a16:creationId xmlns:a16="http://schemas.microsoft.com/office/drawing/2014/main" id="{37A0CDF5-C54C-4C83-A76D-315F8D15D114}"/>
                  </a:ext>
                </a:extLst>
              </p:cNvPr>
              <p:cNvSpPr/>
              <p:nvPr/>
            </p:nvSpPr>
            <p:spPr>
              <a:xfrm>
                <a:off x="1026695" y="1807381"/>
                <a:ext cx="1395663" cy="14437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sp>
            <p:nvSpPr>
              <p:cNvPr id="75" name="Trójkąt równoramienny 74">
                <a:extLst>
                  <a:ext uri="{FF2B5EF4-FFF2-40B4-BE49-F238E27FC236}">
                    <a16:creationId xmlns:a16="http://schemas.microsoft.com/office/drawing/2014/main" id="{061AD79A-8A02-45AA-88A6-18E181F1794C}"/>
                  </a:ext>
                </a:extLst>
              </p:cNvPr>
              <p:cNvSpPr/>
              <p:nvPr/>
            </p:nvSpPr>
            <p:spPr>
              <a:xfrm rot="10800000">
                <a:off x="1395662" y="3251170"/>
                <a:ext cx="657727" cy="50532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latin typeface="Century Gothic" panose="020B0502020202020204" pitchFamily="34" charset="0"/>
                </a:endParaRPr>
              </a:p>
            </p:txBody>
          </p:sp>
        </p:grpSp>
        <p:sp>
          <p:nvSpPr>
            <p:cNvPr id="73" name="pole tekstowe 72">
              <a:extLst>
                <a:ext uri="{FF2B5EF4-FFF2-40B4-BE49-F238E27FC236}">
                  <a16:creationId xmlns:a16="http://schemas.microsoft.com/office/drawing/2014/main" id="{3027E6EA-9EC1-4606-BB3C-8DC26A5D7EA0}"/>
                </a:ext>
              </a:extLst>
            </p:cNvPr>
            <p:cNvSpPr txBox="1"/>
            <p:nvPr/>
          </p:nvSpPr>
          <p:spPr>
            <a:xfrm>
              <a:off x="1600215" y="4200160"/>
              <a:ext cx="357790" cy="461665"/>
            </a:xfrm>
            <a:prstGeom prst="rect">
              <a:avLst/>
            </a:prstGeom>
            <a:grpFill/>
          </p:spPr>
          <p:txBody>
            <a:bodyPr wrap="none" rtlCol="0">
              <a:spAutoFit/>
            </a:bodyPr>
            <a:lstStyle/>
            <a:p>
              <a:r>
                <a:rPr lang="pl-PL" sz="2400" b="1" dirty="0">
                  <a:solidFill>
                    <a:schemeClr val="bg1"/>
                  </a:solidFill>
                  <a:latin typeface="Century Gothic" panose="020B0502020202020204" pitchFamily="34" charset="0"/>
                </a:rPr>
                <a:t>4</a:t>
              </a:r>
            </a:p>
          </p:txBody>
        </p:sp>
      </p:grpSp>
    </p:spTree>
    <p:extLst>
      <p:ext uri="{BB962C8B-B14F-4D97-AF65-F5344CB8AC3E}">
        <p14:creationId xmlns:p14="http://schemas.microsoft.com/office/powerpoint/2010/main" val="4225014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a 21" descr="Książki">
            <a:extLst>
              <a:ext uri="{FF2B5EF4-FFF2-40B4-BE49-F238E27FC236}">
                <a16:creationId xmlns:a16="http://schemas.microsoft.com/office/drawing/2014/main" id="{3999EF4F-E9DC-4CC0-8FA3-7F8FAD459B6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04557" y="3538612"/>
            <a:ext cx="540000" cy="540000"/>
          </a:xfrm>
          <a:prstGeom prst="rect">
            <a:avLst/>
          </a:prstGeom>
        </p:spPr>
      </p:pic>
      <p:pic>
        <p:nvPicPr>
          <p:cNvPr id="24" name="Grafika 23" descr="Dom">
            <a:extLst>
              <a:ext uri="{FF2B5EF4-FFF2-40B4-BE49-F238E27FC236}">
                <a16:creationId xmlns:a16="http://schemas.microsoft.com/office/drawing/2014/main" id="{657B6A19-EA1C-4578-9DAE-C7F333944DB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29915" y="4860880"/>
            <a:ext cx="540000" cy="540000"/>
          </a:xfrm>
          <a:prstGeom prst="rect">
            <a:avLst/>
          </a:prstGeom>
        </p:spPr>
      </p:pic>
      <p:pic>
        <p:nvPicPr>
          <p:cNvPr id="36" name="Grafika 35" descr="Tort">
            <a:extLst>
              <a:ext uri="{FF2B5EF4-FFF2-40B4-BE49-F238E27FC236}">
                <a16:creationId xmlns:a16="http://schemas.microsoft.com/office/drawing/2014/main" id="{77AF5146-910E-4B4F-BD87-1E3925865A82}"/>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04557" y="1808321"/>
            <a:ext cx="540000" cy="540000"/>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30</a:t>
            </a:fld>
            <a:endParaRPr lang="pl-PL" dirty="0"/>
          </a:p>
        </p:txBody>
      </p:sp>
      <p:grpSp>
        <p:nvGrpSpPr>
          <p:cNvPr id="23" name="Grupa 22">
            <a:extLst>
              <a:ext uri="{FF2B5EF4-FFF2-40B4-BE49-F238E27FC236}">
                <a16:creationId xmlns:a16="http://schemas.microsoft.com/office/drawing/2014/main" id="{1069814D-9B50-4F08-9B12-4F71AD0D3C02}"/>
              </a:ext>
            </a:extLst>
          </p:cNvPr>
          <p:cNvGrpSpPr/>
          <p:nvPr/>
        </p:nvGrpSpPr>
        <p:grpSpPr>
          <a:xfrm>
            <a:off x="877085" y="1170998"/>
            <a:ext cx="2639835" cy="738664"/>
            <a:chOff x="2174479" y="1308049"/>
            <a:chExt cx="2639835" cy="738664"/>
          </a:xfrm>
        </p:grpSpPr>
        <p:pic>
          <p:nvPicPr>
            <p:cNvPr id="27" name="Grafika 6" descr="Szeroko uśmiechnięta twarz bez wypełnienia">
              <a:extLst>
                <a:ext uri="{FF2B5EF4-FFF2-40B4-BE49-F238E27FC236}">
                  <a16:creationId xmlns:a16="http://schemas.microsoft.com/office/drawing/2014/main" id="{D3FBDB35-5546-46C1-B68D-9BA490E824C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4479" y="1350393"/>
              <a:ext cx="637747" cy="637748"/>
            </a:xfrm>
            <a:prstGeom prst="rect">
              <a:avLst/>
            </a:prstGeom>
          </p:spPr>
        </p:pic>
        <p:sp>
          <p:nvSpPr>
            <p:cNvPr id="28" name="pole tekstowe 27">
              <a:extLst>
                <a:ext uri="{FF2B5EF4-FFF2-40B4-BE49-F238E27FC236}">
                  <a16:creationId xmlns:a16="http://schemas.microsoft.com/office/drawing/2014/main" id="{48F51432-A6C7-441A-A7A5-A5CEA786CC21}"/>
                </a:ext>
              </a:extLst>
            </p:cNvPr>
            <p:cNvSpPr txBox="1"/>
            <p:nvPr/>
          </p:nvSpPr>
          <p:spPr>
            <a:xfrm>
              <a:off x="2807748" y="1308049"/>
              <a:ext cx="2006566" cy="738664"/>
            </a:xfrm>
            <a:prstGeom prst="rect">
              <a:avLst/>
            </a:prstGeom>
            <a:noFill/>
          </p:spPr>
          <p:txBody>
            <a:bodyPr wrap="square" rtlCol="0">
              <a:spAutoFit/>
            </a:bodyPr>
            <a:lstStyle/>
            <a:p>
              <a:r>
                <a:rPr lang="pl-PL" sz="1400" b="1" dirty="0">
                  <a:solidFill>
                    <a:srgbClr val="58595B"/>
                  </a:solidFill>
                </a:rPr>
                <a:t>Podjął działania mające na celu zmniejszenie emisji zanieczyszczeń  </a:t>
              </a:r>
            </a:p>
          </p:txBody>
        </p:sp>
      </p:grpSp>
      <p:grpSp>
        <p:nvGrpSpPr>
          <p:cNvPr id="30" name="Grupa 29">
            <a:extLst>
              <a:ext uri="{FF2B5EF4-FFF2-40B4-BE49-F238E27FC236}">
                <a16:creationId xmlns:a16="http://schemas.microsoft.com/office/drawing/2014/main" id="{953F6CB1-2B90-4D35-A982-AEF7F763457E}"/>
              </a:ext>
            </a:extLst>
          </p:cNvPr>
          <p:cNvGrpSpPr/>
          <p:nvPr/>
        </p:nvGrpSpPr>
        <p:grpSpPr>
          <a:xfrm>
            <a:off x="892148" y="4253449"/>
            <a:ext cx="3033166" cy="817789"/>
            <a:chOff x="4838117" y="1376173"/>
            <a:chExt cx="3033166" cy="817789"/>
          </a:xfrm>
        </p:grpSpPr>
        <p:pic>
          <p:nvPicPr>
            <p:cNvPr id="32" name="Grafika 31" descr="Smutna twarz bez wypełnienia">
              <a:extLst>
                <a:ext uri="{FF2B5EF4-FFF2-40B4-BE49-F238E27FC236}">
                  <a16:creationId xmlns:a16="http://schemas.microsoft.com/office/drawing/2014/main" id="{F6AF1B0F-04CF-48F2-9F8B-C30B34EAA8C1}"/>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38117" y="1376173"/>
              <a:ext cx="611225" cy="611225"/>
            </a:xfrm>
            <a:prstGeom prst="rect">
              <a:avLst/>
            </a:prstGeom>
          </p:spPr>
        </p:pic>
        <p:sp>
          <p:nvSpPr>
            <p:cNvPr id="33" name="pole tekstowe 32">
              <a:extLst>
                <a:ext uri="{FF2B5EF4-FFF2-40B4-BE49-F238E27FC236}">
                  <a16:creationId xmlns:a16="http://schemas.microsoft.com/office/drawing/2014/main" id="{764A945C-0E6E-45E9-866A-6CAD1E467BE5}"/>
                </a:ext>
              </a:extLst>
            </p:cNvPr>
            <p:cNvSpPr txBox="1"/>
            <p:nvPr/>
          </p:nvSpPr>
          <p:spPr>
            <a:xfrm>
              <a:off x="5449342" y="1455298"/>
              <a:ext cx="2421941" cy="738664"/>
            </a:xfrm>
            <a:prstGeom prst="rect">
              <a:avLst/>
            </a:prstGeom>
            <a:noFill/>
          </p:spPr>
          <p:txBody>
            <a:bodyPr wrap="square" rtlCol="0">
              <a:spAutoFit/>
            </a:bodyPr>
            <a:lstStyle/>
            <a:p>
              <a:r>
                <a:rPr lang="pl-PL" sz="1400" b="1" dirty="0">
                  <a:solidFill>
                    <a:srgbClr val="58595B"/>
                  </a:solidFill>
                </a:rPr>
                <a:t>Nie podjął działania mającego na celu zmniejszenia emisji zanieczyszczeń</a:t>
              </a:r>
            </a:p>
          </p:txBody>
        </p:sp>
      </p:grpSp>
      <p:graphicFrame>
        <p:nvGraphicFramePr>
          <p:cNvPr id="38" name="Wykres 37"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92BAD92B-2C5E-4D71-94C1-DC17129892B3}"/>
              </a:ext>
            </a:extLst>
          </p:cNvPr>
          <p:cNvGraphicFramePr/>
          <p:nvPr>
            <p:extLst>
              <p:ext uri="{D42A27DB-BD31-4B8C-83A1-F6EECF244321}">
                <p14:modId xmlns:p14="http://schemas.microsoft.com/office/powerpoint/2010/main" val="3138537523"/>
              </p:ext>
            </p:extLst>
          </p:nvPr>
        </p:nvGraphicFramePr>
        <p:xfrm>
          <a:off x="682625" y="1884167"/>
          <a:ext cx="2588940" cy="2194445"/>
        </p:xfrm>
        <a:graphic>
          <a:graphicData uri="http://schemas.openxmlformats.org/drawingml/2006/chart">
            <c:chart xmlns:c="http://schemas.openxmlformats.org/drawingml/2006/chart" xmlns:r="http://schemas.openxmlformats.org/officeDocument/2006/relationships" r:id="rId12"/>
          </a:graphicData>
        </a:graphic>
      </p:graphicFrame>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P6. Proszę powiedzieć, czy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osobiście jakieś działania mające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31" name="Tabela 30">
            <a:extLst>
              <a:ext uri="{FF2B5EF4-FFF2-40B4-BE49-F238E27FC236}">
                <a16:creationId xmlns:a16="http://schemas.microsoft.com/office/drawing/2014/main" id="{89680D37-1D51-458D-845C-6187E9F35D21}"/>
              </a:ext>
            </a:extLst>
          </p:cNvPr>
          <p:cNvGraphicFramePr>
            <a:graphicFrameLocks noGrp="1"/>
          </p:cNvGraphicFramePr>
          <p:nvPr>
            <p:extLst>
              <p:ext uri="{D42A27DB-BD31-4B8C-83A1-F6EECF244321}">
                <p14:modId xmlns:p14="http://schemas.microsoft.com/office/powerpoint/2010/main" val="228462241"/>
              </p:ext>
            </p:extLst>
          </p:nvPr>
        </p:nvGraphicFramePr>
        <p:xfrm>
          <a:off x="5488372" y="1505003"/>
          <a:ext cx="794852" cy="423784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234004720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73144140"/>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6486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64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264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461876389"/>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075727461"/>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3509050164"/>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907457598"/>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835221907"/>
                  </a:ext>
                </a:extLst>
              </a:tr>
              <a:tr h="26486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670818302"/>
                  </a:ext>
                </a:extLst>
              </a:tr>
            </a:tbl>
          </a:graphicData>
        </a:graphic>
      </p:graphicFrame>
      <p:pic>
        <p:nvPicPr>
          <p:cNvPr id="6" name="Grafika 5" descr="Wstecz (od prawej do lewej)">
            <a:extLst>
              <a:ext uri="{FF2B5EF4-FFF2-40B4-BE49-F238E27FC236}">
                <a16:creationId xmlns:a16="http://schemas.microsoft.com/office/drawing/2014/main" id="{F7D07474-FCE1-46AA-88EC-86BC685E575F}"/>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7730873">
            <a:off x="2865356" y="1793132"/>
            <a:ext cx="914400" cy="914400"/>
          </a:xfrm>
          <a:prstGeom prst="rect">
            <a:avLst/>
          </a:prstGeom>
        </p:spPr>
      </p:pic>
      <p:pic>
        <p:nvPicPr>
          <p:cNvPr id="25" name="Grafika 24" descr="Wstecz (od prawej do lewej)">
            <a:extLst>
              <a:ext uri="{FF2B5EF4-FFF2-40B4-BE49-F238E27FC236}">
                <a16:creationId xmlns:a16="http://schemas.microsoft.com/office/drawing/2014/main" id="{6AB13F86-DBD8-41A8-BB9C-55376174EC4D}"/>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8267108">
            <a:off x="302431" y="3381895"/>
            <a:ext cx="914400" cy="914400"/>
          </a:xfrm>
          <a:prstGeom prst="rect">
            <a:avLst/>
          </a:prstGeom>
        </p:spPr>
      </p:pic>
      <p:sp>
        <p:nvSpPr>
          <p:cNvPr id="39" name="pole tekstowe 38">
            <a:extLst>
              <a:ext uri="{FF2B5EF4-FFF2-40B4-BE49-F238E27FC236}">
                <a16:creationId xmlns:a16="http://schemas.microsoft.com/office/drawing/2014/main" id="{65DE809D-1E43-4ABB-A401-10D0800A2C0A}"/>
              </a:ext>
            </a:extLst>
          </p:cNvPr>
          <p:cNvSpPr txBox="1"/>
          <p:nvPr/>
        </p:nvSpPr>
        <p:spPr>
          <a:xfrm>
            <a:off x="143354" y="5336478"/>
            <a:ext cx="1316544" cy="415498"/>
          </a:xfrm>
          <a:prstGeom prst="rect">
            <a:avLst/>
          </a:prstGeom>
          <a:solidFill>
            <a:srgbClr val="D9D9D9"/>
          </a:solidFill>
          <a:ln w="12700">
            <a:solidFill>
              <a:srgbClr val="D9D9D9"/>
            </a:solidFill>
          </a:ln>
        </p:spPr>
        <p:txBody>
          <a:bodyPr wrap="square" rtlCol="0">
            <a:spAutoFit/>
          </a:bodyPr>
          <a:lstStyle/>
          <a:p>
            <a:pPr algn="ctr"/>
            <a:r>
              <a:rPr lang="pl-PL" sz="1050" dirty="0">
                <a:solidFill>
                  <a:schemeClr val="tx1">
                    <a:lumMod val="75000"/>
                    <a:lumOff val="25000"/>
                  </a:schemeClr>
                </a:solidFill>
                <a:latin typeface="Century Gothic" panose="020B0502020202020204" pitchFamily="34" charset="0"/>
              </a:rPr>
              <a:t>Nie wiem/trudno powiedzieć</a:t>
            </a:r>
          </a:p>
        </p:txBody>
      </p:sp>
      <p:sp>
        <p:nvSpPr>
          <p:cNvPr id="21" name="Strzałka: w prawo 20">
            <a:extLst>
              <a:ext uri="{FF2B5EF4-FFF2-40B4-BE49-F238E27FC236}">
                <a16:creationId xmlns:a16="http://schemas.microsoft.com/office/drawing/2014/main" id="{7CF47A9D-BB95-474B-90B2-C0CF189F5306}"/>
              </a:ext>
            </a:extLst>
          </p:cNvPr>
          <p:cNvSpPr/>
          <p:nvPr/>
        </p:nvSpPr>
        <p:spPr>
          <a:xfrm>
            <a:off x="2801623" y="2870043"/>
            <a:ext cx="735198" cy="479006"/>
          </a:xfrm>
          <a:prstGeom prst="rightArrow">
            <a:avLst/>
          </a:prstGeom>
          <a:solidFill>
            <a:srgbClr val="FFD22D"/>
          </a:solidFill>
          <a:ln w="28575">
            <a:solidFill>
              <a:srgbClr val="FFD22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aphicFrame>
        <p:nvGraphicFramePr>
          <p:cNvPr id="18" name="Wykres 17">
            <a:extLst>
              <a:ext uri="{FF2B5EF4-FFF2-40B4-BE49-F238E27FC236}">
                <a16:creationId xmlns:a16="http://schemas.microsoft.com/office/drawing/2014/main" id="{61DECBD7-72A4-426E-AD45-DA1778AC69CB}"/>
              </a:ext>
            </a:extLst>
          </p:cNvPr>
          <p:cNvGraphicFramePr/>
          <p:nvPr>
            <p:extLst>
              <p:ext uri="{D42A27DB-BD31-4B8C-83A1-F6EECF244321}">
                <p14:modId xmlns:p14="http://schemas.microsoft.com/office/powerpoint/2010/main" val="2148501258"/>
              </p:ext>
            </p:extLst>
          </p:nvPr>
        </p:nvGraphicFramePr>
        <p:xfrm>
          <a:off x="4681789" y="1246843"/>
          <a:ext cx="4128901" cy="4496005"/>
        </p:xfrm>
        <a:graphic>
          <a:graphicData uri="http://schemas.openxmlformats.org/drawingml/2006/chart">
            <c:chart xmlns:c="http://schemas.openxmlformats.org/drawingml/2006/chart" xmlns:r="http://schemas.openxmlformats.org/officeDocument/2006/relationships" r:id="rId17"/>
          </a:graphicData>
        </a:graphic>
      </p:graphicFrame>
    </p:spTree>
    <p:extLst>
      <p:ext uri="{BB962C8B-B14F-4D97-AF65-F5344CB8AC3E}">
        <p14:creationId xmlns:p14="http://schemas.microsoft.com/office/powerpoint/2010/main" val="283616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31</a:t>
            </a:fld>
            <a:endParaRPr lang="pl-PL" dirty="0"/>
          </a:p>
        </p:txBody>
      </p:sp>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20" name="pole tekstowe 19">
            <a:extLst>
              <a:ext uri="{FF2B5EF4-FFF2-40B4-BE49-F238E27FC236}">
                <a16:creationId xmlns:a16="http://schemas.microsoft.com/office/drawing/2014/main" id="{1B58DBAC-07B1-4D53-8BC8-97720CCD00BE}"/>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grpSp>
        <p:nvGrpSpPr>
          <p:cNvPr id="65" name="Grupa 64" descr="Działania podejmowane w celu zmniejszenia emisji zanieczyszczeń szkodliwych dla powietrza&#10;&#10;Grafika przedstawiająca autobus wraz z opisem &quot;staram się korzystać z komunikacji publicznej/chodzić pieszo/jeździć rowerem&quot;: 71,7%.&#10;">
            <a:extLst>
              <a:ext uri="{FF2B5EF4-FFF2-40B4-BE49-F238E27FC236}">
                <a16:creationId xmlns:a16="http://schemas.microsoft.com/office/drawing/2014/main" id="{7C552250-2DD7-40E2-B703-5B413C3BB425}"/>
              </a:ext>
            </a:extLst>
          </p:cNvPr>
          <p:cNvGrpSpPr/>
          <p:nvPr/>
        </p:nvGrpSpPr>
        <p:grpSpPr>
          <a:xfrm>
            <a:off x="1215353" y="1398590"/>
            <a:ext cx="3268913" cy="1620287"/>
            <a:chOff x="1319888" y="1647543"/>
            <a:chExt cx="3268913" cy="1620287"/>
          </a:xfrm>
        </p:grpSpPr>
        <p:grpSp>
          <p:nvGrpSpPr>
            <p:cNvPr id="25" name="Grupa 24">
              <a:extLst>
                <a:ext uri="{FF2B5EF4-FFF2-40B4-BE49-F238E27FC236}">
                  <a16:creationId xmlns:a16="http://schemas.microsoft.com/office/drawing/2014/main" id="{9906208B-2445-4615-A360-DED584F0F175}"/>
                </a:ext>
              </a:extLst>
            </p:cNvPr>
            <p:cNvGrpSpPr/>
            <p:nvPr/>
          </p:nvGrpSpPr>
          <p:grpSpPr>
            <a:xfrm>
              <a:off x="1319888" y="1647543"/>
              <a:ext cx="2923247" cy="1183045"/>
              <a:chOff x="746389" y="1263302"/>
              <a:chExt cx="2488517" cy="950850"/>
            </a:xfrm>
          </p:grpSpPr>
          <p:sp>
            <p:nvSpPr>
              <p:cNvPr id="27" name="Prostokąt zaokrąglony 62">
                <a:extLst>
                  <a:ext uri="{FF2B5EF4-FFF2-40B4-BE49-F238E27FC236}">
                    <a16:creationId xmlns:a16="http://schemas.microsoft.com/office/drawing/2014/main" id="{9A83CBA7-C532-4FA6-A0AE-EC98C72BF25F}"/>
                  </a:ext>
                </a:extLst>
              </p:cNvPr>
              <p:cNvSpPr/>
              <p:nvPr/>
            </p:nvSpPr>
            <p:spPr>
              <a:xfrm>
                <a:off x="746389" y="1560238"/>
                <a:ext cx="2488517" cy="653914"/>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xmlns="" sd="4048441576">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3307" y="17976"/>
                              <a:pt x="17703" y="-930"/>
                              <a:pt x="39026" y="0"/>
                            </a:cubicBezTo>
                            <a:cubicBezTo>
                              <a:pt x="303583" y="106789"/>
                              <a:pt x="1622027" y="-169564"/>
                              <a:pt x="2449491" y="0"/>
                            </a:cubicBezTo>
                            <a:cubicBezTo>
                              <a:pt x="2472785" y="-1899"/>
                              <a:pt x="2487594" y="16362"/>
                              <a:pt x="2488517" y="39026"/>
                            </a:cubicBezTo>
                            <a:cubicBezTo>
                              <a:pt x="2462281" y="290952"/>
                              <a:pt x="2529323" y="374124"/>
                              <a:pt x="2488517" y="614888"/>
                            </a:cubicBezTo>
                            <a:cubicBezTo>
                              <a:pt x="2489039" y="636370"/>
                              <a:pt x="2468790" y="654211"/>
                              <a:pt x="2449491" y="653914"/>
                            </a:cubicBezTo>
                            <a:cubicBezTo>
                              <a:pt x="1789213" y="674057"/>
                              <a:pt x="792538" y="635504"/>
                              <a:pt x="39026" y="653914"/>
                            </a:cubicBezTo>
                            <a:cubicBezTo>
                              <a:pt x="18218" y="654502"/>
                              <a:pt x="538" y="635841"/>
                              <a:pt x="0" y="614888"/>
                            </a:cubicBezTo>
                            <a:cubicBezTo>
                              <a:pt x="-30863" y="438757"/>
                              <a:pt x="-2591" y="284036"/>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28" name="pole tekstowe 27">
                <a:extLst>
                  <a:ext uri="{FF2B5EF4-FFF2-40B4-BE49-F238E27FC236}">
                    <a16:creationId xmlns:a16="http://schemas.microsoft.com/office/drawing/2014/main" id="{C53C7DED-3F15-434F-BE95-233C960A6BB4}"/>
                  </a:ext>
                </a:extLst>
              </p:cNvPr>
              <p:cNvSpPr txBox="1"/>
              <p:nvPr/>
            </p:nvSpPr>
            <p:spPr>
              <a:xfrm>
                <a:off x="865387" y="1263302"/>
                <a:ext cx="2166445" cy="445265"/>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staram się korzystać z komunikacji publicznej/chodzić pieszo/jeździć rowerem</a:t>
                </a:r>
              </a:p>
            </p:txBody>
          </p:sp>
          <p:sp>
            <p:nvSpPr>
              <p:cNvPr id="29" name="pole tekstowe 28">
                <a:extLst>
                  <a:ext uri="{FF2B5EF4-FFF2-40B4-BE49-F238E27FC236}">
                    <a16:creationId xmlns:a16="http://schemas.microsoft.com/office/drawing/2014/main" id="{A8C5ECC5-7D7F-481B-8975-44CDACE6B6CD}"/>
                  </a:ext>
                </a:extLst>
              </p:cNvPr>
              <p:cNvSpPr txBox="1"/>
              <p:nvPr/>
            </p:nvSpPr>
            <p:spPr>
              <a:xfrm>
                <a:off x="1179499" y="1667085"/>
                <a:ext cx="1130360" cy="470002"/>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71,7%</a:t>
                </a:r>
              </a:p>
            </p:txBody>
          </p:sp>
        </p:grpSp>
        <p:pic>
          <p:nvPicPr>
            <p:cNvPr id="3" name="Grafika 2" descr="Autobus">
              <a:extLst>
                <a:ext uri="{FF2B5EF4-FFF2-40B4-BE49-F238E27FC236}">
                  <a16:creationId xmlns:a16="http://schemas.microsoft.com/office/drawing/2014/main" id="{4D5A1976-0696-40E2-BE2E-8C2B301E7A0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46695" y="2225724"/>
              <a:ext cx="1042106" cy="1042106"/>
            </a:xfrm>
            <a:prstGeom prst="rect">
              <a:avLst/>
            </a:prstGeom>
          </p:spPr>
        </p:pic>
      </p:grpSp>
      <p:grpSp>
        <p:nvGrpSpPr>
          <p:cNvPr id="68" name="Grupa 67" descr="Działania podejmowane w celu zmniejszenia emisji zanieczyszczeń szkodliwych dla powietrza&#10;&#10;Grafika przedstawiające samochód elektryczny wraz z opisem &quot;kupno samochodu niskoemisyjnego&quot;: 52,7%.">
            <a:extLst>
              <a:ext uri="{FF2B5EF4-FFF2-40B4-BE49-F238E27FC236}">
                <a16:creationId xmlns:a16="http://schemas.microsoft.com/office/drawing/2014/main" id="{801CDC09-83C2-4BA2-A3FE-8D5B3E6659AB}"/>
              </a:ext>
            </a:extLst>
          </p:cNvPr>
          <p:cNvGrpSpPr/>
          <p:nvPr/>
        </p:nvGrpSpPr>
        <p:grpSpPr>
          <a:xfrm>
            <a:off x="5279168" y="4560352"/>
            <a:ext cx="3227713" cy="1350480"/>
            <a:chOff x="5332784" y="4722323"/>
            <a:chExt cx="3227713" cy="1350480"/>
          </a:xfrm>
        </p:grpSpPr>
        <p:grpSp>
          <p:nvGrpSpPr>
            <p:cNvPr id="16" name="Grupa 15">
              <a:extLst>
                <a:ext uri="{FF2B5EF4-FFF2-40B4-BE49-F238E27FC236}">
                  <a16:creationId xmlns:a16="http://schemas.microsoft.com/office/drawing/2014/main" id="{C5EECB82-EE3B-44AB-8CD0-EEC0C4A05AD7}"/>
                </a:ext>
              </a:extLst>
            </p:cNvPr>
            <p:cNvGrpSpPr/>
            <p:nvPr/>
          </p:nvGrpSpPr>
          <p:grpSpPr>
            <a:xfrm>
              <a:off x="5332784" y="4722323"/>
              <a:ext cx="2817699" cy="964789"/>
              <a:chOff x="746389" y="1417702"/>
              <a:chExt cx="2488517" cy="807598"/>
            </a:xfrm>
          </p:grpSpPr>
          <p:sp>
            <p:nvSpPr>
              <p:cNvPr id="21" name="Prostokąt zaokrąglony 62">
                <a:extLst>
                  <a:ext uri="{FF2B5EF4-FFF2-40B4-BE49-F238E27FC236}">
                    <a16:creationId xmlns:a16="http://schemas.microsoft.com/office/drawing/2014/main" id="{A3A3C24F-FBF6-478C-B780-7C47B3863C43}"/>
                  </a:ext>
                </a:extLst>
              </p:cNvPr>
              <p:cNvSpPr/>
              <p:nvPr/>
            </p:nvSpPr>
            <p:spPr>
              <a:xfrm>
                <a:off x="746389" y="1560238"/>
                <a:ext cx="2488517" cy="665062"/>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xmlns="" sd="2775107201">
                      <a:custGeom>
                        <a:avLst/>
                        <a:gdLst>
                          <a:gd name="connsiteX0" fmla="*/ 0 w 2488517"/>
                          <a:gd name="connsiteY0" fmla="*/ 39691 h 665062"/>
                          <a:gd name="connsiteX1" fmla="*/ 39691 w 2488517"/>
                          <a:gd name="connsiteY1" fmla="*/ 0 h 665062"/>
                          <a:gd name="connsiteX2" fmla="*/ 2448826 w 2488517"/>
                          <a:gd name="connsiteY2" fmla="*/ 0 h 665062"/>
                          <a:gd name="connsiteX3" fmla="*/ 2488517 w 2488517"/>
                          <a:gd name="connsiteY3" fmla="*/ 39691 h 665062"/>
                          <a:gd name="connsiteX4" fmla="*/ 2488517 w 2488517"/>
                          <a:gd name="connsiteY4" fmla="*/ 625371 h 665062"/>
                          <a:gd name="connsiteX5" fmla="*/ 2448826 w 2488517"/>
                          <a:gd name="connsiteY5" fmla="*/ 665062 h 665062"/>
                          <a:gd name="connsiteX6" fmla="*/ 39691 w 2488517"/>
                          <a:gd name="connsiteY6" fmla="*/ 665062 h 665062"/>
                          <a:gd name="connsiteX7" fmla="*/ 0 w 2488517"/>
                          <a:gd name="connsiteY7" fmla="*/ 625371 h 665062"/>
                          <a:gd name="connsiteX8" fmla="*/ 0 w 2488517"/>
                          <a:gd name="connsiteY8" fmla="*/ 39691 h 66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65062" extrusionOk="0">
                            <a:moveTo>
                              <a:pt x="0" y="39691"/>
                            </a:moveTo>
                            <a:cubicBezTo>
                              <a:pt x="2607" y="14919"/>
                              <a:pt x="20978" y="521"/>
                              <a:pt x="39691" y="0"/>
                            </a:cubicBezTo>
                            <a:cubicBezTo>
                              <a:pt x="384280" y="2328"/>
                              <a:pt x="2150140" y="-162051"/>
                              <a:pt x="2448826" y="0"/>
                            </a:cubicBezTo>
                            <a:cubicBezTo>
                              <a:pt x="2469502" y="-3376"/>
                              <a:pt x="2485747" y="15733"/>
                              <a:pt x="2488517" y="39691"/>
                            </a:cubicBezTo>
                            <a:cubicBezTo>
                              <a:pt x="2442348" y="120305"/>
                              <a:pt x="2482796" y="496799"/>
                              <a:pt x="2488517" y="625371"/>
                            </a:cubicBezTo>
                            <a:cubicBezTo>
                              <a:pt x="2488653" y="649908"/>
                              <a:pt x="2468867" y="667592"/>
                              <a:pt x="2448826" y="665062"/>
                            </a:cubicBezTo>
                            <a:cubicBezTo>
                              <a:pt x="1578415" y="834995"/>
                              <a:pt x="923296" y="663299"/>
                              <a:pt x="39691" y="665062"/>
                            </a:cubicBezTo>
                            <a:cubicBezTo>
                              <a:pt x="18762" y="663316"/>
                              <a:pt x="-266" y="647676"/>
                              <a:pt x="0" y="625371"/>
                            </a:cubicBezTo>
                            <a:cubicBezTo>
                              <a:pt x="18632" y="499865"/>
                              <a:pt x="-14587" y="275071"/>
                              <a:pt x="0" y="3969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22" name="pole tekstowe 21">
                <a:extLst>
                  <a:ext uri="{FF2B5EF4-FFF2-40B4-BE49-F238E27FC236}">
                    <a16:creationId xmlns:a16="http://schemas.microsoft.com/office/drawing/2014/main" id="{665B15B4-CF03-4524-AE32-560D1CBD4064}"/>
                  </a:ext>
                </a:extLst>
              </p:cNvPr>
              <p:cNvSpPr txBox="1"/>
              <p:nvPr/>
            </p:nvSpPr>
            <p:spPr>
              <a:xfrm>
                <a:off x="831341" y="1417702"/>
                <a:ext cx="2115324" cy="206105"/>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kupno samochodu niskoemisyjnego</a:t>
                </a:r>
              </a:p>
            </p:txBody>
          </p:sp>
          <p:sp>
            <p:nvSpPr>
              <p:cNvPr id="23" name="pole tekstowe 22">
                <a:extLst>
                  <a:ext uri="{FF2B5EF4-FFF2-40B4-BE49-F238E27FC236}">
                    <a16:creationId xmlns:a16="http://schemas.microsoft.com/office/drawing/2014/main" id="{43442818-8E15-4A87-A78F-30043E2D60FB}"/>
                  </a:ext>
                </a:extLst>
              </p:cNvPr>
              <p:cNvSpPr txBox="1"/>
              <p:nvPr/>
            </p:nvSpPr>
            <p:spPr>
              <a:xfrm>
                <a:off x="1125835" y="1685903"/>
                <a:ext cx="1377517" cy="489499"/>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24,6%</a:t>
                </a:r>
              </a:p>
            </p:txBody>
          </p:sp>
        </p:grpSp>
        <p:pic>
          <p:nvPicPr>
            <p:cNvPr id="6" name="Grafika 5" descr="Samochód elektryczny">
              <a:extLst>
                <a:ext uri="{FF2B5EF4-FFF2-40B4-BE49-F238E27FC236}">
                  <a16:creationId xmlns:a16="http://schemas.microsoft.com/office/drawing/2014/main" id="{13EC420B-D3FC-4EE6-8B28-D7357D1186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9805" y="4942111"/>
              <a:ext cx="1130692" cy="1130692"/>
            </a:xfrm>
            <a:prstGeom prst="rect">
              <a:avLst/>
            </a:prstGeom>
          </p:spPr>
        </p:pic>
      </p:grpSp>
      <p:grpSp>
        <p:nvGrpSpPr>
          <p:cNvPr id="66" name="Grupa 65" descr="Działania podejmowane w celu zmniejszenia emisji zanieczyszczeń szkodliwych dla powietrza&#10;&#10;Grafika przedstawiająca samochód wraz z opisem &quot;staram się nie używać samochodu podczas poruszania się po mieście&quot;: 57,2%.">
            <a:extLst>
              <a:ext uri="{FF2B5EF4-FFF2-40B4-BE49-F238E27FC236}">
                <a16:creationId xmlns:a16="http://schemas.microsoft.com/office/drawing/2014/main" id="{656DF722-BACE-4AC7-8B9A-E223CAE2B789}"/>
              </a:ext>
            </a:extLst>
          </p:cNvPr>
          <p:cNvGrpSpPr/>
          <p:nvPr/>
        </p:nvGrpSpPr>
        <p:grpSpPr>
          <a:xfrm>
            <a:off x="1209537" y="2947060"/>
            <a:ext cx="3207660" cy="1468110"/>
            <a:chOff x="1331948" y="3165316"/>
            <a:chExt cx="3207660" cy="1468110"/>
          </a:xfrm>
        </p:grpSpPr>
        <p:grpSp>
          <p:nvGrpSpPr>
            <p:cNvPr id="10" name="Grupa 9">
              <a:extLst>
                <a:ext uri="{FF2B5EF4-FFF2-40B4-BE49-F238E27FC236}">
                  <a16:creationId xmlns:a16="http://schemas.microsoft.com/office/drawing/2014/main" id="{864BA0FE-641E-4D86-AAA8-4D00ABDE72CF}"/>
                </a:ext>
              </a:extLst>
            </p:cNvPr>
            <p:cNvGrpSpPr/>
            <p:nvPr/>
          </p:nvGrpSpPr>
          <p:grpSpPr>
            <a:xfrm>
              <a:off x="1331948" y="3165316"/>
              <a:ext cx="2921427" cy="1071586"/>
              <a:chOff x="746389" y="1372299"/>
              <a:chExt cx="2488517" cy="841853"/>
            </a:xfrm>
          </p:grpSpPr>
          <p:sp>
            <p:nvSpPr>
              <p:cNvPr id="12" name="Prostokąt zaokrąglony 62">
                <a:extLst>
                  <a:ext uri="{FF2B5EF4-FFF2-40B4-BE49-F238E27FC236}">
                    <a16:creationId xmlns:a16="http://schemas.microsoft.com/office/drawing/2014/main" id="{B3948561-72FF-42E9-AD14-D91FFE54E314}"/>
                  </a:ext>
                </a:extLst>
              </p:cNvPr>
              <p:cNvSpPr/>
              <p:nvPr/>
            </p:nvSpPr>
            <p:spPr>
              <a:xfrm>
                <a:off x="746389" y="1560238"/>
                <a:ext cx="2488517" cy="653914"/>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xmlns="" sd="352832262">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1293" y="17511"/>
                              <a:pt x="17662" y="2372"/>
                              <a:pt x="39026" y="0"/>
                            </a:cubicBezTo>
                            <a:cubicBezTo>
                              <a:pt x="571859" y="-89673"/>
                              <a:pt x="2141053" y="42850"/>
                              <a:pt x="2449491" y="0"/>
                            </a:cubicBezTo>
                            <a:cubicBezTo>
                              <a:pt x="2468323" y="-2699"/>
                              <a:pt x="2485877" y="18470"/>
                              <a:pt x="2488517" y="39026"/>
                            </a:cubicBezTo>
                            <a:cubicBezTo>
                              <a:pt x="2477020" y="220568"/>
                              <a:pt x="2478935" y="527581"/>
                              <a:pt x="2488517" y="614888"/>
                            </a:cubicBezTo>
                            <a:cubicBezTo>
                              <a:pt x="2487699" y="636380"/>
                              <a:pt x="2470021" y="653125"/>
                              <a:pt x="2449491" y="653914"/>
                            </a:cubicBezTo>
                            <a:cubicBezTo>
                              <a:pt x="1888944" y="795836"/>
                              <a:pt x="573001" y="762847"/>
                              <a:pt x="39026" y="653914"/>
                            </a:cubicBezTo>
                            <a:cubicBezTo>
                              <a:pt x="16121" y="654847"/>
                              <a:pt x="-549" y="639951"/>
                              <a:pt x="0" y="614888"/>
                            </a:cubicBezTo>
                            <a:cubicBezTo>
                              <a:pt x="11528" y="496901"/>
                              <a:pt x="-41747" y="321195"/>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13" name="pole tekstowe 12">
                <a:extLst>
                  <a:ext uri="{FF2B5EF4-FFF2-40B4-BE49-F238E27FC236}">
                    <a16:creationId xmlns:a16="http://schemas.microsoft.com/office/drawing/2014/main" id="{7881B041-4A20-4DD9-B772-0650218B6CB4}"/>
                  </a:ext>
                </a:extLst>
              </p:cNvPr>
              <p:cNvSpPr txBox="1"/>
              <p:nvPr/>
            </p:nvSpPr>
            <p:spPr>
              <a:xfrm>
                <a:off x="857022" y="1372299"/>
                <a:ext cx="2238917" cy="314332"/>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staram się nie używać samochodu podczas poruszania się po mieście</a:t>
                </a:r>
              </a:p>
            </p:txBody>
          </p:sp>
          <p:sp>
            <p:nvSpPr>
              <p:cNvPr id="14" name="pole tekstowe 13">
                <a:extLst>
                  <a:ext uri="{FF2B5EF4-FFF2-40B4-BE49-F238E27FC236}">
                    <a16:creationId xmlns:a16="http://schemas.microsoft.com/office/drawing/2014/main" id="{145D8DBC-484C-46D8-B4DC-85DCEFA2E07D}"/>
                  </a:ext>
                </a:extLst>
              </p:cNvPr>
              <p:cNvSpPr txBox="1"/>
              <p:nvPr/>
            </p:nvSpPr>
            <p:spPr>
              <a:xfrm>
                <a:off x="1174243" y="1726002"/>
                <a:ext cx="1375166" cy="459407"/>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57,2%</a:t>
                </a:r>
              </a:p>
            </p:txBody>
          </p:sp>
        </p:grpSp>
        <p:pic>
          <p:nvPicPr>
            <p:cNvPr id="60" name="Grafika 59" descr="Samochód">
              <a:extLst>
                <a:ext uri="{FF2B5EF4-FFF2-40B4-BE49-F238E27FC236}">
                  <a16:creationId xmlns:a16="http://schemas.microsoft.com/office/drawing/2014/main" id="{B2763479-0DF7-4F60-90EF-FCB77F46C60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4148" y="3677966"/>
              <a:ext cx="955460" cy="955460"/>
            </a:xfrm>
            <a:prstGeom prst="rect">
              <a:avLst/>
            </a:prstGeom>
          </p:spPr>
        </p:pic>
      </p:grpSp>
      <p:grpSp>
        <p:nvGrpSpPr>
          <p:cNvPr id="67" name="Grupa 66" descr="Działania podejmowane w celu zmniejszenia emisji zanieczyszczeń szkodliwych dla powietrza&#10;&#10;Grafika przedstawiająca dom wraz z opisem &quot;ocieplenie budynku&quot;: 38,0%.">
            <a:extLst>
              <a:ext uri="{FF2B5EF4-FFF2-40B4-BE49-F238E27FC236}">
                <a16:creationId xmlns:a16="http://schemas.microsoft.com/office/drawing/2014/main" id="{E01B3DAB-2FEE-4DE1-A734-974871B8C367}"/>
              </a:ext>
            </a:extLst>
          </p:cNvPr>
          <p:cNvGrpSpPr/>
          <p:nvPr/>
        </p:nvGrpSpPr>
        <p:grpSpPr>
          <a:xfrm>
            <a:off x="5266329" y="3068944"/>
            <a:ext cx="3247328" cy="1187435"/>
            <a:chOff x="5313169" y="1871346"/>
            <a:chExt cx="3247328" cy="1187435"/>
          </a:xfrm>
        </p:grpSpPr>
        <p:grpSp>
          <p:nvGrpSpPr>
            <p:cNvPr id="31" name="Grupa 30">
              <a:extLst>
                <a:ext uri="{FF2B5EF4-FFF2-40B4-BE49-F238E27FC236}">
                  <a16:creationId xmlns:a16="http://schemas.microsoft.com/office/drawing/2014/main" id="{62EB8A23-DF65-4DC6-9690-BCF7620DAFAF}"/>
                </a:ext>
              </a:extLst>
            </p:cNvPr>
            <p:cNvGrpSpPr/>
            <p:nvPr/>
          </p:nvGrpSpPr>
          <p:grpSpPr>
            <a:xfrm>
              <a:off x="5313169" y="1871346"/>
              <a:ext cx="2829087" cy="946072"/>
              <a:chOff x="746389" y="1445552"/>
              <a:chExt cx="2488517" cy="783964"/>
            </a:xfrm>
          </p:grpSpPr>
          <p:sp>
            <p:nvSpPr>
              <p:cNvPr id="33" name="Prostokąt zaokrąglony 62">
                <a:extLst>
                  <a:ext uri="{FF2B5EF4-FFF2-40B4-BE49-F238E27FC236}">
                    <a16:creationId xmlns:a16="http://schemas.microsoft.com/office/drawing/2014/main" id="{22AF43C6-00AB-4858-902F-169EEC720BE5}"/>
                  </a:ext>
                </a:extLst>
              </p:cNvPr>
              <p:cNvSpPr/>
              <p:nvPr/>
            </p:nvSpPr>
            <p:spPr>
              <a:xfrm>
                <a:off x="746389" y="1560238"/>
                <a:ext cx="2488517" cy="669278"/>
              </a:xfrm>
              <a:prstGeom prst="roundRect">
                <a:avLst>
                  <a:gd name="adj" fmla="val 0"/>
                </a:avLst>
              </a:prstGeom>
              <a:noFill/>
              <a:ln w="9525">
                <a:solidFill>
                  <a:srgbClr val="FFD22D"/>
                </a:solidFill>
                <a:prstDash val="dash"/>
                <a:extLst>
                  <a:ext uri="{C807C97D-BFC1-408E-A445-0C87EB9F89A2}">
                    <ask:lineSketchStyleProps xmlns:ask="http://schemas.microsoft.com/office/drawing/2018/sketchyshapes" xmlns="" sd="1969201048">
                      <a:custGeom>
                        <a:avLst/>
                        <a:gdLst>
                          <a:gd name="connsiteX0" fmla="*/ 0 w 2488517"/>
                          <a:gd name="connsiteY0" fmla="*/ 0 h 673716"/>
                          <a:gd name="connsiteX1" fmla="*/ 0 w 2488517"/>
                          <a:gd name="connsiteY1" fmla="*/ 0 h 673716"/>
                          <a:gd name="connsiteX2" fmla="*/ 2488517 w 2488517"/>
                          <a:gd name="connsiteY2" fmla="*/ 0 h 673716"/>
                          <a:gd name="connsiteX3" fmla="*/ 2488517 w 2488517"/>
                          <a:gd name="connsiteY3" fmla="*/ 0 h 673716"/>
                          <a:gd name="connsiteX4" fmla="*/ 2488517 w 2488517"/>
                          <a:gd name="connsiteY4" fmla="*/ 673716 h 673716"/>
                          <a:gd name="connsiteX5" fmla="*/ 2488517 w 2488517"/>
                          <a:gd name="connsiteY5" fmla="*/ 673716 h 673716"/>
                          <a:gd name="connsiteX6" fmla="*/ 0 w 2488517"/>
                          <a:gd name="connsiteY6" fmla="*/ 673716 h 673716"/>
                          <a:gd name="connsiteX7" fmla="*/ 0 w 2488517"/>
                          <a:gd name="connsiteY7" fmla="*/ 673716 h 673716"/>
                          <a:gd name="connsiteX8" fmla="*/ 0 w 2488517"/>
                          <a:gd name="connsiteY8" fmla="*/ 0 h 67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73716" extrusionOk="0">
                            <a:moveTo>
                              <a:pt x="0" y="0"/>
                            </a:moveTo>
                            <a:lnTo>
                              <a:pt x="0" y="0"/>
                            </a:lnTo>
                            <a:cubicBezTo>
                              <a:pt x="1167067" y="-28725"/>
                              <a:pt x="2203502" y="-100615"/>
                              <a:pt x="2488517" y="0"/>
                            </a:cubicBezTo>
                            <a:lnTo>
                              <a:pt x="2488517" y="0"/>
                            </a:lnTo>
                            <a:cubicBezTo>
                              <a:pt x="2459682" y="75738"/>
                              <a:pt x="2509885" y="432386"/>
                              <a:pt x="2488517" y="673716"/>
                            </a:cubicBezTo>
                            <a:lnTo>
                              <a:pt x="2488517" y="673716"/>
                            </a:lnTo>
                            <a:cubicBezTo>
                              <a:pt x="1404718" y="571593"/>
                              <a:pt x="1134114" y="842514"/>
                              <a:pt x="0" y="673716"/>
                            </a:cubicBezTo>
                            <a:lnTo>
                              <a:pt x="0" y="673716"/>
                            </a:lnTo>
                            <a:cubicBezTo>
                              <a:pt x="26455" y="590898"/>
                              <a:pt x="1593" y="83706"/>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34" name="pole tekstowe 33">
                <a:extLst>
                  <a:ext uri="{FF2B5EF4-FFF2-40B4-BE49-F238E27FC236}">
                    <a16:creationId xmlns:a16="http://schemas.microsoft.com/office/drawing/2014/main" id="{F5A7C071-12B7-4E48-B910-AC02BDFE8EEF}"/>
                  </a:ext>
                </a:extLst>
              </p:cNvPr>
              <p:cNvSpPr txBox="1"/>
              <p:nvPr/>
            </p:nvSpPr>
            <p:spPr>
              <a:xfrm>
                <a:off x="844224" y="1445552"/>
                <a:ext cx="2110838" cy="204031"/>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ocieplenie budynku</a:t>
                </a:r>
              </a:p>
            </p:txBody>
          </p:sp>
          <p:sp>
            <p:nvSpPr>
              <p:cNvPr id="35" name="pole tekstowe 34">
                <a:extLst>
                  <a:ext uri="{FF2B5EF4-FFF2-40B4-BE49-F238E27FC236}">
                    <a16:creationId xmlns:a16="http://schemas.microsoft.com/office/drawing/2014/main" id="{8661D8E8-0F62-48FA-879C-9D8F08DC7781}"/>
                  </a:ext>
                </a:extLst>
              </p:cNvPr>
              <p:cNvSpPr txBox="1"/>
              <p:nvPr/>
            </p:nvSpPr>
            <p:spPr>
              <a:xfrm>
                <a:off x="1141561" y="1647646"/>
                <a:ext cx="1366753" cy="484575"/>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38,0%</a:t>
                </a:r>
              </a:p>
            </p:txBody>
          </p:sp>
        </p:grpSp>
        <p:pic>
          <p:nvPicPr>
            <p:cNvPr id="62" name="Grafika 61" descr="Dom">
              <a:extLst>
                <a:ext uri="{FF2B5EF4-FFF2-40B4-BE49-F238E27FC236}">
                  <a16:creationId xmlns:a16="http://schemas.microsoft.com/office/drawing/2014/main" id="{47C3E729-E104-4D06-8BD2-99A3A959CB82}"/>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57787" y="2056071"/>
              <a:ext cx="1002710" cy="1002710"/>
            </a:xfrm>
            <a:prstGeom prst="rect">
              <a:avLst/>
            </a:prstGeom>
          </p:spPr>
        </p:pic>
      </p:grpSp>
      <p:grpSp>
        <p:nvGrpSpPr>
          <p:cNvPr id="37" name="Grupa 36">
            <a:extLst>
              <a:ext uri="{FF2B5EF4-FFF2-40B4-BE49-F238E27FC236}">
                <a16:creationId xmlns:a16="http://schemas.microsoft.com/office/drawing/2014/main" id="{544EAFA5-29FF-4216-92AC-40822B51FBEA}"/>
              </a:ext>
            </a:extLst>
          </p:cNvPr>
          <p:cNvGrpSpPr/>
          <p:nvPr/>
        </p:nvGrpSpPr>
        <p:grpSpPr>
          <a:xfrm>
            <a:off x="5264049" y="1569531"/>
            <a:ext cx="2894303" cy="1019653"/>
            <a:chOff x="746389" y="1341317"/>
            <a:chExt cx="2488517" cy="828301"/>
          </a:xfrm>
        </p:grpSpPr>
        <p:sp>
          <p:nvSpPr>
            <p:cNvPr id="39" name="Prostokąt zaokrąglony 62">
              <a:extLst>
                <a:ext uri="{FF2B5EF4-FFF2-40B4-BE49-F238E27FC236}">
                  <a16:creationId xmlns:a16="http://schemas.microsoft.com/office/drawing/2014/main" id="{D3DB79FE-E3D0-4D73-A9E2-2B480CD6FB7D}"/>
                </a:ext>
              </a:extLst>
            </p:cNvPr>
            <p:cNvSpPr/>
            <p:nvPr/>
          </p:nvSpPr>
          <p:spPr>
            <a:xfrm>
              <a:off x="746389" y="1490060"/>
              <a:ext cx="2488517" cy="679558"/>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xmlns="" sd="4245234271">
                    <a:custGeom>
                      <a:avLst/>
                      <a:gdLst>
                        <a:gd name="connsiteX0" fmla="*/ 0 w 2488517"/>
                        <a:gd name="connsiteY0" fmla="*/ 39026 h 653914"/>
                        <a:gd name="connsiteX1" fmla="*/ 39026 w 2488517"/>
                        <a:gd name="connsiteY1" fmla="*/ 0 h 653914"/>
                        <a:gd name="connsiteX2" fmla="*/ 2449491 w 2488517"/>
                        <a:gd name="connsiteY2" fmla="*/ 0 h 653914"/>
                        <a:gd name="connsiteX3" fmla="*/ 2488517 w 2488517"/>
                        <a:gd name="connsiteY3" fmla="*/ 39026 h 653914"/>
                        <a:gd name="connsiteX4" fmla="*/ 2488517 w 2488517"/>
                        <a:gd name="connsiteY4" fmla="*/ 614888 h 653914"/>
                        <a:gd name="connsiteX5" fmla="*/ 2449491 w 2488517"/>
                        <a:gd name="connsiteY5" fmla="*/ 653914 h 653914"/>
                        <a:gd name="connsiteX6" fmla="*/ 39026 w 2488517"/>
                        <a:gd name="connsiteY6" fmla="*/ 653914 h 653914"/>
                        <a:gd name="connsiteX7" fmla="*/ 0 w 2488517"/>
                        <a:gd name="connsiteY7" fmla="*/ 614888 h 653914"/>
                        <a:gd name="connsiteX8" fmla="*/ 0 w 2488517"/>
                        <a:gd name="connsiteY8" fmla="*/ 39026 h 653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53914" extrusionOk="0">
                          <a:moveTo>
                            <a:pt x="0" y="39026"/>
                          </a:moveTo>
                          <a:cubicBezTo>
                            <a:pt x="-181" y="16777"/>
                            <a:pt x="15315" y="2446"/>
                            <a:pt x="39026" y="0"/>
                          </a:cubicBezTo>
                          <a:cubicBezTo>
                            <a:pt x="1114069" y="40641"/>
                            <a:pt x="1912295" y="135413"/>
                            <a:pt x="2449491" y="0"/>
                          </a:cubicBezTo>
                          <a:cubicBezTo>
                            <a:pt x="2470803" y="-544"/>
                            <a:pt x="2487653" y="14880"/>
                            <a:pt x="2488517" y="39026"/>
                          </a:cubicBezTo>
                          <a:cubicBezTo>
                            <a:pt x="2529286" y="185116"/>
                            <a:pt x="2437311" y="404204"/>
                            <a:pt x="2488517" y="614888"/>
                          </a:cubicBezTo>
                          <a:cubicBezTo>
                            <a:pt x="2484700" y="638106"/>
                            <a:pt x="2471832" y="657157"/>
                            <a:pt x="2449491" y="653914"/>
                          </a:cubicBezTo>
                          <a:cubicBezTo>
                            <a:pt x="1728126" y="553989"/>
                            <a:pt x="368264" y="666288"/>
                            <a:pt x="39026" y="653914"/>
                          </a:cubicBezTo>
                          <a:cubicBezTo>
                            <a:pt x="17709" y="650201"/>
                            <a:pt x="2885" y="639312"/>
                            <a:pt x="0" y="614888"/>
                          </a:cubicBezTo>
                          <a:cubicBezTo>
                            <a:pt x="9720" y="362274"/>
                            <a:pt x="15034" y="290850"/>
                            <a:pt x="0" y="3902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41" name="pole tekstowe 40">
              <a:extLst>
                <a:ext uri="{FF2B5EF4-FFF2-40B4-BE49-F238E27FC236}">
                  <a16:creationId xmlns:a16="http://schemas.microsoft.com/office/drawing/2014/main" id="{58E73CD4-2A12-4754-A020-B72F3DB80C20}"/>
                </a:ext>
              </a:extLst>
            </p:cNvPr>
            <p:cNvSpPr txBox="1"/>
            <p:nvPr/>
          </p:nvSpPr>
          <p:spPr>
            <a:xfrm>
              <a:off x="805401" y="1341317"/>
              <a:ext cx="2238917" cy="325024"/>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wymiana domowego sprzętu AGD/RTV na energooszczędny</a:t>
              </a:r>
            </a:p>
          </p:txBody>
        </p:sp>
        <p:sp>
          <p:nvSpPr>
            <p:cNvPr id="42" name="pole tekstowe 41">
              <a:extLst>
                <a:ext uri="{FF2B5EF4-FFF2-40B4-BE49-F238E27FC236}">
                  <a16:creationId xmlns:a16="http://schemas.microsoft.com/office/drawing/2014/main" id="{1EC600EE-D44B-40F5-8F7C-9CFFF1AD752E}"/>
                </a:ext>
              </a:extLst>
            </p:cNvPr>
            <p:cNvSpPr txBox="1"/>
            <p:nvPr/>
          </p:nvSpPr>
          <p:spPr>
            <a:xfrm>
              <a:off x="1167598" y="1671601"/>
              <a:ext cx="1307568" cy="475034"/>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52,7%</a:t>
              </a:r>
            </a:p>
          </p:txBody>
        </p:sp>
      </p:grpSp>
      <p:grpSp>
        <p:nvGrpSpPr>
          <p:cNvPr id="44" name="Grupa 43">
            <a:extLst>
              <a:ext uri="{FF2B5EF4-FFF2-40B4-BE49-F238E27FC236}">
                <a16:creationId xmlns:a16="http://schemas.microsoft.com/office/drawing/2014/main" id="{B2E0129F-1643-4923-9D9C-86FC2E56E852}"/>
              </a:ext>
            </a:extLst>
          </p:cNvPr>
          <p:cNvGrpSpPr/>
          <p:nvPr/>
        </p:nvGrpSpPr>
        <p:grpSpPr>
          <a:xfrm>
            <a:off x="1207919" y="4478224"/>
            <a:ext cx="2858313" cy="1056335"/>
            <a:chOff x="746389" y="1378987"/>
            <a:chExt cx="2488517" cy="849437"/>
          </a:xfrm>
        </p:grpSpPr>
        <p:sp>
          <p:nvSpPr>
            <p:cNvPr id="46" name="Prostokąt zaokrąglony 62">
              <a:extLst>
                <a:ext uri="{FF2B5EF4-FFF2-40B4-BE49-F238E27FC236}">
                  <a16:creationId xmlns:a16="http://schemas.microsoft.com/office/drawing/2014/main" id="{96213A1E-642E-449E-A2B2-275DA9172C3D}"/>
                </a:ext>
              </a:extLst>
            </p:cNvPr>
            <p:cNvSpPr/>
            <p:nvPr/>
          </p:nvSpPr>
          <p:spPr>
            <a:xfrm>
              <a:off x="746389" y="1559094"/>
              <a:ext cx="2488517" cy="669330"/>
            </a:xfrm>
            <a:prstGeom prst="roundRect">
              <a:avLst>
                <a:gd name="adj" fmla="val 5968"/>
              </a:avLst>
            </a:prstGeom>
            <a:noFill/>
            <a:ln w="9525">
              <a:solidFill>
                <a:srgbClr val="FFD22D"/>
              </a:solidFill>
              <a:prstDash val="dash"/>
              <a:extLst>
                <a:ext uri="{C807C97D-BFC1-408E-A445-0C87EB9F89A2}">
                  <ask:lineSketchStyleProps xmlns:ask="http://schemas.microsoft.com/office/drawing/2018/sketchyshapes" xmlns="" sd="191188844">
                    <a:custGeom>
                      <a:avLst/>
                      <a:gdLst>
                        <a:gd name="connsiteX0" fmla="*/ 0 w 2488517"/>
                        <a:gd name="connsiteY0" fmla="*/ 39877 h 668186"/>
                        <a:gd name="connsiteX1" fmla="*/ 39877 w 2488517"/>
                        <a:gd name="connsiteY1" fmla="*/ 0 h 668186"/>
                        <a:gd name="connsiteX2" fmla="*/ 2448640 w 2488517"/>
                        <a:gd name="connsiteY2" fmla="*/ 0 h 668186"/>
                        <a:gd name="connsiteX3" fmla="*/ 2488517 w 2488517"/>
                        <a:gd name="connsiteY3" fmla="*/ 39877 h 668186"/>
                        <a:gd name="connsiteX4" fmla="*/ 2488517 w 2488517"/>
                        <a:gd name="connsiteY4" fmla="*/ 628309 h 668186"/>
                        <a:gd name="connsiteX5" fmla="*/ 2448640 w 2488517"/>
                        <a:gd name="connsiteY5" fmla="*/ 668186 h 668186"/>
                        <a:gd name="connsiteX6" fmla="*/ 39877 w 2488517"/>
                        <a:gd name="connsiteY6" fmla="*/ 668186 h 668186"/>
                        <a:gd name="connsiteX7" fmla="*/ 0 w 2488517"/>
                        <a:gd name="connsiteY7" fmla="*/ 628309 h 668186"/>
                        <a:gd name="connsiteX8" fmla="*/ 0 w 2488517"/>
                        <a:gd name="connsiteY8" fmla="*/ 39877 h 66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8517" h="668186" extrusionOk="0">
                          <a:moveTo>
                            <a:pt x="0" y="39877"/>
                          </a:moveTo>
                          <a:cubicBezTo>
                            <a:pt x="-1657" y="18776"/>
                            <a:pt x="18138" y="363"/>
                            <a:pt x="39877" y="0"/>
                          </a:cubicBezTo>
                          <a:cubicBezTo>
                            <a:pt x="746755" y="-83085"/>
                            <a:pt x="1526092" y="133720"/>
                            <a:pt x="2448640" y="0"/>
                          </a:cubicBezTo>
                          <a:cubicBezTo>
                            <a:pt x="2472094" y="-1333"/>
                            <a:pt x="2487286" y="14260"/>
                            <a:pt x="2488517" y="39877"/>
                          </a:cubicBezTo>
                          <a:cubicBezTo>
                            <a:pt x="2441423" y="244554"/>
                            <a:pt x="2442124" y="377748"/>
                            <a:pt x="2488517" y="628309"/>
                          </a:cubicBezTo>
                          <a:cubicBezTo>
                            <a:pt x="2488894" y="647451"/>
                            <a:pt x="2471983" y="669845"/>
                            <a:pt x="2448640" y="668186"/>
                          </a:cubicBezTo>
                          <a:cubicBezTo>
                            <a:pt x="1634129" y="804688"/>
                            <a:pt x="1234919" y="734760"/>
                            <a:pt x="39877" y="668186"/>
                          </a:cubicBezTo>
                          <a:cubicBezTo>
                            <a:pt x="13929" y="666843"/>
                            <a:pt x="765" y="648635"/>
                            <a:pt x="0" y="628309"/>
                          </a:cubicBezTo>
                          <a:cubicBezTo>
                            <a:pt x="46695" y="476471"/>
                            <a:pt x="21483" y="296748"/>
                            <a:pt x="0" y="3987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sz="1000" dirty="0">
                <a:solidFill>
                  <a:prstClr val="white"/>
                </a:solidFill>
                <a:latin typeface="Century Gothic" panose="020B0502020202020204" pitchFamily="34" charset="0"/>
              </a:endParaRPr>
            </a:p>
          </p:txBody>
        </p:sp>
        <p:sp>
          <p:nvSpPr>
            <p:cNvPr id="47" name="pole tekstowe 46">
              <a:extLst>
                <a:ext uri="{FF2B5EF4-FFF2-40B4-BE49-F238E27FC236}">
                  <a16:creationId xmlns:a16="http://schemas.microsoft.com/office/drawing/2014/main" id="{A4331B7E-6479-4C6B-AD5B-1A49E10059B3}"/>
                </a:ext>
              </a:extLst>
            </p:cNvPr>
            <p:cNvSpPr txBox="1"/>
            <p:nvPr/>
          </p:nvSpPr>
          <p:spPr>
            <a:xfrm>
              <a:off x="846573" y="1378987"/>
              <a:ext cx="2143474" cy="321743"/>
            </a:xfrm>
            <a:prstGeom prst="rect">
              <a:avLst/>
            </a:prstGeom>
            <a:solidFill>
              <a:schemeClr val="bg1"/>
            </a:solidFill>
          </p:spPr>
          <p:txBody>
            <a:bodyPr wrap="square" rtlCol="0">
              <a:spAutoFit/>
            </a:bodyPr>
            <a:lstStyle/>
            <a:p>
              <a:r>
                <a:rPr lang="pl-PL" sz="1000" dirty="0">
                  <a:solidFill>
                    <a:srgbClr val="4B656D"/>
                  </a:solidFill>
                  <a:latin typeface="Century Gothic" panose="020B0502020202020204" pitchFamily="34" charset="0"/>
                </a:rPr>
                <a:t>zmiana systemu ogrzewania domu/ mieszkania</a:t>
              </a:r>
            </a:p>
          </p:txBody>
        </p:sp>
        <p:sp>
          <p:nvSpPr>
            <p:cNvPr id="48" name="pole tekstowe 47">
              <a:extLst>
                <a:ext uri="{FF2B5EF4-FFF2-40B4-BE49-F238E27FC236}">
                  <a16:creationId xmlns:a16="http://schemas.microsoft.com/office/drawing/2014/main" id="{3FF0B3EE-BE9B-4B96-B8E1-122795232D6F}"/>
                </a:ext>
              </a:extLst>
            </p:cNvPr>
            <p:cNvSpPr txBox="1"/>
            <p:nvPr/>
          </p:nvSpPr>
          <p:spPr>
            <a:xfrm>
              <a:off x="1137521" y="1742531"/>
              <a:ext cx="1501565" cy="470238"/>
            </a:xfrm>
            <a:prstGeom prst="rect">
              <a:avLst/>
            </a:prstGeom>
            <a:solidFill>
              <a:schemeClr val="bg1"/>
            </a:solidFill>
          </p:spPr>
          <p:txBody>
            <a:bodyPr wrap="square" rtlCol="0">
              <a:spAutoFit/>
            </a:bodyPr>
            <a:lstStyle>
              <a:defPPr>
                <a:defRPr lang="en-US"/>
              </a:defPPr>
              <a:lvl1pPr>
                <a:defRPr sz="1400">
                  <a:solidFill>
                    <a:schemeClr val="bg1">
                      <a:lumMod val="50000"/>
                    </a:schemeClr>
                  </a:solidFill>
                  <a:latin typeface="Century Gothic" panose="020B0502020202020204" pitchFamily="34" charset="0"/>
                </a:defRPr>
              </a:lvl1pPr>
            </a:lstStyle>
            <a:p>
              <a:r>
                <a:rPr lang="pl-PL" sz="3200" b="1" dirty="0">
                  <a:solidFill>
                    <a:srgbClr val="4B656D"/>
                  </a:solidFill>
                </a:rPr>
                <a:t>54,1%</a:t>
              </a:r>
            </a:p>
          </p:txBody>
        </p:sp>
      </p:grpSp>
      <p:pic>
        <p:nvPicPr>
          <p:cNvPr id="7" name="Obraz 6">
            <a:extLst>
              <a:ext uri="{FF2B5EF4-FFF2-40B4-BE49-F238E27FC236}">
                <a16:creationId xmlns:a16="http://schemas.microsoft.com/office/drawing/2014/main" id="{F45FB027-0954-4383-A361-5BF28E003F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06572" y="5008500"/>
            <a:ext cx="713280" cy="713280"/>
          </a:xfrm>
          <a:prstGeom prst="rect">
            <a:avLst/>
          </a:prstGeom>
        </p:spPr>
      </p:pic>
      <p:pic>
        <p:nvPicPr>
          <p:cNvPr id="9" name="Obraz 8">
            <a:extLst>
              <a:ext uri="{FF2B5EF4-FFF2-40B4-BE49-F238E27FC236}">
                <a16:creationId xmlns:a16="http://schemas.microsoft.com/office/drawing/2014/main" id="{94D9F4E5-4C5B-4291-A68C-D7577F6B90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77860" y="2093654"/>
            <a:ext cx="614870" cy="614870"/>
          </a:xfrm>
          <a:prstGeom prst="rect">
            <a:avLst/>
          </a:prstGeom>
        </p:spPr>
      </p:pic>
      <p:sp>
        <p:nvSpPr>
          <p:cNvPr id="4" name="Prostokąt: zaokrąglone rogi 3">
            <a:extLst>
              <a:ext uri="{FF2B5EF4-FFF2-40B4-BE49-F238E27FC236}">
                <a16:creationId xmlns:a16="http://schemas.microsoft.com/office/drawing/2014/main" id="{13667389-03DB-4FBC-8C8A-BF7694FB09D9}"/>
              </a:ext>
            </a:extLst>
          </p:cNvPr>
          <p:cNvSpPr/>
          <p:nvPr/>
        </p:nvSpPr>
        <p:spPr>
          <a:xfrm>
            <a:off x="879566" y="1136220"/>
            <a:ext cx="3945615" cy="4713239"/>
          </a:xfrm>
          <a:prstGeom prst="roundRect">
            <a:avLst>
              <a:gd name="adj" fmla="val 7838"/>
            </a:avLst>
          </a:prstGeom>
          <a:noFill/>
          <a:ln w="28575">
            <a:solidFill>
              <a:srgbClr val="E0E0E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51" name="Grupa 50">
            <a:extLst>
              <a:ext uri="{FF2B5EF4-FFF2-40B4-BE49-F238E27FC236}">
                <a16:creationId xmlns:a16="http://schemas.microsoft.com/office/drawing/2014/main" id="{36E531F4-C46E-4C4D-904C-71801B420893}"/>
              </a:ext>
            </a:extLst>
          </p:cNvPr>
          <p:cNvGrpSpPr/>
          <p:nvPr/>
        </p:nvGrpSpPr>
        <p:grpSpPr>
          <a:xfrm rot="5400000">
            <a:off x="2602033" y="450951"/>
            <a:ext cx="461665" cy="1343913"/>
            <a:chOff x="220675" y="1981607"/>
            <a:chExt cx="607082" cy="578569"/>
          </a:xfrm>
        </p:grpSpPr>
        <p:sp>
          <p:nvSpPr>
            <p:cNvPr id="52" name="Prostokąt: zaokrąglone rogi 51">
              <a:extLst>
                <a:ext uri="{FF2B5EF4-FFF2-40B4-BE49-F238E27FC236}">
                  <a16:creationId xmlns:a16="http://schemas.microsoft.com/office/drawing/2014/main" id="{776EF7B8-666E-4A5D-8D21-3A531ED9C3D9}"/>
                </a:ext>
              </a:extLst>
            </p:cNvPr>
            <p:cNvSpPr/>
            <p:nvPr/>
          </p:nvSpPr>
          <p:spPr>
            <a:xfrm>
              <a:off x="282336" y="1981607"/>
              <a:ext cx="468512" cy="578569"/>
            </a:xfrm>
            <a:prstGeom prst="roundRect">
              <a:avLst/>
            </a:prstGeom>
            <a:solidFill>
              <a:srgbClr val="E0E0E0"/>
            </a:solidFill>
            <a:ln>
              <a:solidFill>
                <a:srgbClr val="E0E0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68AFA9DF-07F0-400B-B32B-C926C1753C60}"/>
                </a:ext>
              </a:extLst>
            </p:cNvPr>
            <p:cNvSpPr txBox="1"/>
            <p:nvPr/>
          </p:nvSpPr>
          <p:spPr>
            <a:xfrm>
              <a:off x="220675" y="2044021"/>
              <a:ext cx="607082" cy="343164"/>
            </a:xfrm>
            <a:prstGeom prst="rect">
              <a:avLst/>
            </a:prstGeom>
            <a:noFill/>
          </p:spPr>
          <p:txBody>
            <a:bodyPr vert="vert270" wrap="square" rtlCol="0">
              <a:spAutoFit/>
            </a:bodyPr>
            <a:lstStyle/>
            <a:p>
              <a:r>
                <a:rPr lang="pl-PL" b="1" dirty="0">
                  <a:solidFill>
                    <a:schemeClr val="tx1">
                      <a:lumMod val="75000"/>
                      <a:lumOff val="25000"/>
                    </a:schemeClr>
                  </a:solidFill>
                  <a:latin typeface="Century Gothic" panose="020B0502020202020204" pitchFamily="34" charset="0"/>
                </a:rPr>
                <a:t>TOP 3</a:t>
              </a:r>
            </a:p>
          </p:txBody>
        </p:sp>
      </p:grpSp>
    </p:spTree>
    <p:extLst>
      <p:ext uri="{BB962C8B-B14F-4D97-AF65-F5344CB8AC3E}">
        <p14:creationId xmlns:p14="http://schemas.microsoft.com/office/powerpoint/2010/main" val="1997333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32</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1074543" y="937417"/>
            <a:ext cx="3132488"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staram się korzystać z komunikacji publicznej/chodzić pieszo/jeździć rowerem</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182706960"/>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2"/>
          </a:graphicData>
        </a:graphic>
      </p:graphicFrame>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651" y="5083109"/>
            <a:ext cx="540000" cy="540000"/>
          </a:xfrm>
          <a:prstGeom prst="rect">
            <a:avLst/>
          </a:prstGeom>
        </p:spPr>
      </p:pic>
      <p:graphicFrame>
        <p:nvGraphicFramePr>
          <p:cNvPr id="38" name="Tabela 37">
            <a:extLst>
              <a:ext uri="{FF2B5EF4-FFF2-40B4-BE49-F238E27FC236}">
                <a16:creationId xmlns:a16="http://schemas.microsoft.com/office/drawing/2014/main" id="{4B37B027-A8D2-47E5-A393-103B8158C1FC}"/>
              </a:ext>
            </a:extLst>
          </p:cNvPr>
          <p:cNvGraphicFramePr>
            <a:graphicFrameLocks noGrp="1"/>
          </p:cNvGraphicFramePr>
          <p:nvPr>
            <p:extLst>
              <p:ext uri="{D42A27DB-BD31-4B8C-83A1-F6EECF244321}">
                <p14:modId xmlns:p14="http://schemas.microsoft.com/office/powerpoint/2010/main" val="3034367837"/>
              </p:ext>
            </p:extLst>
          </p:nvPr>
        </p:nvGraphicFramePr>
        <p:xfrm>
          <a:off x="755269" y="2671227"/>
          <a:ext cx="794852" cy="329182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1945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92</a:t>
                      </a:r>
                    </a:p>
                  </a:txBody>
                  <a:tcPr marL="9525" marR="9525" marT="9525" marB="0" anchor="ctr"/>
                </a:tc>
                <a:extLst>
                  <a:ext uri="{0D108BD9-81ED-4DB2-BD59-A6C34878D82A}">
                    <a16:rowId xmlns:a16="http://schemas.microsoft.com/office/drawing/2014/main" val="4676001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93</a:t>
                      </a:r>
                    </a:p>
                  </a:txBody>
                  <a:tcPr marL="9525" marR="9525" marT="9525" marB="0" anchor="ctr"/>
                </a:tc>
                <a:extLst>
                  <a:ext uri="{0D108BD9-81ED-4DB2-BD59-A6C34878D82A}">
                    <a16:rowId xmlns:a16="http://schemas.microsoft.com/office/drawing/2014/main" val="317183658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68</a:t>
                      </a:r>
                    </a:p>
                  </a:txBody>
                  <a:tcPr marL="9525" marR="9525" marT="9525" marB="0" anchor="ctr"/>
                </a:tc>
                <a:extLst>
                  <a:ext uri="{0D108BD9-81ED-4DB2-BD59-A6C34878D82A}">
                    <a16:rowId xmlns:a16="http://schemas.microsoft.com/office/drawing/2014/main" val="1169994594"/>
                  </a:ext>
                </a:extLst>
              </a:tr>
              <a:tr h="219455">
                <a:tc>
                  <a:txBody>
                    <a:bodyPr/>
                    <a:lstStyle/>
                    <a:p>
                      <a:pPr algn="r" fontAlgn="t"/>
                      <a:r>
                        <a:rPr lang="pl-PL" sz="700" b="0" i="1" dirty="0">
                          <a:solidFill>
                            <a:schemeClr val="bg1">
                              <a:lumMod val="65000"/>
                            </a:schemeClr>
                          </a:solidFill>
                          <a:latin typeface="Century Gothic" panose="020B0502020202020204" pitchFamily="34" charset="0"/>
                        </a:rPr>
                        <a:t>N=41</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59</a:t>
                      </a:r>
                    </a:p>
                  </a:txBody>
                  <a:tcPr marL="9525" marR="9525" marT="9525" marB="0" anchor="ctr"/>
                </a:tc>
                <a:extLst>
                  <a:ext uri="{0D108BD9-81ED-4DB2-BD59-A6C34878D82A}">
                    <a16:rowId xmlns:a16="http://schemas.microsoft.com/office/drawing/2014/main" val="3403322412"/>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194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2113696999"/>
              </p:ext>
            </p:extLst>
          </p:nvPr>
        </p:nvGraphicFramePr>
        <p:xfrm>
          <a:off x="414562" y="1549464"/>
          <a:ext cx="4040777" cy="9077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2846442152"/>
              </p:ext>
            </p:extLst>
          </p:nvPr>
        </p:nvGraphicFramePr>
        <p:xfrm>
          <a:off x="4885300" y="1508367"/>
          <a:ext cx="4040777" cy="984551"/>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971697" y="951862"/>
            <a:ext cx="2450680" cy="415498"/>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staram się nie używać samochodu podczas poruszania się po mieście</a:t>
            </a:r>
          </a:p>
        </p:txBody>
      </p:sp>
      <p:cxnSp>
        <p:nvCxnSpPr>
          <p:cNvPr id="3" name="Łącznik prosty 2">
            <a:extLst>
              <a:ext uri="{FF2B5EF4-FFF2-40B4-BE49-F238E27FC236}">
                <a16:creationId xmlns:a16="http://schemas.microsoft.com/office/drawing/2014/main" id="{B31A4342-61A2-4C65-8847-E2B26FAFFE64}"/>
              </a:ext>
            </a:extLst>
          </p:cNvPr>
          <p:cNvCxnSpPr>
            <a:cxnSpLocks/>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2404036451"/>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7"/>
          </a:graphicData>
        </a:graphic>
      </p:graphicFrame>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4362" y="2883168"/>
            <a:ext cx="540000" cy="540000"/>
          </a:xfrm>
          <a:prstGeom prst="rect">
            <a:avLst/>
          </a:prstGeom>
        </p:spPr>
      </p:pic>
      <p:pic>
        <p:nvPicPr>
          <p:cNvPr id="26" name="Grafika 25" descr="Autobus">
            <a:extLst>
              <a:ext uri="{FF2B5EF4-FFF2-40B4-BE49-F238E27FC236}">
                <a16:creationId xmlns:a16="http://schemas.microsoft.com/office/drawing/2014/main" id="{6EAA711F-38A5-4995-9149-476256BB4BD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7923" y="726703"/>
            <a:ext cx="864000" cy="864000"/>
          </a:xfrm>
          <a:prstGeom prst="rect">
            <a:avLst/>
          </a:prstGeom>
        </p:spPr>
      </p:pic>
      <p:sp>
        <p:nvSpPr>
          <p:cNvPr id="30" name="Prostokąt 29">
            <a:extLst>
              <a:ext uri="{FF2B5EF4-FFF2-40B4-BE49-F238E27FC236}">
                <a16:creationId xmlns:a16="http://schemas.microsoft.com/office/drawing/2014/main" id="{05D344EF-1777-42D5-B6D7-0EC597686B50}"/>
              </a:ext>
            </a:extLst>
          </p:cNvPr>
          <p:cNvSpPr/>
          <p:nvPr/>
        </p:nvSpPr>
        <p:spPr>
          <a:xfrm>
            <a:off x="-1" y="4333"/>
            <a:ext cx="9239531"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pic>
        <p:nvPicPr>
          <p:cNvPr id="31" name="Grafika 30" descr="Dom">
            <a:extLst>
              <a:ext uri="{FF2B5EF4-FFF2-40B4-BE49-F238E27FC236}">
                <a16:creationId xmlns:a16="http://schemas.microsoft.com/office/drawing/2014/main" id="{0F7561C0-092A-448F-AF62-7693F54EC5C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8053" y="4016182"/>
            <a:ext cx="540000" cy="540000"/>
          </a:xfrm>
          <a:prstGeom prst="rect">
            <a:avLst/>
          </a:prstGeom>
        </p:spPr>
      </p:pic>
      <p:pic>
        <p:nvPicPr>
          <p:cNvPr id="36" name="Grafika 35" descr="Samochód">
            <a:extLst>
              <a:ext uri="{FF2B5EF4-FFF2-40B4-BE49-F238E27FC236}">
                <a16:creationId xmlns:a16="http://schemas.microsoft.com/office/drawing/2014/main" id="{880F7FF8-3F48-497A-ACF5-B12CBAE5137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155829" y="748244"/>
            <a:ext cx="864000" cy="864000"/>
          </a:xfrm>
          <a:prstGeom prst="rect">
            <a:avLst/>
          </a:prstGeom>
        </p:spPr>
      </p:pic>
      <p:pic>
        <p:nvPicPr>
          <p:cNvPr id="37" name="Grafika 36" descr="Monety">
            <a:extLst>
              <a:ext uri="{FF2B5EF4-FFF2-40B4-BE49-F238E27FC236}">
                <a16:creationId xmlns:a16="http://schemas.microsoft.com/office/drawing/2014/main" id="{F543E1C3-0B8E-4BCE-AB7B-2AB3BFE73A6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0166" y="5083109"/>
            <a:ext cx="540000" cy="540000"/>
          </a:xfrm>
          <a:prstGeom prst="rect">
            <a:avLst/>
          </a:prstGeom>
        </p:spPr>
      </p:pic>
      <p:graphicFrame>
        <p:nvGraphicFramePr>
          <p:cNvPr id="39" name="Tabela 38">
            <a:extLst>
              <a:ext uri="{FF2B5EF4-FFF2-40B4-BE49-F238E27FC236}">
                <a16:creationId xmlns:a16="http://schemas.microsoft.com/office/drawing/2014/main" id="{76EF4E1B-2C32-4C78-95D3-9A548018F990}"/>
              </a:ext>
            </a:extLst>
          </p:cNvPr>
          <p:cNvGraphicFramePr>
            <a:graphicFrameLocks noGrp="1"/>
          </p:cNvGraphicFramePr>
          <p:nvPr>
            <p:extLst>
              <p:ext uri="{D42A27DB-BD31-4B8C-83A1-F6EECF244321}">
                <p14:modId xmlns:p14="http://schemas.microsoft.com/office/powerpoint/2010/main" val="1999096747"/>
              </p:ext>
            </p:extLst>
          </p:nvPr>
        </p:nvGraphicFramePr>
        <p:xfrm>
          <a:off x="5370784" y="2671227"/>
          <a:ext cx="794852" cy="329182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1945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92</a:t>
                      </a:r>
                    </a:p>
                  </a:txBody>
                  <a:tcPr marL="9525" marR="9525" marT="9525" marB="0" anchor="ctr"/>
                </a:tc>
                <a:extLst>
                  <a:ext uri="{0D108BD9-81ED-4DB2-BD59-A6C34878D82A}">
                    <a16:rowId xmlns:a16="http://schemas.microsoft.com/office/drawing/2014/main" val="467600136"/>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93</a:t>
                      </a:r>
                    </a:p>
                  </a:txBody>
                  <a:tcPr marL="9525" marR="9525" marT="9525" marB="0" anchor="ctr"/>
                </a:tc>
                <a:extLst>
                  <a:ext uri="{0D108BD9-81ED-4DB2-BD59-A6C34878D82A}">
                    <a16:rowId xmlns:a16="http://schemas.microsoft.com/office/drawing/2014/main" val="317183658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68</a:t>
                      </a:r>
                    </a:p>
                  </a:txBody>
                  <a:tcPr marL="9525" marR="9525" marT="9525" marB="0" anchor="ctr"/>
                </a:tc>
                <a:extLst>
                  <a:ext uri="{0D108BD9-81ED-4DB2-BD59-A6C34878D82A}">
                    <a16:rowId xmlns:a16="http://schemas.microsoft.com/office/drawing/2014/main" val="1169994594"/>
                  </a:ext>
                </a:extLst>
              </a:tr>
              <a:tr h="219455">
                <a:tc>
                  <a:txBody>
                    <a:bodyPr/>
                    <a:lstStyle/>
                    <a:p>
                      <a:pPr algn="r" fontAlgn="t"/>
                      <a:r>
                        <a:rPr lang="pl-PL" sz="700" b="0" i="1" dirty="0">
                          <a:solidFill>
                            <a:schemeClr val="bg1">
                              <a:lumMod val="65000"/>
                            </a:schemeClr>
                          </a:solidFill>
                          <a:latin typeface="Century Gothic" panose="020B0502020202020204" pitchFamily="34" charset="0"/>
                        </a:rPr>
                        <a:t>N=41</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59</a:t>
                      </a:r>
                    </a:p>
                  </a:txBody>
                  <a:tcPr marL="9525" marR="9525" marT="9525" marB="0" anchor="ctr"/>
                </a:tc>
                <a:extLst>
                  <a:ext uri="{0D108BD9-81ED-4DB2-BD59-A6C34878D82A}">
                    <a16:rowId xmlns:a16="http://schemas.microsoft.com/office/drawing/2014/main" val="3403322412"/>
                  </a:ext>
                </a:extLst>
              </a:tr>
              <a:tr h="2194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194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194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pic>
        <p:nvPicPr>
          <p:cNvPr id="50" name="Grafika 49" descr="Tort">
            <a:extLst>
              <a:ext uri="{FF2B5EF4-FFF2-40B4-BE49-F238E27FC236}">
                <a16:creationId xmlns:a16="http://schemas.microsoft.com/office/drawing/2014/main" id="{D466C3F7-F195-4660-9B60-BCDE75153AB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99877" y="2883168"/>
            <a:ext cx="540000" cy="540000"/>
          </a:xfrm>
          <a:prstGeom prst="rect">
            <a:avLst/>
          </a:prstGeom>
        </p:spPr>
      </p:pic>
      <p:pic>
        <p:nvPicPr>
          <p:cNvPr id="51" name="Grafika 50" descr="Dom">
            <a:extLst>
              <a:ext uri="{FF2B5EF4-FFF2-40B4-BE49-F238E27FC236}">
                <a16:creationId xmlns:a16="http://schemas.microsoft.com/office/drawing/2014/main" id="{065EDB6E-4269-4607-91BE-04674B2FF98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97462" y="4016182"/>
            <a:ext cx="540000" cy="540000"/>
          </a:xfrm>
          <a:prstGeom prst="rect">
            <a:avLst/>
          </a:prstGeom>
        </p:spPr>
      </p:pic>
      <p:sp>
        <p:nvSpPr>
          <p:cNvPr id="52" name="pole tekstowe 51">
            <a:extLst>
              <a:ext uri="{FF2B5EF4-FFF2-40B4-BE49-F238E27FC236}">
                <a16:creationId xmlns:a16="http://schemas.microsoft.com/office/drawing/2014/main" id="{D769FAC0-DB7E-4B95-8F42-1BAE3B02DB20}"/>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spTree>
    <p:extLst>
      <p:ext uri="{BB962C8B-B14F-4D97-AF65-F5344CB8AC3E}">
        <p14:creationId xmlns:p14="http://schemas.microsoft.com/office/powerpoint/2010/main" val="191582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trzałka: w prawo 44">
            <a:extLst>
              <a:ext uri="{FF2B5EF4-FFF2-40B4-BE49-F238E27FC236}">
                <a16:creationId xmlns:a16="http://schemas.microsoft.com/office/drawing/2014/main" id="{1680B4D7-2223-40AC-BFCD-70D105A5BA06}"/>
              </a:ext>
            </a:extLst>
          </p:cNvPr>
          <p:cNvSpPr/>
          <p:nvPr/>
        </p:nvSpPr>
        <p:spPr>
          <a:xfrm rot="5400000">
            <a:off x="638612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33</a:t>
            </a:fld>
            <a:endParaRPr lang="pl-PL" dirty="0"/>
          </a:p>
        </p:txBody>
      </p:sp>
      <p:sp>
        <p:nvSpPr>
          <p:cNvPr id="6" name="Strzałka: w prawo 5">
            <a:extLst>
              <a:ext uri="{FF2B5EF4-FFF2-40B4-BE49-F238E27FC236}">
                <a16:creationId xmlns:a16="http://schemas.microsoft.com/office/drawing/2014/main" id="{2228D28C-6663-4067-A5B5-F63D4A8879E5}"/>
              </a:ext>
            </a:extLst>
          </p:cNvPr>
          <p:cNvSpPr/>
          <p:nvPr/>
        </p:nvSpPr>
        <p:spPr>
          <a:xfrm rot="5400000">
            <a:off x="2037970" y="1226372"/>
            <a:ext cx="847619" cy="1852770"/>
          </a:xfrm>
          <a:prstGeom prst="rightArrow">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lumMod val="95000"/>
                </a:schemeClr>
              </a:solidFill>
            </a:endParaRPr>
          </a:p>
        </p:txBody>
      </p:sp>
      <p:sp>
        <p:nvSpPr>
          <p:cNvPr id="23" name="pole tekstowe 22">
            <a:extLst>
              <a:ext uri="{FF2B5EF4-FFF2-40B4-BE49-F238E27FC236}">
                <a16:creationId xmlns:a16="http://schemas.microsoft.com/office/drawing/2014/main" id="{9FB7AAF9-FF5F-440E-85D1-E20F4CF658D8}"/>
              </a:ext>
            </a:extLst>
          </p:cNvPr>
          <p:cNvSpPr txBox="1"/>
          <p:nvPr/>
        </p:nvSpPr>
        <p:spPr>
          <a:xfrm>
            <a:off x="829199" y="950323"/>
            <a:ext cx="3132488" cy="443711"/>
          </a:xfrm>
          <a:prstGeom prst="rect">
            <a:avLst/>
          </a:prstGeom>
          <a:noFill/>
          <a:ln>
            <a:noFill/>
          </a:ln>
        </p:spPr>
        <p:txBody>
          <a:bodyPr wrap="square" rtlCol="0">
            <a:spAutoFit/>
          </a:bodyPr>
          <a:lstStyle/>
          <a:p>
            <a:pPr>
              <a:lnSpc>
                <a:spcPct val="114000"/>
              </a:lnSpc>
            </a:pPr>
            <a:r>
              <a:rPr lang="pl-PL" sz="1050" b="1" i="1" dirty="0">
                <a:solidFill>
                  <a:srgbClr val="4B656D"/>
                </a:solidFill>
                <a:latin typeface="Century Gothic" panose="020B0502020202020204" pitchFamily="34" charset="0"/>
              </a:rPr>
              <a:t>zmiana systemu ogrzewania domu/ mieszkania</a:t>
            </a:r>
          </a:p>
        </p:txBody>
      </p:sp>
      <p:graphicFrame>
        <p:nvGraphicFramePr>
          <p:cNvPr id="25" name="Wykres 24">
            <a:extLst>
              <a:ext uri="{FF2B5EF4-FFF2-40B4-BE49-F238E27FC236}">
                <a16:creationId xmlns:a16="http://schemas.microsoft.com/office/drawing/2014/main" id="{B3FB812C-3C2A-4473-930D-3D0862B0DA40}"/>
              </a:ext>
            </a:extLst>
          </p:cNvPr>
          <p:cNvGraphicFramePr/>
          <p:nvPr>
            <p:extLst>
              <p:ext uri="{D42A27DB-BD31-4B8C-83A1-F6EECF244321}">
                <p14:modId xmlns:p14="http://schemas.microsoft.com/office/powerpoint/2010/main" val="441330660"/>
              </p:ext>
            </p:extLst>
          </p:nvPr>
        </p:nvGraphicFramePr>
        <p:xfrm>
          <a:off x="38259" y="2507013"/>
          <a:ext cx="4301613" cy="3558339"/>
        </p:xfrm>
        <a:graphic>
          <a:graphicData uri="http://schemas.openxmlformats.org/drawingml/2006/chart">
            <c:chart xmlns:c="http://schemas.openxmlformats.org/drawingml/2006/chart" xmlns:r="http://schemas.openxmlformats.org/officeDocument/2006/relationships" r:id="rId2"/>
          </a:graphicData>
        </a:graphic>
      </p:graphicFrame>
      <p:pic>
        <p:nvPicPr>
          <p:cNvPr id="34" name="Grafika 33" descr="Monety">
            <a:extLst>
              <a:ext uri="{FF2B5EF4-FFF2-40B4-BE49-F238E27FC236}">
                <a16:creationId xmlns:a16="http://schemas.microsoft.com/office/drawing/2014/main" id="{69E7D907-BFA5-4B43-9D92-46E48175EBA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651" y="5083109"/>
            <a:ext cx="540000" cy="540000"/>
          </a:xfrm>
          <a:prstGeom prst="rect">
            <a:avLst/>
          </a:prstGeom>
        </p:spPr>
      </p:pic>
      <p:graphicFrame>
        <p:nvGraphicFramePr>
          <p:cNvPr id="33" name="Wykres 32"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A8C79240-367A-43AA-951C-BAB84A3F5278}"/>
              </a:ext>
            </a:extLst>
          </p:cNvPr>
          <p:cNvGraphicFramePr/>
          <p:nvPr>
            <p:extLst>
              <p:ext uri="{D42A27DB-BD31-4B8C-83A1-F6EECF244321}">
                <p14:modId xmlns:p14="http://schemas.microsoft.com/office/powerpoint/2010/main" val="1844205281"/>
              </p:ext>
            </p:extLst>
          </p:nvPr>
        </p:nvGraphicFramePr>
        <p:xfrm>
          <a:off x="388510" y="1551281"/>
          <a:ext cx="4040777" cy="97444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Wykres 39" descr="Czynniki, które są głównymi zagrożeniami dla jakości powietrza.&#10;&#10;Wykres słupkowy skumulowany do 100% prezentuje odpowiedzi respondentów dotyczące czynników, które są głównymi zagrożeniami dla jakości powietrza: emisje zanieczyszczeń z produkcji energii elektrycznej i ciepła (tak: 78,0%, nie: 17,4%, nie wiem/trudno powiedzieć: 4,6%).">
            <a:extLst>
              <a:ext uri="{FF2B5EF4-FFF2-40B4-BE49-F238E27FC236}">
                <a16:creationId xmlns:a16="http://schemas.microsoft.com/office/drawing/2014/main" id="{F7BD3BF1-3A64-4655-B417-F83A9352E69B}"/>
              </a:ext>
            </a:extLst>
          </p:cNvPr>
          <p:cNvGraphicFramePr/>
          <p:nvPr>
            <p:extLst>
              <p:ext uri="{D42A27DB-BD31-4B8C-83A1-F6EECF244321}">
                <p14:modId xmlns:p14="http://schemas.microsoft.com/office/powerpoint/2010/main" val="1534066075"/>
              </p:ext>
            </p:extLst>
          </p:nvPr>
        </p:nvGraphicFramePr>
        <p:xfrm>
          <a:off x="4834970" y="1551281"/>
          <a:ext cx="4040777" cy="974446"/>
        </p:xfrm>
        <a:graphic>
          <a:graphicData uri="http://schemas.openxmlformats.org/drawingml/2006/chart">
            <c:chart xmlns:c="http://schemas.openxmlformats.org/drawingml/2006/chart" xmlns:r="http://schemas.openxmlformats.org/officeDocument/2006/relationships" r:id="rId6"/>
          </a:graphicData>
        </a:graphic>
      </p:graphicFrame>
      <p:sp>
        <p:nvSpPr>
          <p:cNvPr id="42" name="pole tekstowe 41">
            <a:extLst>
              <a:ext uri="{FF2B5EF4-FFF2-40B4-BE49-F238E27FC236}">
                <a16:creationId xmlns:a16="http://schemas.microsoft.com/office/drawing/2014/main" id="{3C4AB227-08A3-4324-8F8C-C34E5FED13C6}"/>
              </a:ext>
            </a:extLst>
          </p:cNvPr>
          <p:cNvSpPr txBox="1"/>
          <p:nvPr/>
        </p:nvSpPr>
        <p:spPr>
          <a:xfrm>
            <a:off x="5810287" y="890310"/>
            <a:ext cx="2450680" cy="415498"/>
          </a:xfrm>
          <a:prstGeom prst="rect">
            <a:avLst/>
          </a:prstGeom>
          <a:noFill/>
          <a:ln>
            <a:noFill/>
          </a:ln>
        </p:spPr>
        <p:txBody>
          <a:bodyPr wrap="square" rtlCol="0">
            <a:spAutoFit/>
          </a:bodyPr>
          <a:lstStyle/>
          <a:p>
            <a:r>
              <a:rPr lang="pl-PL" sz="1050" b="1" i="1" dirty="0">
                <a:solidFill>
                  <a:srgbClr val="4B656D"/>
                </a:solidFill>
                <a:latin typeface="Century Gothic" panose="020B0502020202020204" pitchFamily="34" charset="0"/>
              </a:rPr>
              <a:t>wymiana domowego sprzętu AGD/RTV na energooszczędny</a:t>
            </a:r>
          </a:p>
        </p:txBody>
      </p:sp>
      <p:cxnSp>
        <p:nvCxnSpPr>
          <p:cNvPr id="3" name="Łącznik prosty 2">
            <a:extLst>
              <a:ext uri="{FF2B5EF4-FFF2-40B4-BE49-F238E27FC236}">
                <a16:creationId xmlns:a16="http://schemas.microsoft.com/office/drawing/2014/main" id="{B31A4342-61A2-4C65-8847-E2B26FAFFE64}"/>
              </a:ext>
            </a:extLst>
          </p:cNvPr>
          <p:cNvCxnSpPr>
            <a:cxnSpLocks/>
          </p:cNvCxnSpPr>
          <p:nvPr/>
        </p:nvCxnSpPr>
        <p:spPr>
          <a:xfrm>
            <a:off x="4572000" y="499226"/>
            <a:ext cx="0" cy="5566126"/>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3" name="Wykres 42">
            <a:extLst>
              <a:ext uri="{FF2B5EF4-FFF2-40B4-BE49-F238E27FC236}">
                <a16:creationId xmlns:a16="http://schemas.microsoft.com/office/drawing/2014/main" id="{140F2AE8-496E-4BCD-BC75-219E8BC7AA17}"/>
              </a:ext>
            </a:extLst>
          </p:cNvPr>
          <p:cNvGraphicFramePr/>
          <p:nvPr>
            <p:extLst>
              <p:ext uri="{D42A27DB-BD31-4B8C-83A1-F6EECF244321}">
                <p14:modId xmlns:p14="http://schemas.microsoft.com/office/powerpoint/2010/main" val="3561380719"/>
              </p:ext>
            </p:extLst>
          </p:nvPr>
        </p:nvGraphicFramePr>
        <p:xfrm>
          <a:off x="4674904" y="2507013"/>
          <a:ext cx="4301613" cy="3558339"/>
        </p:xfrm>
        <a:graphic>
          <a:graphicData uri="http://schemas.openxmlformats.org/drawingml/2006/chart">
            <c:chart xmlns:c="http://schemas.openxmlformats.org/drawingml/2006/chart" xmlns:r="http://schemas.openxmlformats.org/officeDocument/2006/relationships" r:id="rId7"/>
          </a:graphicData>
        </a:graphic>
      </p:graphicFrame>
      <p:pic>
        <p:nvPicPr>
          <p:cNvPr id="48" name="Grafika 47" descr="Tort">
            <a:extLst>
              <a:ext uri="{FF2B5EF4-FFF2-40B4-BE49-F238E27FC236}">
                <a16:creationId xmlns:a16="http://schemas.microsoft.com/office/drawing/2014/main" id="{18022AD9-A3FE-4C9F-B3D1-875EE57EE95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4362" y="2883168"/>
            <a:ext cx="540000" cy="540000"/>
          </a:xfrm>
          <a:prstGeom prst="rect">
            <a:avLst/>
          </a:prstGeom>
        </p:spPr>
      </p:pic>
      <p:sp>
        <p:nvSpPr>
          <p:cNvPr id="30" name="Prostokąt 29">
            <a:extLst>
              <a:ext uri="{FF2B5EF4-FFF2-40B4-BE49-F238E27FC236}">
                <a16:creationId xmlns:a16="http://schemas.microsoft.com/office/drawing/2014/main" id="{05D344EF-1777-42D5-B6D7-0EC597686B50}"/>
              </a:ext>
            </a:extLst>
          </p:cNvPr>
          <p:cNvSpPr/>
          <p:nvPr/>
        </p:nvSpPr>
        <p:spPr>
          <a:xfrm>
            <a:off x="-1" y="4333"/>
            <a:ext cx="9239531"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P7. Proszę wskazać jakie działania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w celu zmniejszenia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pic>
        <p:nvPicPr>
          <p:cNvPr id="37" name="Grafika 36" descr="Monety">
            <a:extLst>
              <a:ext uri="{FF2B5EF4-FFF2-40B4-BE49-F238E27FC236}">
                <a16:creationId xmlns:a16="http://schemas.microsoft.com/office/drawing/2014/main" id="{F543E1C3-0B8E-4BCE-AB7B-2AB3BFE73A6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0166" y="5083109"/>
            <a:ext cx="540000" cy="540000"/>
          </a:xfrm>
          <a:prstGeom prst="rect">
            <a:avLst/>
          </a:prstGeom>
        </p:spPr>
      </p:pic>
      <p:graphicFrame>
        <p:nvGraphicFramePr>
          <p:cNvPr id="39" name="Tabela 38">
            <a:extLst>
              <a:ext uri="{FF2B5EF4-FFF2-40B4-BE49-F238E27FC236}">
                <a16:creationId xmlns:a16="http://schemas.microsoft.com/office/drawing/2014/main" id="{76EF4E1B-2C32-4C78-95D3-9A548018F990}"/>
              </a:ext>
            </a:extLst>
          </p:cNvPr>
          <p:cNvGraphicFramePr>
            <a:graphicFrameLocks noGrp="1"/>
          </p:cNvGraphicFramePr>
          <p:nvPr>
            <p:extLst>
              <p:ext uri="{D42A27DB-BD31-4B8C-83A1-F6EECF244321}">
                <p14:modId xmlns:p14="http://schemas.microsoft.com/office/powerpoint/2010/main" val="4015554024"/>
              </p:ext>
            </p:extLst>
          </p:nvPr>
        </p:nvGraphicFramePr>
        <p:xfrm>
          <a:off x="5370784" y="2671226"/>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5</a:t>
                      </a:r>
                    </a:p>
                  </a:txBody>
                  <a:tcPr marL="9525" marR="9525" marT="9525" marB="0" anchor="ctr"/>
                </a:tc>
                <a:extLst>
                  <a:ext uri="{0D108BD9-81ED-4DB2-BD59-A6C34878D82A}">
                    <a16:rowId xmlns:a16="http://schemas.microsoft.com/office/drawing/2014/main" val="4676001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a:t>
                      </a:r>
                    </a:p>
                  </a:txBody>
                  <a:tcPr marL="9525" marR="9525" marT="9525" marB="0" anchor="ctr"/>
                </a:tc>
                <a:extLst>
                  <a:ext uri="{0D108BD9-81ED-4DB2-BD59-A6C34878D82A}">
                    <a16:rowId xmlns:a16="http://schemas.microsoft.com/office/drawing/2014/main" val="317183658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207</a:t>
                      </a: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N=103</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pic>
        <p:nvPicPr>
          <p:cNvPr id="50" name="Grafika 49" descr="Tort">
            <a:extLst>
              <a:ext uri="{FF2B5EF4-FFF2-40B4-BE49-F238E27FC236}">
                <a16:creationId xmlns:a16="http://schemas.microsoft.com/office/drawing/2014/main" id="{D466C3F7-F195-4660-9B60-BCDE75153AB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99877" y="2883168"/>
            <a:ext cx="540000" cy="540000"/>
          </a:xfrm>
          <a:prstGeom prst="rect">
            <a:avLst/>
          </a:prstGeom>
        </p:spPr>
      </p:pic>
      <p:pic>
        <p:nvPicPr>
          <p:cNvPr id="24" name="Obraz 23" descr="Obraz zawierający zegar, znak&#10;&#10;Opis wygenerowany automatycznie">
            <a:extLst>
              <a:ext uri="{FF2B5EF4-FFF2-40B4-BE49-F238E27FC236}">
                <a16:creationId xmlns:a16="http://schemas.microsoft.com/office/drawing/2014/main" id="{5605133C-9411-43ED-AD5A-A29CD1D8A56C}"/>
              </a:ext>
            </a:extLst>
          </p:cNvPr>
          <p:cNvPicPr>
            <a:picLocks noChangeAspect="1"/>
          </p:cNvPicPr>
          <p:nvPr/>
        </p:nvPicPr>
        <p:blipFill>
          <a:blip r:embed="rId10">
            <a:grayscl/>
            <a:extLst>
              <a:ext uri="{28A0092B-C50C-407E-A947-70E740481C1C}">
                <a14:useLocalDpi xmlns:a14="http://schemas.microsoft.com/office/drawing/2010/main" val="0"/>
              </a:ext>
            </a:extLst>
          </a:blip>
          <a:stretch>
            <a:fillRect/>
          </a:stretch>
        </p:blipFill>
        <p:spPr>
          <a:xfrm>
            <a:off x="174105" y="778258"/>
            <a:ext cx="708929" cy="708929"/>
          </a:xfrm>
          <a:prstGeom prst="rect">
            <a:avLst/>
          </a:prstGeom>
        </p:spPr>
      </p:pic>
      <p:pic>
        <p:nvPicPr>
          <p:cNvPr id="27" name="Obraz 26" descr="Obraz zawierający rysunek&#10;&#10;Opis wygenerowany automatycznie">
            <a:extLst>
              <a:ext uri="{FF2B5EF4-FFF2-40B4-BE49-F238E27FC236}">
                <a16:creationId xmlns:a16="http://schemas.microsoft.com/office/drawing/2014/main" id="{541E85AB-22E9-4CEC-8A58-A17406AA0470}"/>
              </a:ext>
            </a:extLst>
          </p:cNvPr>
          <p:cNvPicPr>
            <a:picLocks noChangeAspect="1"/>
          </p:cNvPicPr>
          <p:nvPr/>
        </p:nvPicPr>
        <p:blipFill>
          <a:blip r:embed="rId11">
            <a:grayscl/>
            <a:extLst>
              <a:ext uri="{28A0092B-C50C-407E-A947-70E740481C1C}">
                <a14:useLocalDpi xmlns:a14="http://schemas.microsoft.com/office/drawing/2010/main" val="0"/>
              </a:ext>
            </a:extLst>
          </a:blip>
          <a:stretch>
            <a:fillRect/>
          </a:stretch>
        </p:blipFill>
        <p:spPr>
          <a:xfrm>
            <a:off x="5179611" y="779743"/>
            <a:ext cx="657311" cy="657311"/>
          </a:xfrm>
          <a:prstGeom prst="rect">
            <a:avLst/>
          </a:prstGeom>
        </p:spPr>
      </p:pic>
      <p:sp>
        <p:nvSpPr>
          <p:cNvPr id="28" name="pole tekstowe 27">
            <a:extLst>
              <a:ext uri="{FF2B5EF4-FFF2-40B4-BE49-F238E27FC236}">
                <a16:creationId xmlns:a16="http://schemas.microsoft.com/office/drawing/2014/main" id="{E1538CC5-8F50-4941-86AE-A5866988E90A}"/>
              </a:ext>
            </a:extLst>
          </p:cNvPr>
          <p:cNvSpPr txBox="1"/>
          <p:nvPr/>
        </p:nvSpPr>
        <p:spPr>
          <a:xfrm>
            <a:off x="272965" y="5849460"/>
            <a:ext cx="7380495"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podejmujący działania w celu zmniejszenia emisji zanieczyszczeń, N=353</a:t>
            </a:r>
          </a:p>
        </p:txBody>
      </p:sp>
      <p:pic>
        <p:nvPicPr>
          <p:cNvPr id="29" name="Grafika 28" descr="Biret">
            <a:extLst>
              <a:ext uri="{FF2B5EF4-FFF2-40B4-BE49-F238E27FC236}">
                <a16:creationId xmlns:a16="http://schemas.microsoft.com/office/drawing/2014/main" id="{7462A643-5A94-4C5C-AD58-BF8872836618}"/>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844342" y="4257267"/>
            <a:ext cx="540000" cy="540000"/>
          </a:xfrm>
          <a:prstGeom prst="rect">
            <a:avLst/>
          </a:prstGeom>
        </p:spPr>
      </p:pic>
      <p:pic>
        <p:nvPicPr>
          <p:cNvPr id="32" name="Grafika 31" descr="Biret">
            <a:extLst>
              <a:ext uri="{FF2B5EF4-FFF2-40B4-BE49-F238E27FC236}">
                <a16:creationId xmlns:a16="http://schemas.microsoft.com/office/drawing/2014/main" id="{70ED6D3F-2096-44F3-8392-AD89F843E214}"/>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2048" y="4257267"/>
            <a:ext cx="540000" cy="540000"/>
          </a:xfrm>
          <a:prstGeom prst="rect">
            <a:avLst/>
          </a:prstGeom>
        </p:spPr>
      </p:pic>
      <p:graphicFrame>
        <p:nvGraphicFramePr>
          <p:cNvPr id="35" name="Tabela 34">
            <a:extLst>
              <a:ext uri="{FF2B5EF4-FFF2-40B4-BE49-F238E27FC236}">
                <a16:creationId xmlns:a16="http://schemas.microsoft.com/office/drawing/2014/main" id="{25FBB240-9E7F-42D0-AD9F-3102904167CB}"/>
              </a:ext>
            </a:extLst>
          </p:cNvPr>
          <p:cNvGraphicFramePr>
            <a:graphicFrameLocks noGrp="1"/>
          </p:cNvGraphicFramePr>
          <p:nvPr>
            <p:extLst>
              <p:ext uri="{D42A27DB-BD31-4B8C-83A1-F6EECF244321}">
                <p14:modId xmlns:p14="http://schemas.microsoft.com/office/powerpoint/2010/main" val="3236203734"/>
              </p:ext>
            </p:extLst>
          </p:nvPr>
        </p:nvGraphicFramePr>
        <p:xfrm>
          <a:off x="735529" y="2689780"/>
          <a:ext cx="794852" cy="329182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a:t>
                      </a:r>
                    </a:p>
                  </a:txBody>
                  <a:tcPr marL="9525" marR="9525" marT="9525" marB="0" anchor="ctr"/>
                </a:tc>
                <a:extLst>
                  <a:ext uri="{0D108BD9-81ED-4DB2-BD59-A6C34878D82A}">
                    <a16:rowId xmlns:a16="http://schemas.microsoft.com/office/drawing/2014/main" val="3106766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a:t>
                      </a:r>
                    </a:p>
                  </a:txBody>
                  <a:tcPr marL="9525" marR="9525" marT="9525" marB="0" anchor="ctr"/>
                </a:tc>
                <a:extLst>
                  <a:ext uri="{0D108BD9-81ED-4DB2-BD59-A6C34878D82A}">
                    <a16:rowId xmlns:a16="http://schemas.microsoft.com/office/drawing/2014/main" val="109095500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79</a:t>
                      </a:r>
                    </a:p>
                  </a:txBody>
                  <a:tcPr marL="9525" marR="9525" marT="9525" marB="0" anchor="ctr"/>
                </a:tc>
                <a:extLst>
                  <a:ext uri="{0D108BD9-81ED-4DB2-BD59-A6C34878D82A}">
                    <a16:rowId xmlns:a16="http://schemas.microsoft.com/office/drawing/2014/main" val="316242769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117</a:t>
                      </a:r>
                    </a:p>
                  </a:txBody>
                  <a:tcPr marL="9525" marR="9525" marT="9525" marB="0" anchor="ctr"/>
                </a:tc>
                <a:extLst>
                  <a:ext uri="{0D108BD9-81ED-4DB2-BD59-A6C34878D82A}">
                    <a16:rowId xmlns:a16="http://schemas.microsoft.com/office/drawing/2014/main" val="969570423"/>
                  </a:ext>
                </a:extLst>
              </a:tr>
              <a:tr h="23513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N=72</a:t>
                      </a:r>
                    </a:p>
                  </a:txBody>
                  <a:tcPr marL="9525" marR="9525" marT="9525" marB="0" anchor="ctr"/>
                </a:tc>
                <a:extLst>
                  <a:ext uri="{0D108BD9-81ED-4DB2-BD59-A6C34878D82A}">
                    <a16:rowId xmlns:a16="http://schemas.microsoft.com/office/drawing/2014/main" val="4067412734"/>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678849805"/>
                  </a:ext>
                </a:extLst>
              </a:tr>
              <a:tr h="23513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5</a:t>
                      </a:r>
                    </a:p>
                  </a:txBody>
                  <a:tcPr marL="9525" marR="9525" marT="9525" marB="0" anchor="ctr"/>
                </a:tc>
                <a:extLst>
                  <a:ext uri="{0D108BD9-81ED-4DB2-BD59-A6C34878D82A}">
                    <a16:rowId xmlns:a16="http://schemas.microsoft.com/office/drawing/2014/main" val="467600136"/>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a:t>
                      </a:r>
                    </a:p>
                  </a:txBody>
                  <a:tcPr marL="9525" marR="9525" marT="9525" marB="0" anchor="ctr"/>
                </a:tc>
                <a:extLst>
                  <a:ext uri="{0D108BD9-81ED-4DB2-BD59-A6C34878D82A}">
                    <a16:rowId xmlns:a16="http://schemas.microsoft.com/office/drawing/2014/main" val="317183658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207</a:t>
                      </a:r>
                    </a:p>
                  </a:txBody>
                  <a:tcPr marL="9525" marR="9525" marT="9525" marB="0" anchor="ctr"/>
                </a:tc>
                <a:extLst>
                  <a:ext uri="{0D108BD9-81ED-4DB2-BD59-A6C34878D82A}">
                    <a16:rowId xmlns:a16="http://schemas.microsoft.com/office/drawing/2014/main" val="1169994594"/>
                  </a:ext>
                </a:extLst>
              </a:tr>
              <a:tr h="235130">
                <a:tc>
                  <a:txBody>
                    <a:bodyPr/>
                    <a:lstStyle/>
                    <a:p>
                      <a:pPr algn="r" fontAlgn="t"/>
                      <a:r>
                        <a:rPr lang="pl-PL" sz="700" b="0" i="1" dirty="0">
                          <a:solidFill>
                            <a:schemeClr val="bg1">
                              <a:lumMod val="65000"/>
                            </a:schemeClr>
                          </a:solidFill>
                          <a:latin typeface="Century Gothic" panose="020B0502020202020204" pitchFamily="34" charset="0"/>
                        </a:rPr>
                        <a:t>N=103</a:t>
                      </a: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129269872"/>
                  </a:ext>
                </a:extLst>
              </a:tr>
              <a:tr h="2351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087574240"/>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75</a:t>
                      </a:r>
                    </a:p>
                  </a:txBody>
                  <a:tcPr marL="9525" marR="9525" marT="9525" marB="0" anchor="ctr"/>
                </a:tc>
                <a:extLst>
                  <a:ext uri="{0D108BD9-81ED-4DB2-BD59-A6C34878D82A}">
                    <a16:rowId xmlns:a16="http://schemas.microsoft.com/office/drawing/2014/main" val="3731553139"/>
                  </a:ext>
                </a:extLst>
              </a:tr>
              <a:tr h="2351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134</a:t>
                      </a:r>
                    </a:p>
                  </a:txBody>
                  <a:tcPr marL="9525" marR="9525" marT="9525" marB="0" anchor="ctr"/>
                </a:tc>
                <a:extLst>
                  <a:ext uri="{0D108BD9-81ED-4DB2-BD59-A6C34878D82A}">
                    <a16:rowId xmlns:a16="http://schemas.microsoft.com/office/drawing/2014/main" val="665605274"/>
                  </a:ext>
                </a:extLst>
              </a:tr>
              <a:tr h="23513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121</a:t>
                      </a:r>
                    </a:p>
                  </a:txBody>
                  <a:tcPr marL="9525" marR="9525" marT="9525" marB="0" anchor="ctr"/>
                </a:tc>
                <a:extLst>
                  <a:ext uri="{0D108BD9-81ED-4DB2-BD59-A6C34878D82A}">
                    <a16:rowId xmlns:a16="http://schemas.microsoft.com/office/drawing/2014/main" val="2531493681"/>
                  </a:ext>
                </a:extLst>
              </a:tr>
            </a:tbl>
          </a:graphicData>
        </a:graphic>
      </p:graphicFrame>
    </p:spTree>
    <p:extLst>
      <p:ext uri="{BB962C8B-B14F-4D97-AF65-F5344CB8AC3E}">
        <p14:creationId xmlns:p14="http://schemas.microsoft.com/office/powerpoint/2010/main" val="3191254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Strzałka: w prawo 41">
            <a:extLst>
              <a:ext uri="{FF2B5EF4-FFF2-40B4-BE49-F238E27FC236}">
                <a16:creationId xmlns:a16="http://schemas.microsoft.com/office/drawing/2014/main" id="{88C15C1A-893B-43DF-B538-D0EF5F857975}"/>
              </a:ext>
            </a:extLst>
          </p:cNvPr>
          <p:cNvSpPr/>
          <p:nvPr/>
        </p:nvSpPr>
        <p:spPr>
          <a:xfrm>
            <a:off x="2911809" y="2981151"/>
            <a:ext cx="721323" cy="541879"/>
          </a:xfrm>
          <a:prstGeom prst="rightArrow">
            <a:avLst/>
          </a:prstGeom>
          <a:solidFill>
            <a:srgbClr val="6D8F9A"/>
          </a:solidFill>
          <a:ln w="28575">
            <a:solidFill>
              <a:srgbClr val="6D8F9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34</a:t>
            </a:fld>
            <a:endParaRPr lang="pl-PL" dirty="0"/>
          </a:p>
        </p:txBody>
      </p:sp>
      <p:graphicFrame>
        <p:nvGraphicFramePr>
          <p:cNvPr id="37" name="Symbol zastępczy zawartości 6" descr="Powody niepodjęcia działań mających na celu zmniejszenie emisji zanieczyszczeń szkodliwych dla powietrza&#10;&#10;Wykres słupkowy przedstawiający powody niepodejmowania przez respondentów  działań mających na celu zmniejszenie emisji zanieczyszczeń szkodliwych dla powietrza: „To rząd albo samorząd powinien podejmować działania” (47,5%); „Nie wierzę w to, że mogę przyczynić się do zmniejszenia emisji zanieczyszczeń” (25,1%); „Nie zanieczyszczam powietrza, więc nie muszę podejmować żadnych działań” (12,0%); „Nie mam czasu” (9,8%); „Inne powody” (0,2%); „Nie wiem co mogłabym/mógłbym zrobić” (21,3%).">
            <a:extLst>
              <a:ext uri="{FF2B5EF4-FFF2-40B4-BE49-F238E27FC236}">
                <a16:creationId xmlns:a16="http://schemas.microsoft.com/office/drawing/2014/main" id="{B4D5A71F-C51E-4012-B0A9-766C4DFDAB78}"/>
              </a:ext>
            </a:extLst>
          </p:cNvPr>
          <p:cNvGraphicFramePr>
            <a:graphicFrameLocks/>
          </p:cNvGraphicFramePr>
          <p:nvPr>
            <p:extLst>
              <p:ext uri="{D42A27DB-BD31-4B8C-83A1-F6EECF244321}">
                <p14:modId xmlns:p14="http://schemas.microsoft.com/office/powerpoint/2010/main" val="2044139327"/>
              </p:ext>
            </p:extLst>
          </p:nvPr>
        </p:nvGraphicFramePr>
        <p:xfrm>
          <a:off x="3878487" y="1238691"/>
          <a:ext cx="5265513" cy="4662833"/>
        </p:xfrm>
        <a:graphic>
          <a:graphicData uri="http://schemas.openxmlformats.org/drawingml/2006/chart">
            <c:chart xmlns:c="http://schemas.openxmlformats.org/drawingml/2006/chart" xmlns:r="http://schemas.openxmlformats.org/officeDocument/2006/relationships" r:id="rId2"/>
          </a:graphicData>
        </a:graphic>
      </p:graphicFrame>
      <p:sp>
        <p:nvSpPr>
          <p:cNvPr id="40" name="Prostokąt 39">
            <a:extLst>
              <a:ext uri="{FF2B5EF4-FFF2-40B4-BE49-F238E27FC236}">
                <a16:creationId xmlns:a16="http://schemas.microsoft.com/office/drawing/2014/main" id="{222C4B36-EC4B-47CA-94E9-BAACBBDB1120}"/>
              </a:ext>
            </a:extLst>
          </p:cNvPr>
          <p:cNvSpPr/>
          <p:nvPr/>
        </p:nvSpPr>
        <p:spPr>
          <a:xfrm>
            <a:off x="0" y="4333"/>
            <a:ext cx="9144000" cy="1347613"/>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P6. Proszę powiedzieć, czy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osobiście jakieś działania mające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P8. Dlaczego nie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żadnych działań mających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502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20" name="pole tekstowe 19">
            <a:extLst>
              <a:ext uri="{FF2B5EF4-FFF2-40B4-BE49-F238E27FC236}">
                <a16:creationId xmlns:a16="http://schemas.microsoft.com/office/drawing/2014/main" id="{44234B9A-6189-4E4B-BFFF-7DF95F6FBB1B}"/>
              </a:ext>
            </a:extLst>
          </p:cNvPr>
          <p:cNvSpPr txBox="1"/>
          <p:nvPr/>
        </p:nvSpPr>
        <p:spPr>
          <a:xfrm>
            <a:off x="4138815" y="5901524"/>
            <a:ext cx="4788454"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nie podejmujący działań w celu zmniejszenia emisji zanieczyszczeń, N=569</a:t>
            </a:r>
          </a:p>
        </p:txBody>
      </p:sp>
      <p:grpSp>
        <p:nvGrpSpPr>
          <p:cNvPr id="21" name="Grupa 20">
            <a:extLst>
              <a:ext uri="{FF2B5EF4-FFF2-40B4-BE49-F238E27FC236}">
                <a16:creationId xmlns:a16="http://schemas.microsoft.com/office/drawing/2014/main" id="{5676CDE3-8292-4B8B-9A17-E0678B55A866}"/>
              </a:ext>
            </a:extLst>
          </p:cNvPr>
          <p:cNvGrpSpPr/>
          <p:nvPr/>
        </p:nvGrpSpPr>
        <p:grpSpPr>
          <a:xfrm>
            <a:off x="877085" y="1409123"/>
            <a:ext cx="2639835" cy="738664"/>
            <a:chOff x="2174479" y="1308049"/>
            <a:chExt cx="2639835" cy="738664"/>
          </a:xfrm>
        </p:grpSpPr>
        <p:pic>
          <p:nvPicPr>
            <p:cNvPr id="22" name="Grafika 6" descr="Szeroko uśmiechnięta twarz bez wypełnienia">
              <a:extLst>
                <a:ext uri="{FF2B5EF4-FFF2-40B4-BE49-F238E27FC236}">
                  <a16:creationId xmlns:a16="http://schemas.microsoft.com/office/drawing/2014/main" id="{07EBECA9-8BD9-487E-A4E9-F3E0EAE275B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4479" y="1350393"/>
              <a:ext cx="637747" cy="637748"/>
            </a:xfrm>
            <a:prstGeom prst="rect">
              <a:avLst/>
            </a:prstGeom>
          </p:spPr>
        </p:pic>
        <p:sp>
          <p:nvSpPr>
            <p:cNvPr id="25" name="pole tekstowe 24">
              <a:extLst>
                <a:ext uri="{FF2B5EF4-FFF2-40B4-BE49-F238E27FC236}">
                  <a16:creationId xmlns:a16="http://schemas.microsoft.com/office/drawing/2014/main" id="{CDF0AE28-F7EA-467F-9A69-876ACC563FE3}"/>
                </a:ext>
              </a:extLst>
            </p:cNvPr>
            <p:cNvSpPr txBox="1"/>
            <p:nvPr/>
          </p:nvSpPr>
          <p:spPr>
            <a:xfrm>
              <a:off x="2807748" y="1308049"/>
              <a:ext cx="2006566" cy="738664"/>
            </a:xfrm>
            <a:prstGeom prst="rect">
              <a:avLst/>
            </a:prstGeom>
            <a:noFill/>
          </p:spPr>
          <p:txBody>
            <a:bodyPr wrap="square" rtlCol="0">
              <a:spAutoFit/>
            </a:bodyPr>
            <a:lstStyle/>
            <a:p>
              <a:r>
                <a:rPr lang="pl-PL" sz="1400" b="1" dirty="0">
                  <a:solidFill>
                    <a:srgbClr val="58595B"/>
                  </a:solidFill>
                </a:rPr>
                <a:t>Podjął działania mające na celu zmniejszenie emisji zanieczyszczeń  </a:t>
              </a:r>
            </a:p>
          </p:txBody>
        </p:sp>
      </p:grpSp>
      <p:grpSp>
        <p:nvGrpSpPr>
          <p:cNvPr id="29" name="Grupa 28">
            <a:extLst>
              <a:ext uri="{FF2B5EF4-FFF2-40B4-BE49-F238E27FC236}">
                <a16:creationId xmlns:a16="http://schemas.microsoft.com/office/drawing/2014/main" id="{B5FACB0D-1871-4272-830F-8C7B87501424}"/>
              </a:ext>
            </a:extLst>
          </p:cNvPr>
          <p:cNvGrpSpPr/>
          <p:nvPr/>
        </p:nvGrpSpPr>
        <p:grpSpPr>
          <a:xfrm>
            <a:off x="798549" y="4542771"/>
            <a:ext cx="3033166" cy="817789"/>
            <a:chOff x="4838117" y="1376173"/>
            <a:chExt cx="3033166" cy="817789"/>
          </a:xfrm>
        </p:grpSpPr>
        <p:pic>
          <p:nvPicPr>
            <p:cNvPr id="31" name="Grafika 30" descr="Smutna twarz bez wypełnienia">
              <a:extLst>
                <a:ext uri="{FF2B5EF4-FFF2-40B4-BE49-F238E27FC236}">
                  <a16:creationId xmlns:a16="http://schemas.microsoft.com/office/drawing/2014/main" id="{DC679EF8-5CC9-4465-B3F1-788D807E216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38117" y="1376173"/>
              <a:ext cx="611225" cy="611225"/>
            </a:xfrm>
            <a:prstGeom prst="rect">
              <a:avLst/>
            </a:prstGeom>
          </p:spPr>
        </p:pic>
        <p:sp>
          <p:nvSpPr>
            <p:cNvPr id="34" name="pole tekstowe 33">
              <a:extLst>
                <a:ext uri="{FF2B5EF4-FFF2-40B4-BE49-F238E27FC236}">
                  <a16:creationId xmlns:a16="http://schemas.microsoft.com/office/drawing/2014/main" id="{971EE4CC-B1D7-4A03-A717-50565802B9F4}"/>
                </a:ext>
              </a:extLst>
            </p:cNvPr>
            <p:cNvSpPr txBox="1"/>
            <p:nvPr/>
          </p:nvSpPr>
          <p:spPr>
            <a:xfrm>
              <a:off x="5449342" y="1455298"/>
              <a:ext cx="2421941" cy="738664"/>
            </a:xfrm>
            <a:prstGeom prst="rect">
              <a:avLst/>
            </a:prstGeom>
            <a:noFill/>
          </p:spPr>
          <p:txBody>
            <a:bodyPr wrap="square" rtlCol="0">
              <a:spAutoFit/>
            </a:bodyPr>
            <a:lstStyle/>
            <a:p>
              <a:r>
                <a:rPr lang="pl-PL" sz="1400" b="1" dirty="0">
                  <a:solidFill>
                    <a:srgbClr val="58595B"/>
                  </a:solidFill>
                </a:rPr>
                <a:t>Nie podjął działania mającego na celu zmniejszenia emisji zanieczyszczeń</a:t>
              </a:r>
            </a:p>
          </p:txBody>
        </p:sp>
      </p:grpSp>
      <p:graphicFrame>
        <p:nvGraphicFramePr>
          <p:cNvPr id="36" name="Wykres 35" descr="Podejmowanie działań mających na celu zmniejszenie emisji zanieczyszczeń szkodliwych dla powietrza&#10;&#10;Wykres kołowy prezentuje odpowiedzi respondentów dotyczące podejmowania działań mających na celu zmniejszenie emisji zanieczyszczeń szkodliwych dla powietrza: tak (35,3%), nie (56,9%), nie wiem, trudno powiedzieć (7,8%).">
            <a:extLst>
              <a:ext uri="{FF2B5EF4-FFF2-40B4-BE49-F238E27FC236}">
                <a16:creationId xmlns:a16="http://schemas.microsoft.com/office/drawing/2014/main" id="{A02F4DF3-0513-47E1-B676-7DC531BEF22E}"/>
              </a:ext>
            </a:extLst>
          </p:cNvPr>
          <p:cNvGraphicFramePr/>
          <p:nvPr>
            <p:extLst>
              <p:ext uri="{D42A27DB-BD31-4B8C-83A1-F6EECF244321}">
                <p14:modId xmlns:p14="http://schemas.microsoft.com/office/powerpoint/2010/main" val="2026737976"/>
              </p:ext>
            </p:extLst>
          </p:nvPr>
        </p:nvGraphicFramePr>
        <p:xfrm>
          <a:off x="682625" y="2122292"/>
          <a:ext cx="2588940" cy="2194445"/>
        </p:xfrm>
        <a:graphic>
          <a:graphicData uri="http://schemas.openxmlformats.org/drawingml/2006/chart">
            <c:chart xmlns:c="http://schemas.openxmlformats.org/drawingml/2006/chart" xmlns:r="http://schemas.openxmlformats.org/officeDocument/2006/relationships" r:id="rId7"/>
          </a:graphicData>
        </a:graphic>
      </p:graphicFrame>
      <p:pic>
        <p:nvPicPr>
          <p:cNvPr id="38" name="Grafika 37" descr="Wstecz (od prawej do lewej)">
            <a:extLst>
              <a:ext uri="{FF2B5EF4-FFF2-40B4-BE49-F238E27FC236}">
                <a16:creationId xmlns:a16="http://schemas.microsoft.com/office/drawing/2014/main" id="{0F995765-579F-4D60-A893-FB291790059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4278821" flipH="1">
            <a:off x="402182" y="2132258"/>
            <a:ext cx="914400" cy="914400"/>
          </a:xfrm>
          <a:prstGeom prst="rect">
            <a:avLst/>
          </a:prstGeom>
        </p:spPr>
      </p:pic>
      <p:pic>
        <p:nvPicPr>
          <p:cNvPr id="39" name="Grafika 38" descr="Wstecz (od prawej do lewej)">
            <a:extLst>
              <a:ext uri="{FF2B5EF4-FFF2-40B4-BE49-F238E27FC236}">
                <a16:creationId xmlns:a16="http://schemas.microsoft.com/office/drawing/2014/main" id="{0B8176A5-3629-49C3-8952-6072087EA73C}"/>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3332892" flipH="1">
            <a:off x="2762250" y="3770337"/>
            <a:ext cx="914400" cy="914400"/>
          </a:xfrm>
          <a:prstGeom prst="rect">
            <a:avLst/>
          </a:prstGeom>
        </p:spPr>
      </p:pic>
      <p:sp>
        <p:nvSpPr>
          <p:cNvPr id="43" name="pole tekstowe 42">
            <a:extLst>
              <a:ext uri="{FF2B5EF4-FFF2-40B4-BE49-F238E27FC236}">
                <a16:creationId xmlns:a16="http://schemas.microsoft.com/office/drawing/2014/main" id="{06D4912F-4F59-4688-B11E-CA9004F23D81}"/>
              </a:ext>
            </a:extLst>
          </p:cNvPr>
          <p:cNvSpPr txBox="1"/>
          <p:nvPr/>
        </p:nvSpPr>
        <p:spPr>
          <a:xfrm>
            <a:off x="143354" y="5336478"/>
            <a:ext cx="1316544" cy="415498"/>
          </a:xfrm>
          <a:prstGeom prst="rect">
            <a:avLst/>
          </a:prstGeom>
          <a:solidFill>
            <a:srgbClr val="D9D9D9"/>
          </a:solidFill>
          <a:ln w="12700">
            <a:solidFill>
              <a:srgbClr val="D9D9D9"/>
            </a:solidFill>
          </a:ln>
        </p:spPr>
        <p:txBody>
          <a:bodyPr wrap="square" rtlCol="0">
            <a:spAutoFit/>
          </a:bodyPr>
          <a:lstStyle/>
          <a:p>
            <a:pPr algn="ctr"/>
            <a:r>
              <a:rPr lang="pl-PL" sz="1050" dirty="0">
                <a:solidFill>
                  <a:schemeClr val="tx1">
                    <a:lumMod val="75000"/>
                    <a:lumOff val="25000"/>
                  </a:schemeClr>
                </a:solidFill>
                <a:latin typeface="Century Gothic" panose="020B0502020202020204" pitchFamily="34" charset="0"/>
              </a:rPr>
              <a:t>Nie wiem/trudno powiedzieć</a:t>
            </a:r>
          </a:p>
        </p:txBody>
      </p:sp>
      <p:sp>
        <p:nvSpPr>
          <p:cNvPr id="2" name="Prostokąt 1">
            <a:extLst>
              <a:ext uri="{FF2B5EF4-FFF2-40B4-BE49-F238E27FC236}">
                <a16:creationId xmlns:a16="http://schemas.microsoft.com/office/drawing/2014/main" id="{FA500856-A03C-4641-969A-8667841F8E9B}"/>
              </a:ext>
            </a:extLst>
          </p:cNvPr>
          <p:cNvSpPr/>
          <p:nvPr/>
        </p:nvSpPr>
        <p:spPr>
          <a:xfrm>
            <a:off x="4176885" y="5153996"/>
            <a:ext cx="3826292" cy="696235"/>
          </a:xfrm>
          <a:prstGeom prst="rect">
            <a:avLst/>
          </a:prstGeom>
          <a:no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160298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35</a:t>
            </a:fld>
            <a:endParaRPr lang="pl-PL" dirty="0"/>
          </a:p>
        </p:txBody>
      </p:sp>
      <p:sp>
        <p:nvSpPr>
          <p:cNvPr id="19" name="pole tekstowe 18">
            <a:extLst>
              <a:ext uri="{FF2B5EF4-FFF2-40B4-BE49-F238E27FC236}">
                <a16:creationId xmlns:a16="http://schemas.microsoft.com/office/drawing/2014/main" id="{A8D21A23-A8F9-47CD-8400-1FB82BBDD7F0}"/>
              </a:ext>
            </a:extLst>
          </p:cNvPr>
          <p:cNvSpPr txBox="1"/>
          <p:nvPr/>
        </p:nvSpPr>
        <p:spPr>
          <a:xfrm>
            <a:off x="79457" y="587886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Symbol zastępczy zawartości 6">
            <a:extLst>
              <a:ext uri="{FF2B5EF4-FFF2-40B4-BE49-F238E27FC236}">
                <a16:creationId xmlns:a16="http://schemas.microsoft.com/office/drawing/2014/main" id="{D7173F18-76BE-4F28-81E0-5145A61246FD}"/>
              </a:ext>
            </a:extLst>
          </p:cNvPr>
          <p:cNvGraphicFramePr>
            <a:graphicFrameLocks/>
          </p:cNvGraphicFramePr>
          <p:nvPr>
            <p:extLst>
              <p:ext uri="{D42A27DB-BD31-4B8C-83A1-F6EECF244321}">
                <p14:modId xmlns:p14="http://schemas.microsoft.com/office/powerpoint/2010/main" val="3291678305"/>
              </p:ext>
            </p:extLst>
          </p:nvPr>
        </p:nvGraphicFramePr>
        <p:xfrm>
          <a:off x="3444703" y="1822926"/>
          <a:ext cx="2057400" cy="4128266"/>
        </p:xfrm>
        <a:graphic>
          <a:graphicData uri="http://schemas.openxmlformats.org/drawingml/2006/chart">
            <c:chart xmlns:c="http://schemas.openxmlformats.org/drawingml/2006/chart" xmlns:r="http://schemas.openxmlformats.org/officeDocument/2006/relationships" r:id="rId2"/>
          </a:graphicData>
        </a:graphic>
      </p:graphicFrame>
      <p:sp>
        <p:nvSpPr>
          <p:cNvPr id="57" name="Prostokąt 56">
            <a:extLst>
              <a:ext uri="{FF2B5EF4-FFF2-40B4-BE49-F238E27FC236}">
                <a16:creationId xmlns:a16="http://schemas.microsoft.com/office/drawing/2014/main" id="{39CED237-CA42-4CCE-84A9-B877337E38E7}"/>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P8. Dlaczego nie podjął/</a:t>
            </a:r>
            <a:r>
              <a:rPr lang="pl-PL" sz="1200" b="1" i="1" dirty="0" err="1">
                <a:solidFill>
                  <a:schemeClr val="tx1">
                    <a:lumMod val="65000"/>
                    <a:lumOff val="35000"/>
                  </a:schemeClr>
                </a:solidFill>
                <a:latin typeface="Century Gothic" panose="020B0502020202020204" pitchFamily="34" charset="0"/>
                <a:cs typeface="Times New Roman" panose="02020603050405020304" pitchFamily="18" charset="0"/>
              </a:rPr>
              <a:t>ęła</a:t>
            </a: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 Pan/i żadnych działań mających na celu zmniejszenie emisji zanieczyszczeń szkodliwych dla powietrza?</a:t>
            </a:r>
          </a:p>
          <a:p>
            <a:pPr>
              <a:lnSpc>
                <a:spcPct val="115000"/>
              </a:lnSpc>
            </a:pPr>
            <a:r>
              <a:rPr lang="pl-PL" sz="1200" i="1" dirty="0">
                <a:solidFill>
                  <a:schemeClr val="bg1">
                    <a:lumMod val="75000"/>
                  </a:schemeClr>
                </a:solidFill>
                <a:latin typeface="Century Gothic" panose="020B0502020202020204" pitchFamily="34" charset="0"/>
                <a:cs typeface="Times New Roman" panose="02020603050405020304" pitchFamily="18" charset="0"/>
              </a:rPr>
              <a:t>Pytanie wielokrotnego wyboru</a:t>
            </a:r>
          </a:p>
        </p:txBody>
      </p:sp>
      <p:graphicFrame>
        <p:nvGraphicFramePr>
          <p:cNvPr id="70" name="Symbol zastępczy zawartości 6">
            <a:extLst>
              <a:ext uri="{FF2B5EF4-FFF2-40B4-BE49-F238E27FC236}">
                <a16:creationId xmlns:a16="http://schemas.microsoft.com/office/drawing/2014/main" id="{C9C60886-8A09-47EE-B8CF-46E34B5FB7C4}"/>
              </a:ext>
            </a:extLst>
          </p:cNvPr>
          <p:cNvGraphicFramePr>
            <a:graphicFrameLocks/>
          </p:cNvGraphicFramePr>
          <p:nvPr>
            <p:extLst>
              <p:ext uri="{D42A27DB-BD31-4B8C-83A1-F6EECF244321}">
                <p14:modId xmlns:p14="http://schemas.microsoft.com/office/powerpoint/2010/main" val="1800332399"/>
              </p:ext>
            </p:extLst>
          </p:nvPr>
        </p:nvGraphicFramePr>
        <p:xfrm>
          <a:off x="3210802" y="905355"/>
          <a:ext cx="2040883" cy="8246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Tabela 39">
            <a:extLst>
              <a:ext uri="{FF2B5EF4-FFF2-40B4-BE49-F238E27FC236}">
                <a16:creationId xmlns:a16="http://schemas.microsoft.com/office/drawing/2014/main" id="{BC9C0446-54A5-48DC-8E9D-6CCB3EB4BFB5}"/>
              </a:ext>
            </a:extLst>
          </p:cNvPr>
          <p:cNvGraphicFramePr>
            <a:graphicFrameLocks noGrp="1"/>
          </p:cNvGraphicFramePr>
          <p:nvPr>
            <p:extLst>
              <p:ext uri="{D42A27DB-BD31-4B8C-83A1-F6EECF244321}">
                <p14:modId xmlns:p14="http://schemas.microsoft.com/office/powerpoint/2010/main" val="2989735355"/>
              </p:ext>
            </p:extLst>
          </p:nvPr>
        </p:nvGraphicFramePr>
        <p:xfrm>
          <a:off x="574766" y="1815874"/>
          <a:ext cx="2169536" cy="4142370"/>
        </p:xfrm>
        <a:graphic>
          <a:graphicData uri="http://schemas.openxmlformats.org/drawingml/2006/table">
            <a:tbl>
              <a:tblPr firstRow="1" bandRow="1">
                <a:tableStyleId>{2D5ABB26-0587-4C30-8999-92F81FD0307C}</a:tableStyleId>
              </a:tblPr>
              <a:tblGrid>
                <a:gridCol w="2169536">
                  <a:extLst>
                    <a:ext uri="{9D8B030D-6E8A-4147-A177-3AD203B41FA5}">
                      <a16:colId xmlns:a16="http://schemas.microsoft.com/office/drawing/2014/main" val="3925755860"/>
                    </a:ext>
                  </a:extLst>
                </a:gridCol>
              </a:tblGrid>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to rząd albo samorząd powinien podejmować działania</a:t>
                      </a:r>
                    </a:p>
                  </a:txBody>
                  <a:tcPr marL="9525" marR="9525" marT="9525" marB="0" anchor="ctr"/>
                </a:tc>
                <a:extLst>
                  <a:ext uri="{0D108BD9-81ED-4DB2-BD59-A6C34878D82A}">
                    <a16:rowId xmlns:a16="http://schemas.microsoft.com/office/drawing/2014/main" val="3148342277"/>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wierzę w to, że mogę przyczynić się do zmniejszenia emisji zanieczyszczeń</a:t>
                      </a:r>
                    </a:p>
                  </a:txBody>
                  <a:tcPr marL="9525" marR="9525" marT="9525" marB="0" anchor="ctr"/>
                </a:tc>
                <a:extLst>
                  <a:ext uri="{0D108BD9-81ED-4DB2-BD59-A6C34878D82A}">
                    <a16:rowId xmlns:a16="http://schemas.microsoft.com/office/drawing/2014/main" val="3661160889"/>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zanieczyszczam powietrza, więc nie muszę podejmować żadnych działań</a:t>
                      </a:r>
                    </a:p>
                  </a:txBody>
                  <a:tcPr marL="9525" marR="9525" marT="9525" marB="0" anchor="ctr"/>
                </a:tc>
                <a:extLst>
                  <a:ext uri="{0D108BD9-81ED-4DB2-BD59-A6C34878D82A}">
                    <a16:rowId xmlns:a16="http://schemas.microsoft.com/office/drawing/2014/main" val="2579849871"/>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mam czasu</a:t>
                      </a:r>
                    </a:p>
                  </a:txBody>
                  <a:tcPr marL="9525" marR="9525" marT="9525" marB="0" anchor="ctr"/>
                </a:tc>
                <a:extLst>
                  <a:ext uri="{0D108BD9-81ED-4DB2-BD59-A6C34878D82A}">
                    <a16:rowId xmlns:a16="http://schemas.microsoft.com/office/drawing/2014/main" val="1839251932"/>
                  </a:ext>
                </a:extLst>
              </a:tr>
              <a:tr h="82847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050" b="1" i="1" kern="1200" dirty="0">
                          <a:solidFill>
                            <a:srgbClr val="58595B"/>
                          </a:solidFill>
                          <a:latin typeface="Century Gothic" panose="020B0502020202020204" pitchFamily="34" charset="0"/>
                          <a:ea typeface="+mn-ea"/>
                          <a:cs typeface="+mn-cs"/>
                        </a:rPr>
                        <a:t>nie wiem co mogłabym/mógłbym zrobić</a:t>
                      </a:r>
                    </a:p>
                  </a:txBody>
                  <a:tcPr marL="9525" marR="9525" marT="9525" marB="0" anchor="ctr"/>
                </a:tc>
                <a:extLst>
                  <a:ext uri="{0D108BD9-81ED-4DB2-BD59-A6C34878D82A}">
                    <a16:rowId xmlns:a16="http://schemas.microsoft.com/office/drawing/2014/main" val="475378732"/>
                  </a:ext>
                </a:extLst>
              </a:tr>
            </a:tbl>
          </a:graphicData>
        </a:graphic>
      </p:graphicFrame>
      <p:graphicFrame>
        <p:nvGraphicFramePr>
          <p:cNvPr id="21" name="Symbol zastępczy zawartości 6">
            <a:extLst>
              <a:ext uri="{FF2B5EF4-FFF2-40B4-BE49-F238E27FC236}">
                <a16:creationId xmlns:a16="http://schemas.microsoft.com/office/drawing/2014/main" id="{5E62B4B7-2ECD-40B3-A622-CD9BC93E382A}"/>
              </a:ext>
            </a:extLst>
          </p:cNvPr>
          <p:cNvGraphicFramePr>
            <a:graphicFrameLocks/>
          </p:cNvGraphicFramePr>
          <p:nvPr>
            <p:extLst>
              <p:ext uri="{D42A27DB-BD31-4B8C-83A1-F6EECF244321}">
                <p14:modId xmlns:p14="http://schemas.microsoft.com/office/powerpoint/2010/main" val="3015734258"/>
              </p:ext>
            </p:extLst>
          </p:nvPr>
        </p:nvGraphicFramePr>
        <p:xfrm>
          <a:off x="5431964" y="1822926"/>
          <a:ext cx="2160000" cy="415354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Symbol zastępczy zawartości 6">
            <a:extLst>
              <a:ext uri="{FF2B5EF4-FFF2-40B4-BE49-F238E27FC236}">
                <a16:creationId xmlns:a16="http://schemas.microsoft.com/office/drawing/2014/main" id="{B4E6A1CC-3F74-48FC-B241-DE7D0180ADF6}"/>
              </a:ext>
            </a:extLst>
          </p:cNvPr>
          <p:cNvGraphicFramePr>
            <a:graphicFrameLocks/>
          </p:cNvGraphicFramePr>
          <p:nvPr>
            <p:extLst>
              <p:ext uri="{D42A27DB-BD31-4B8C-83A1-F6EECF244321}">
                <p14:modId xmlns:p14="http://schemas.microsoft.com/office/powerpoint/2010/main" val="2355489961"/>
              </p:ext>
            </p:extLst>
          </p:nvPr>
        </p:nvGraphicFramePr>
        <p:xfrm>
          <a:off x="7248436" y="1822926"/>
          <a:ext cx="2160000" cy="4163017"/>
        </p:xfrm>
        <a:graphic>
          <a:graphicData uri="http://schemas.openxmlformats.org/drawingml/2006/chart">
            <c:chart xmlns:c="http://schemas.openxmlformats.org/drawingml/2006/chart" xmlns:r="http://schemas.openxmlformats.org/officeDocument/2006/relationships" r:id="rId5"/>
          </a:graphicData>
        </a:graphic>
      </p:graphicFrame>
      <p:cxnSp>
        <p:nvCxnSpPr>
          <p:cNvPr id="23" name="Łącznik prosty 22">
            <a:extLst>
              <a:ext uri="{FF2B5EF4-FFF2-40B4-BE49-F238E27FC236}">
                <a16:creationId xmlns:a16="http://schemas.microsoft.com/office/drawing/2014/main" id="{7F6E882A-1B48-4A32-B506-1F6B4A9F9377}"/>
              </a:ext>
            </a:extLst>
          </p:cNvPr>
          <p:cNvCxnSpPr>
            <a:cxnSpLocks/>
          </p:cNvCxnSpPr>
          <p:nvPr/>
        </p:nvCxnSpPr>
        <p:spPr>
          <a:xfrm>
            <a:off x="72000" y="2658950"/>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4" name="Łącznik prosty 23">
            <a:extLst>
              <a:ext uri="{FF2B5EF4-FFF2-40B4-BE49-F238E27FC236}">
                <a16:creationId xmlns:a16="http://schemas.microsoft.com/office/drawing/2014/main" id="{F58E7B59-129D-4F5B-BD3F-047FCA0731E4}"/>
              </a:ext>
            </a:extLst>
          </p:cNvPr>
          <p:cNvCxnSpPr>
            <a:cxnSpLocks/>
          </p:cNvCxnSpPr>
          <p:nvPr/>
        </p:nvCxnSpPr>
        <p:spPr>
          <a:xfrm>
            <a:off x="47802" y="3519231"/>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cxnSp>
        <p:nvCxnSpPr>
          <p:cNvPr id="25" name="Łącznik prosty 24">
            <a:extLst>
              <a:ext uri="{FF2B5EF4-FFF2-40B4-BE49-F238E27FC236}">
                <a16:creationId xmlns:a16="http://schemas.microsoft.com/office/drawing/2014/main" id="{EE2BFAB5-27DD-4D27-BD9A-C8D77FAC1C9A}"/>
              </a:ext>
            </a:extLst>
          </p:cNvPr>
          <p:cNvCxnSpPr>
            <a:cxnSpLocks/>
          </p:cNvCxnSpPr>
          <p:nvPr/>
        </p:nvCxnSpPr>
        <p:spPr>
          <a:xfrm>
            <a:off x="47802" y="5153312"/>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6" name="Symbol zastępczy zawartości 6">
            <a:extLst>
              <a:ext uri="{FF2B5EF4-FFF2-40B4-BE49-F238E27FC236}">
                <a16:creationId xmlns:a16="http://schemas.microsoft.com/office/drawing/2014/main" id="{D3DCC1D1-603C-4818-B7F8-B54D122095B4}"/>
              </a:ext>
            </a:extLst>
          </p:cNvPr>
          <p:cNvGraphicFramePr>
            <a:graphicFrameLocks/>
          </p:cNvGraphicFramePr>
          <p:nvPr>
            <p:extLst>
              <p:ext uri="{D42A27DB-BD31-4B8C-83A1-F6EECF244321}">
                <p14:modId xmlns:p14="http://schemas.microsoft.com/office/powerpoint/2010/main" val="2212117622"/>
              </p:ext>
            </p:extLst>
          </p:nvPr>
        </p:nvGraphicFramePr>
        <p:xfrm>
          <a:off x="7150927" y="981946"/>
          <a:ext cx="1372237" cy="79568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7" name="Symbol zastępczy zawartości 6">
            <a:extLst>
              <a:ext uri="{FF2B5EF4-FFF2-40B4-BE49-F238E27FC236}">
                <a16:creationId xmlns:a16="http://schemas.microsoft.com/office/drawing/2014/main" id="{D88ABFAC-BF8A-4276-AA74-46AFE2F4E30B}"/>
              </a:ext>
            </a:extLst>
          </p:cNvPr>
          <p:cNvGraphicFramePr>
            <a:graphicFrameLocks/>
          </p:cNvGraphicFramePr>
          <p:nvPr>
            <p:extLst>
              <p:ext uri="{D42A27DB-BD31-4B8C-83A1-F6EECF244321}">
                <p14:modId xmlns:p14="http://schemas.microsoft.com/office/powerpoint/2010/main" val="4017797708"/>
              </p:ext>
            </p:extLst>
          </p:nvPr>
        </p:nvGraphicFramePr>
        <p:xfrm>
          <a:off x="5431964" y="1112937"/>
          <a:ext cx="1372237" cy="541899"/>
        </p:xfrm>
        <a:graphic>
          <a:graphicData uri="http://schemas.openxmlformats.org/drawingml/2006/chart">
            <c:chart xmlns:c="http://schemas.openxmlformats.org/drawingml/2006/chart" xmlns:r="http://schemas.openxmlformats.org/officeDocument/2006/relationships" r:id="rId7"/>
          </a:graphicData>
        </a:graphic>
      </p:graphicFrame>
      <p:pic>
        <p:nvPicPr>
          <p:cNvPr id="29" name="Grafika 28" descr="Dom">
            <a:extLst>
              <a:ext uri="{FF2B5EF4-FFF2-40B4-BE49-F238E27FC236}">
                <a16:creationId xmlns:a16="http://schemas.microsoft.com/office/drawing/2014/main" id="{555A4A6D-EDA0-4B3D-A11D-C1938AFAF26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84643" y="934315"/>
            <a:ext cx="397400" cy="397400"/>
          </a:xfrm>
          <a:prstGeom prst="rect">
            <a:avLst/>
          </a:prstGeom>
        </p:spPr>
      </p:pic>
      <p:pic>
        <p:nvPicPr>
          <p:cNvPr id="30" name="Grafika 29" descr="Monety">
            <a:extLst>
              <a:ext uri="{FF2B5EF4-FFF2-40B4-BE49-F238E27FC236}">
                <a16:creationId xmlns:a16="http://schemas.microsoft.com/office/drawing/2014/main" id="{4A191352-27F4-442A-9A02-BB8A1EA90CD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40814" y="1021837"/>
            <a:ext cx="417435" cy="417435"/>
          </a:xfrm>
          <a:prstGeom prst="rect">
            <a:avLst/>
          </a:prstGeom>
        </p:spPr>
      </p:pic>
      <p:cxnSp>
        <p:nvCxnSpPr>
          <p:cNvPr id="32" name="Łącznik prosty 31">
            <a:extLst>
              <a:ext uri="{FF2B5EF4-FFF2-40B4-BE49-F238E27FC236}">
                <a16:creationId xmlns:a16="http://schemas.microsoft.com/office/drawing/2014/main" id="{7154582E-4587-44A2-B9B9-2652A33097D9}"/>
              </a:ext>
            </a:extLst>
          </p:cNvPr>
          <p:cNvCxnSpPr>
            <a:cxnSpLocks/>
          </p:cNvCxnSpPr>
          <p:nvPr/>
        </p:nvCxnSpPr>
        <p:spPr>
          <a:xfrm>
            <a:off x="72000" y="4303611"/>
            <a:ext cx="9000000" cy="0"/>
          </a:xfrm>
          <a:prstGeom prst="line">
            <a:avLst/>
          </a:prstGeom>
          <a:ln w="19050">
            <a:solidFill>
              <a:srgbClr val="D9D9D9"/>
            </a:solidFill>
            <a:prstDash val="dash"/>
          </a:ln>
        </p:spPr>
        <p:style>
          <a:lnRef idx="1">
            <a:schemeClr val="accent1"/>
          </a:lnRef>
          <a:fillRef idx="0">
            <a:schemeClr val="accent1"/>
          </a:fillRef>
          <a:effectRef idx="0">
            <a:schemeClr val="accent1"/>
          </a:effectRef>
          <a:fontRef idx="minor">
            <a:schemeClr val="tx1"/>
          </a:fontRef>
        </p:style>
      </p:cxnSp>
      <p:pic>
        <p:nvPicPr>
          <p:cNvPr id="33" name="Grafika 32" descr="Tort">
            <a:extLst>
              <a:ext uri="{FF2B5EF4-FFF2-40B4-BE49-F238E27FC236}">
                <a16:creationId xmlns:a16="http://schemas.microsoft.com/office/drawing/2014/main" id="{CE598D50-B37D-419D-8CBC-6A4AEA8189DC}"/>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183970" y="1089613"/>
            <a:ext cx="412730" cy="412730"/>
          </a:xfrm>
          <a:prstGeom prst="rect">
            <a:avLst/>
          </a:prstGeom>
        </p:spPr>
      </p:pic>
      <p:graphicFrame>
        <p:nvGraphicFramePr>
          <p:cNvPr id="31" name="Tabela 30">
            <a:extLst>
              <a:ext uri="{FF2B5EF4-FFF2-40B4-BE49-F238E27FC236}">
                <a16:creationId xmlns:a16="http://schemas.microsoft.com/office/drawing/2014/main" id="{A682D31B-F45D-40DD-9742-EE64DC78C3A0}"/>
              </a:ext>
            </a:extLst>
          </p:cNvPr>
          <p:cNvGraphicFramePr>
            <a:graphicFrameLocks noGrp="1"/>
          </p:cNvGraphicFramePr>
          <p:nvPr>
            <p:extLst>
              <p:ext uri="{D42A27DB-BD31-4B8C-83A1-F6EECF244321}">
                <p14:modId xmlns:p14="http://schemas.microsoft.com/office/powerpoint/2010/main" val="3406904735"/>
              </p:ext>
            </p:extLst>
          </p:nvPr>
        </p:nvGraphicFramePr>
        <p:xfrm>
          <a:off x="2901492" y="924335"/>
          <a:ext cx="794852" cy="76287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263</a:t>
                      </a:r>
                    </a:p>
                  </a:txBody>
                  <a:tcPr marL="9525" marR="9525" marT="9525" marB="0" anchor="ctr"/>
                </a:tc>
                <a:extLst>
                  <a:ext uri="{0D108BD9-81ED-4DB2-BD59-A6C34878D82A}">
                    <a16:rowId xmlns:a16="http://schemas.microsoft.com/office/drawing/2014/main" val="3731553139"/>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136</a:t>
                      </a:r>
                    </a:p>
                  </a:txBody>
                  <a:tcPr marL="9525" marR="9525" marT="9525" marB="0" anchor="ctr"/>
                </a:tc>
                <a:extLst>
                  <a:ext uri="{0D108BD9-81ED-4DB2-BD59-A6C34878D82A}">
                    <a16:rowId xmlns:a16="http://schemas.microsoft.com/office/drawing/2014/main" val="665605274"/>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82</a:t>
                      </a:r>
                    </a:p>
                  </a:txBody>
                  <a:tcPr marL="9525" marR="9525" marT="9525" marB="0" anchor="ctr"/>
                </a:tc>
                <a:extLst>
                  <a:ext uri="{0D108BD9-81ED-4DB2-BD59-A6C34878D82A}">
                    <a16:rowId xmlns:a16="http://schemas.microsoft.com/office/drawing/2014/main" val="2531493681"/>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39</a:t>
                      </a:r>
                    </a:p>
                  </a:txBody>
                  <a:tcPr marL="9525" marR="9525" marT="9525" marB="0" anchor="ctr"/>
                </a:tc>
                <a:extLst>
                  <a:ext uri="{0D108BD9-81ED-4DB2-BD59-A6C34878D82A}">
                    <a16:rowId xmlns:a16="http://schemas.microsoft.com/office/drawing/2014/main" val="4169198669"/>
                  </a:ext>
                </a:extLst>
              </a:tr>
              <a:tr h="15257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49</a:t>
                      </a:r>
                    </a:p>
                  </a:txBody>
                  <a:tcPr marL="9525" marR="9525" marT="9525" marB="0" anchor="ctr"/>
                </a:tc>
                <a:extLst>
                  <a:ext uri="{0D108BD9-81ED-4DB2-BD59-A6C34878D82A}">
                    <a16:rowId xmlns:a16="http://schemas.microsoft.com/office/drawing/2014/main" val="265378953"/>
                  </a:ext>
                </a:extLst>
              </a:tr>
            </a:tbl>
          </a:graphicData>
        </a:graphic>
      </p:graphicFrame>
      <p:graphicFrame>
        <p:nvGraphicFramePr>
          <p:cNvPr id="34" name="Tabela 33">
            <a:extLst>
              <a:ext uri="{FF2B5EF4-FFF2-40B4-BE49-F238E27FC236}">
                <a16:creationId xmlns:a16="http://schemas.microsoft.com/office/drawing/2014/main" id="{E2DB6B3A-FF49-4515-AA21-B02FC1FCBE8A}"/>
              </a:ext>
            </a:extLst>
          </p:cNvPr>
          <p:cNvGraphicFramePr>
            <a:graphicFrameLocks noGrp="1"/>
          </p:cNvGraphicFramePr>
          <p:nvPr>
            <p:extLst>
              <p:ext uri="{D42A27DB-BD31-4B8C-83A1-F6EECF244321}">
                <p14:modId xmlns:p14="http://schemas.microsoft.com/office/powerpoint/2010/main" val="3555688646"/>
              </p:ext>
            </p:extLst>
          </p:nvPr>
        </p:nvGraphicFramePr>
        <p:xfrm>
          <a:off x="4698996" y="1115028"/>
          <a:ext cx="794852" cy="541899"/>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78</a:t>
                      </a:r>
                    </a:p>
                  </a:txBody>
                  <a:tcPr marL="9525" marR="9525" marT="9525" marB="0" anchor="ctr"/>
                </a:tc>
                <a:extLst>
                  <a:ext uri="{0D108BD9-81ED-4DB2-BD59-A6C34878D82A}">
                    <a16:rowId xmlns:a16="http://schemas.microsoft.com/office/drawing/2014/main" val="969570423"/>
                  </a:ext>
                </a:extLst>
              </a:tr>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300</a:t>
                      </a:r>
                    </a:p>
                  </a:txBody>
                  <a:tcPr marL="9525" marR="9525" marT="9525" marB="0" anchor="ctr"/>
                </a:tc>
                <a:extLst>
                  <a:ext uri="{0D108BD9-81ED-4DB2-BD59-A6C34878D82A}">
                    <a16:rowId xmlns:a16="http://schemas.microsoft.com/office/drawing/2014/main" val="4067412734"/>
                  </a:ext>
                </a:extLst>
              </a:tr>
              <a:tr h="1806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158</a:t>
                      </a:r>
                    </a:p>
                  </a:txBody>
                  <a:tcPr marL="9525" marR="9525" marT="9525" marB="0" anchor="ctr"/>
                </a:tc>
                <a:extLst>
                  <a:ext uri="{0D108BD9-81ED-4DB2-BD59-A6C34878D82A}">
                    <a16:rowId xmlns:a16="http://schemas.microsoft.com/office/drawing/2014/main" val="3678849805"/>
                  </a:ext>
                </a:extLst>
              </a:tr>
            </a:tbl>
          </a:graphicData>
        </a:graphic>
      </p:graphicFrame>
      <p:graphicFrame>
        <p:nvGraphicFramePr>
          <p:cNvPr id="36" name="Tabela 35">
            <a:extLst>
              <a:ext uri="{FF2B5EF4-FFF2-40B4-BE49-F238E27FC236}">
                <a16:creationId xmlns:a16="http://schemas.microsoft.com/office/drawing/2014/main" id="{B5F91527-5E08-475E-A3A4-8D918C6DEE28}"/>
              </a:ext>
            </a:extLst>
          </p:cNvPr>
          <p:cNvGraphicFramePr>
            <a:graphicFrameLocks noGrp="1"/>
          </p:cNvGraphicFramePr>
          <p:nvPr>
            <p:extLst>
              <p:ext uri="{D42A27DB-BD31-4B8C-83A1-F6EECF244321}">
                <p14:modId xmlns:p14="http://schemas.microsoft.com/office/powerpoint/2010/main" val="317138282"/>
              </p:ext>
            </p:extLst>
          </p:nvPr>
        </p:nvGraphicFramePr>
        <p:xfrm>
          <a:off x="6692080" y="962679"/>
          <a:ext cx="794852" cy="73740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82</a:t>
                      </a:r>
                    </a:p>
                  </a:txBody>
                  <a:tcPr marL="9525" marR="9525" marT="9525" marB="0" anchor="ctr"/>
                </a:tc>
                <a:extLst>
                  <a:ext uri="{0D108BD9-81ED-4DB2-BD59-A6C34878D82A}">
                    <a16:rowId xmlns:a16="http://schemas.microsoft.com/office/drawing/2014/main" val="3731553139"/>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104</a:t>
                      </a:r>
                    </a:p>
                  </a:txBody>
                  <a:tcPr marL="9525" marR="9525" marT="9525" marB="0" anchor="ctr"/>
                </a:tc>
                <a:extLst>
                  <a:ext uri="{0D108BD9-81ED-4DB2-BD59-A6C34878D82A}">
                    <a16:rowId xmlns:a16="http://schemas.microsoft.com/office/drawing/2014/main" val="665605274"/>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87</a:t>
                      </a:r>
                    </a:p>
                  </a:txBody>
                  <a:tcPr marL="9525" marR="9525" marT="9525" marB="0" anchor="ctr"/>
                </a:tc>
                <a:extLst>
                  <a:ext uri="{0D108BD9-81ED-4DB2-BD59-A6C34878D82A}">
                    <a16:rowId xmlns:a16="http://schemas.microsoft.com/office/drawing/2014/main" val="2531493681"/>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91</a:t>
                      </a:r>
                    </a:p>
                  </a:txBody>
                  <a:tcPr marL="9525" marR="9525" marT="9525" marB="0" anchor="ctr"/>
                </a:tc>
                <a:extLst>
                  <a:ext uri="{0D108BD9-81ED-4DB2-BD59-A6C34878D82A}">
                    <a16:rowId xmlns:a16="http://schemas.microsoft.com/office/drawing/2014/main" val="4169198669"/>
                  </a:ext>
                </a:extLst>
              </a:tr>
              <a:tr h="1474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205</a:t>
                      </a:r>
                    </a:p>
                  </a:txBody>
                  <a:tcPr marL="9525" marR="9525" marT="9525" marB="0" anchor="ctr"/>
                </a:tc>
                <a:extLst>
                  <a:ext uri="{0D108BD9-81ED-4DB2-BD59-A6C34878D82A}">
                    <a16:rowId xmlns:a16="http://schemas.microsoft.com/office/drawing/2014/main" val="265378953"/>
                  </a:ext>
                </a:extLst>
              </a:tr>
            </a:tbl>
          </a:graphicData>
        </a:graphic>
      </p:graphicFrame>
      <p:grpSp>
        <p:nvGrpSpPr>
          <p:cNvPr id="4" name="Grupa 3">
            <a:extLst>
              <a:ext uri="{FF2B5EF4-FFF2-40B4-BE49-F238E27FC236}">
                <a16:creationId xmlns:a16="http://schemas.microsoft.com/office/drawing/2014/main" id="{B1138DAC-EC8C-4FF1-B64A-D3576C5372A8}"/>
              </a:ext>
            </a:extLst>
          </p:cNvPr>
          <p:cNvGrpSpPr/>
          <p:nvPr/>
        </p:nvGrpSpPr>
        <p:grpSpPr>
          <a:xfrm>
            <a:off x="7650" y="1992142"/>
            <a:ext cx="631466" cy="464698"/>
            <a:chOff x="114885" y="1454550"/>
            <a:chExt cx="631466" cy="464698"/>
          </a:xfrm>
        </p:grpSpPr>
        <p:sp>
          <p:nvSpPr>
            <p:cNvPr id="3" name="Schemat blokowy: łącznik 2">
              <a:extLst>
                <a:ext uri="{FF2B5EF4-FFF2-40B4-BE49-F238E27FC236}">
                  <a16:creationId xmlns:a16="http://schemas.microsoft.com/office/drawing/2014/main" id="{CD6EBFB5-F547-464E-9882-F83141E7DFD2}"/>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ole tekstowe 1">
              <a:extLst>
                <a:ext uri="{FF2B5EF4-FFF2-40B4-BE49-F238E27FC236}">
                  <a16:creationId xmlns:a16="http://schemas.microsoft.com/office/drawing/2014/main" id="{2B2673E6-BC91-453B-8A70-61CFF9FBA57B}"/>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47,5%</a:t>
              </a:r>
            </a:p>
          </p:txBody>
        </p:sp>
      </p:grpSp>
      <p:grpSp>
        <p:nvGrpSpPr>
          <p:cNvPr id="35" name="Grupa 34">
            <a:extLst>
              <a:ext uri="{FF2B5EF4-FFF2-40B4-BE49-F238E27FC236}">
                <a16:creationId xmlns:a16="http://schemas.microsoft.com/office/drawing/2014/main" id="{8667B55F-0473-48A5-AB99-8D2D255ED62C}"/>
              </a:ext>
            </a:extLst>
          </p:cNvPr>
          <p:cNvGrpSpPr/>
          <p:nvPr/>
        </p:nvGrpSpPr>
        <p:grpSpPr>
          <a:xfrm>
            <a:off x="7650" y="2856742"/>
            <a:ext cx="631466" cy="464698"/>
            <a:chOff x="114885" y="1454550"/>
            <a:chExt cx="631466" cy="464698"/>
          </a:xfrm>
        </p:grpSpPr>
        <p:sp>
          <p:nvSpPr>
            <p:cNvPr id="37" name="Schemat blokowy: łącznik 36">
              <a:extLst>
                <a:ext uri="{FF2B5EF4-FFF2-40B4-BE49-F238E27FC236}">
                  <a16:creationId xmlns:a16="http://schemas.microsoft.com/office/drawing/2014/main" id="{C0C18E59-B959-442F-AF92-FF1645F9B21C}"/>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a:extLst>
                <a:ext uri="{FF2B5EF4-FFF2-40B4-BE49-F238E27FC236}">
                  <a16:creationId xmlns:a16="http://schemas.microsoft.com/office/drawing/2014/main" id="{69FC1ACC-8146-417A-B0BE-30DF33D6734E}"/>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25,3%</a:t>
              </a:r>
            </a:p>
          </p:txBody>
        </p:sp>
      </p:grpSp>
      <p:grpSp>
        <p:nvGrpSpPr>
          <p:cNvPr id="39" name="Grupa 38">
            <a:extLst>
              <a:ext uri="{FF2B5EF4-FFF2-40B4-BE49-F238E27FC236}">
                <a16:creationId xmlns:a16="http://schemas.microsoft.com/office/drawing/2014/main" id="{496AEA85-AB87-47A6-BC4A-E7AE9F8A88E3}"/>
              </a:ext>
            </a:extLst>
          </p:cNvPr>
          <p:cNvGrpSpPr/>
          <p:nvPr/>
        </p:nvGrpSpPr>
        <p:grpSpPr>
          <a:xfrm>
            <a:off x="7650" y="3636389"/>
            <a:ext cx="631466" cy="464698"/>
            <a:chOff x="114885" y="1454550"/>
            <a:chExt cx="631466" cy="464698"/>
          </a:xfrm>
        </p:grpSpPr>
        <p:sp>
          <p:nvSpPr>
            <p:cNvPr id="40" name="Schemat blokowy: łącznik 39">
              <a:extLst>
                <a:ext uri="{FF2B5EF4-FFF2-40B4-BE49-F238E27FC236}">
                  <a16:creationId xmlns:a16="http://schemas.microsoft.com/office/drawing/2014/main" id="{BE83B10C-5CF7-44D3-BBC9-B30029340ADA}"/>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7EF01189-19CB-4C65-8788-7B4137AC5BEE}"/>
                </a:ext>
              </a:extLst>
            </p:cNvPr>
            <p:cNvSpPr txBox="1"/>
            <p:nvPr/>
          </p:nvSpPr>
          <p:spPr>
            <a:xfrm>
              <a:off x="114885" y="1553757"/>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12,0%</a:t>
              </a:r>
            </a:p>
          </p:txBody>
        </p:sp>
      </p:grpSp>
      <p:grpSp>
        <p:nvGrpSpPr>
          <p:cNvPr id="42" name="Grupa 41">
            <a:extLst>
              <a:ext uri="{FF2B5EF4-FFF2-40B4-BE49-F238E27FC236}">
                <a16:creationId xmlns:a16="http://schemas.microsoft.com/office/drawing/2014/main" id="{414674AE-4E62-4E16-945A-E6276E6C7895}"/>
              </a:ext>
            </a:extLst>
          </p:cNvPr>
          <p:cNvGrpSpPr/>
          <p:nvPr/>
        </p:nvGrpSpPr>
        <p:grpSpPr>
          <a:xfrm>
            <a:off x="87603" y="4513706"/>
            <a:ext cx="631466" cy="464698"/>
            <a:chOff x="154686" y="1454550"/>
            <a:chExt cx="631466" cy="464698"/>
          </a:xfrm>
        </p:grpSpPr>
        <p:sp>
          <p:nvSpPr>
            <p:cNvPr id="43" name="Schemat blokowy: łącznik 42">
              <a:extLst>
                <a:ext uri="{FF2B5EF4-FFF2-40B4-BE49-F238E27FC236}">
                  <a16:creationId xmlns:a16="http://schemas.microsoft.com/office/drawing/2014/main" id="{DCE67BB3-059C-4B9D-8521-EAB49B0DD70A}"/>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pole tekstowe 43">
              <a:extLst>
                <a:ext uri="{FF2B5EF4-FFF2-40B4-BE49-F238E27FC236}">
                  <a16:creationId xmlns:a16="http://schemas.microsoft.com/office/drawing/2014/main" id="{CBE73C61-9370-4D7C-9789-B9437ED2B6EF}"/>
                </a:ext>
              </a:extLst>
            </p:cNvPr>
            <p:cNvSpPr txBox="1"/>
            <p:nvPr/>
          </p:nvSpPr>
          <p:spPr>
            <a:xfrm>
              <a:off x="154686" y="1568975"/>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9,7%</a:t>
              </a:r>
            </a:p>
          </p:txBody>
        </p:sp>
      </p:grpSp>
      <p:grpSp>
        <p:nvGrpSpPr>
          <p:cNvPr id="45" name="Grupa 44">
            <a:extLst>
              <a:ext uri="{FF2B5EF4-FFF2-40B4-BE49-F238E27FC236}">
                <a16:creationId xmlns:a16="http://schemas.microsoft.com/office/drawing/2014/main" id="{2A41ED59-0B1A-41C6-A707-E51A3A3DC7BF}"/>
              </a:ext>
            </a:extLst>
          </p:cNvPr>
          <p:cNvGrpSpPr/>
          <p:nvPr/>
        </p:nvGrpSpPr>
        <p:grpSpPr>
          <a:xfrm>
            <a:off x="72000" y="5336099"/>
            <a:ext cx="631466" cy="464698"/>
            <a:chOff x="154686" y="1454550"/>
            <a:chExt cx="631466" cy="464698"/>
          </a:xfrm>
        </p:grpSpPr>
        <p:sp>
          <p:nvSpPr>
            <p:cNvPr id="46" name="Schemat blokowy: łącznik 45">
              <a:extLst>
                <a:ext uri="{FF2B5EF4-FFF2-40B4-BE49-F238E27FC236}">
                  <a16:creationId xmlns:a16="http://schemas.microsoft.com/office/drawing/2014/main" id="{8B5CE1CE-45CA-4B61-A361-9E588F403141}"/>
                </a:ext>
              </a:extLst>
            </p:cNvPr>
            <p:cNvSpPr/>
            <p:nvPr/>
          </p:nvSpPr>
          <p:spPr>
            <a:xfrm>
              <a:off x="194838" y="1454550"/>
              <a:ext cx="468335" cy="464698"/>
            </a:xfrm>
            <a:prstGeom prst="flowChartConnector">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65CF5FB5-88A8-47FB-8557-58B00AEFDB76}"/>
                </a:ext>
              </a:extLst>
            </p:cNvPr>
            <p:cNvSpPr txBox="1"/>
            <p:nvPr/>
          </p:nvSpPr>
          <p:spPr>
            <a:xfrm>
              <a:off x="154686" y="1568975"/>
              <a:ext cx="631466" cy="276999"/>
            </a:xfrm>
            <a:prstGeom prst="rect">
              <a:avLst/>
            </a:prstGeom>
            <a:noFill/>
            <a:ln w="28575">
              <a:noFill/>
            </a:ln>
          </p:spPr>
          <p:txBody>
            <a:bodyPr wrap="square" rtlCol="0">
              <a:spAutoFit/>
            </a:bodyPr>
            <a:lstStyle/>
            <a:p>
              <a:r>
                <a:rPr lang="pl-PL" sz="1200" b="1" dirty="0">
                  <a:solidFill>
                    <a:schemeClr val="bg1"/>
                  </a:solidFill>
                  <a:latin typeface="Century Gothic" panose="020B0502020202020204" pitchFamily="34" charset="0"/>
                </a:rPr>
                <a:t>21,3%</a:t>
              </a:r>
            </a:p>
          </p:txBody>
        </p:sp>
      </p:grpSp>
    </p:spTree>
    <p:extLst>
      <p:ext uri="{BB962C8B-B14F-4D97-AF65-F5344CB8AC3E}">
        <p14:creationId xmlns:p14="http://schemas.microsoft.com/office/powerpoint/2010/main" val="1048830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478784"/>
            <a:ext cx="8722868" cy="561721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Co trzeci Polak podjął osobiście działania mające na celu zmniejszenie emisji zanieczyszczeń</a:t>
            </a:r>
            <a:r>
              <a:rPr lang="pl-PL" sz="1200" dirty="0">
                <a:solidFill>
                  <a:schemeClr val="tx1">
                    <a:lumMod val="65000"/>
                    <a:lumOff val="35000"/>
                  </a:schemeClr>
                </a:solidFill>
                <a:latin typeface="Century Gothic" panose="020B0502020202020204" pitchFamily="34" charset="0"/>
              </a:rPr>
              <a:t>. Okazuje się, że działania tego typu znacznie częściej podejmują mieszkańcy aglomeracji niż mniejszych miejscowości (wieś 23,7% vs miasto pow. 500 tys. mieszkańców 50,9%) oraz osoby w średnim wieku niż młodsze (15-25 lat 25,8% vs 45-59 lat 50,9%). Różnice zaobserwowano także ze względu na wykształcenie – najczęściej takie działania podejmują osoby z wyższym, a następnie średnim wykształceniem.</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W celu zmniejszenia emisji zanieczyszczeń Polacy przede wszystkim starają się korzystać z komunikacji publicznej, chodzić pieszo lub jeździć rowerem </a:t>
            </a:r>
            <a:r>
              <a:rPr lang="pl-PL" sz="1200" dirty="0">
                <a:solidFill>
                  <a:schemeClr val="tx1">
                    <a:lumMod val="65000"/>
                    <a:lumOff val="35000"/>
                  </a:schemeClr>
                </a:solidFill>
                <a:latin typeface="Century Gothic" panose="020B0502020202020204" pitchFamily="34" charset="0"/>
              </a:rPr>
              <a:t>(71,7%). Dość często praktykowanymi działaniami są także: </a:t>
            </a:r>
            <a:r>
              <a:rPr lang="pl-PL" sz="1200" b="1" dirty="0">
                <a:solidFill>
                  <a:schemeClr val="tx1">
                    <a:lumMod val="65000"/>
                    <a:lumOff val="35000"/>
                  </a:schemeClr>
                </a:solidFill>
                <a:latin typeface="Century Gothic" panose="020B0502020202020204" pitchFamily="34" charset="0"/>
              </a:rPr>
              <a:t>ograniczenie używania samochodu </a:t>
            </a:r>
            <a:r>
              <a:rPr lang="pl-PL" sz="1200" dirty="0">
                <a:solidFill>
                  <a:schemeClr val="tx1">
                    <a:lumMod val="65000"/>
                    <a:lumOff val="35000"/>
                  </a:schemeClr>
                </a:solidFill>
                <a:latin typeface="Century Gothic" panose="020B0502020202020204" pitchFamily="34" charset="0"/>
              </a:rPr>
              <a:t>podczas poruszania się po mieście (57,2%), </a:t>
            </a:r>
            <a:r>
              <a:rPr lang="pl-PL" sz="1200" b="1" dirty="0">
                <a:solidFill>
                  <a:schemeClr val="tx1">
                    <a:lumMod val="65000"/>
                    <a:lumOff val="35000"/>
                  </a:schemeClr>
                </a:solidFill>
                <a:latin typeface="Century Gothic" panose="020B0502020202020204" pitchFamily="34" charset="0"/>
              </a:rPr>
              <a:t>zmiana systemu ogrzewania </a:t>
            </a:r>
            <a:r>
              <a:rPr lang="pl-PL" sz="1200" dirty="0">
                <a:solidFill>
                  <a:schemeClr val="tx1">
                    <a:lumMod val="65000"/>
                    <a:lumOff val="35000"/>
                  </a:schemeClr>
                </a:solidFill>
                <a:latin typeface="Century Gothic" panose="020B0502020202020204" pitchFamily="34" charset="0"/>
              </a:rPr>
              <a:t>domu/mieszkania (54,1%) oraz </a:t>
            </a:r>
            <a:r>
              <a:rPr lang="pl-PL" sz="1200" b="1" dirty="0">
                <a:solidFill>
                  <a:schemeClr val="tx1">
                    <a:lumMod val="65000"/>
                    <a:lumOff val="35000"/>
                  </a:schemeClr>
                </a:solidFill>
                <a:latin typeface="Century Gothic" panose="020B0502020202020204" pitchFamily="34" charset="0"/>
              </a:rPr>
              <a:t>wymiana domowego sprzętu AGD/RTV </a:t>
            </a:r>
            <a:r>
              <a:rPr lang="pl-PL" sz="1200" dirty="0">
                <a:solidFill>
                  <a:schemeClr val="tx1">
                    <a:lumMod val="65000"/>
                    <a:lumOff val="35000"/>
                  </a:schemeClr>
                </a:solidFill>
                <a:latin typeface="Century Gothic" panose="020B0502020202020204" pitchFamily="34" charset="0"/>
              </a:rPr>
              <a:t>na energooszczędny. Warto zaznaczyć,</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4 na 10 osób zdecydowało się na ocieplenie budynku, a co 4 osoba – na kupno samochodu niskoemisyjnego.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Działania podejmowane w celu zmniejszenia emisji zanieczyszczeń różnicują się w największym stopniu ze względu na wiek, dochód oraz miejsce zamieszkania respondentów. Zaobserwowano, iż ze wzrostem wieku oraz dochodu maleje odsetek osób, które zastępują samochód innymi środkami komunikacji. Działanie to częściej podejmowane jest również przez mieszkańców małych (do 50 tys.) i dużych miast (200-500 tys.). Ograniczenie</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korzystania samochodu podczas poruszania się po mieście znacznie częściej deklarują natomiast osoby młode (15-25 lat), mieszkańcy dużych miast (pow.200 tys.), ale również ci, których dochód na członka gospodarstwa domowego przekracza 2500 zł. Co ciekawe na zmianę systemu ogrzewania domu/mieszkania częściej decydują się ludzie młodzi (15-25 lat) i w średnim wieku (45-59 lat). Znaczenie w tym kontekście ma również wykształcenie – im wyższe tym większy odsetek deklaracji. Analogiczne zależności odnotowano w przypadku wymiany domowego sprzętu AGD/RTV na energooszczędny. </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36</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a:t>
            </a:r>
          </a:p>
        </p:txBody>
      </p:sp>
      <p:sp>
        <p:nvSpPr>
          <p:cNvPr id="18" name="Prostokąt 17">
            <a:extLst>
              <a:ext uri="{FF2B5EF4-FFF2-40B4-BE49-F238E27FC236}">
                <a16:creationId xmlns:a16="http://schemas.microsoft.com/office/drawing/2014/main" id="{39C9A077-C5F6-4A2D-A688-B49020CE1985}"/>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1518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4462" y="1421248"/>
            <a:ext cx="8855076" cy="46486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Powodem niepodjęcia działań </a:t>
            </a:r>
            <a:r>
              <a:rPr lang="pl-PL" sz="1200" dirty="0">
                <a:solidFill>
                  <a:schemeClr val="tx1">
                    <a:lumMod val="65000"/>
                    <a:lumOff val="35000"/>
                  </a:schemeClr>
                </a:solidFill>
                <a:latin typeface="Century Gothic" panose="020B0502020202020204" pitchFamily="34" charset="0"/>
              </a:rPr>
              <a:t>mających na celu zmniejszenie emisji zanieczyszczeń szkodliwych dla powietrza jest przede wszystkim </a:t>
            </a:r>
            <a:r>
              <a:rPr lang="pl-PL" sz="1200" b="1" dirty="0">
                <a:solidFill>
                  <a:schemeClr val="tx1">
                    <a:lumMod val="65000"/>
                    <a:lumOff val="35000"/>
                  </a:schemeClr>
                </a:solidFill>
                <a:latin typeface="Century Gothic" panose="020B0502020202020204" pitchFamily="34" charset="0"/>
              </a:rPr>
              <a:t>przekonanie, że to rząd lub samorząd powinien podejmować takie działania</a:t>
            </a:r>
            <a:r>
              <a:rPr lang="pl-PL" sz="1200" dirty="0">
                <a:solidFill>
                  <a:schemeClr val="tx1">
                    <a:lumMod val="65000"/>
                    <a:lumOff val="35000"/>
                  </a:schemeClr>
                </a:solidFill>
                <a:latin typeface="Century Gothic" panose="020B0502020202020204" pitchFamily="34" charset="0"/>
              </a:rPr>
              <a:t> (47,5%). Co czwarta osoba </a:t>
            </a:r>
            <a:r>
              <a:rPr lang="pl-PL" sz="1200" b="1" dirty="0">
                <a:solidFill>
                  <a:schemeClr val="tx1">
                    <a:lumMod val="65000"/>
                    <a:lumOff val="35000"/>
                  </a:schemeClr>
                </a:solidFill>
                <a:latin typeface="Century Gothic" panose="020B0502020202020204" pitchFamily="34" charset="0"/>
              </a:rPr>
              <a:t>nie wierzy</a:t>
            </a:r>
            <a:r>
              <a:rPr lang="pl-PL" sz="1200" dirty="0">
                <a:solidFill>
                  <a:schemeClr val="tx1">
                    <a:lumMod val="65000"/>
                    <a:lumOff val="35000"/>
                  </a:schemeClr>
                </a:solidFill>
                <a:latin typeface="Century Gothic" panose="020B0502020202020204" pitchFamily="34" charset="0"/>
              </a:rPr>
              <a:t>, że może przyczynić się do zmniejszenia emisji zanieczyszczeń. Na odpowiedź </a:t>
            </a:r>
            <a:r>
              <a:rPr lang="pl-PL" sz="1200" b="1" dirty="0">
                <a:solidFill>
                  <a:schemeClr val="tx1">
                    <a:lumMod val="65000"/>
                    <a:lumOff val="35000"/>
                  </a:schemeClr>
                </a:solidFill>
                <a:latin typeface="Century Gothic" panose="020B0502020202020204" pitchFamily="34" charset="0"/>
              </a:rPr>
              <a:t>„nie zanieczyszczam powietrza”</a:t>
            </a:r>
            <a:r>
              <a:rPr lang="pl-PL" sz="1200" dirty="0">
                <a:solidFill>
                  <a:schemeClr val="tx1">
                    <a:lumMod val="65000"/>
                    <a:lumOff val="35000"/>
                  </a:schemeClr>
                </a:solidFill>
                <a:latin typeface="Century Gothic" panose="020B0502020202020204" pitchFamily="34" charset="0"/>
              </a:rPr>
              <a:t> wskazało 12,0% odpowiadających, a na </a:t>
            </a:r>
            <a:r>
              <a:rPr lang="pl-PL" sz="1200" b="1" dirty="0">
                <a:solidFill>
                  <a:schemeClr val="tx1">
                    <a:lumMod val="65000"/>
                    <a:lumOff val="35000"/>
                  </a:schemeClr>
                </a:solidFill>
                <a:latin typeface="Century Gothic" panose="020B0502020202020204" pitchFamily="34" charset="0"/>
              </a:rPr>
              <a:t>brak czasu </a:t>
            </a:r>
            <a:r>
              <a:rPr lang="pl-PL" sz="1200" dirty="0">
                <a:solidFill>
                  <a:schemeClr val="tx1">
                    <a:lumMod val="65000"/>
                    <a:lumOff val="35000"/>
                  </a:schemeClr>
                </a:solidFill>
                <a:latin typeface="Century Gothic" panose="020B0502020202020204" pitchFamily="34" charset="0"/>
              </a:rPr>
              <a:t>– 9,8%, Ponadto, co piąta osoba przyznała,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nie wie co mogłaby zrobić w tym celu.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Przekonanie dotyczące tego, iż to rząd lub samorząd powinien podejmować działania mające na celu zmniejszenie emisji zanieczyszczeń szkodliwych dla powietrza deklarowane było głównie przez osoby pomiędzy</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26 a 34 r.ż., ale także mieszkańców średnich miast (50-200 tys.). Brak wiary w możliwość przyczynienia się do zmniejszania emisji towarzyszy natomiast istotnie częściej osobom młodym (15-25 lat) oraz osiągającym wysoki dochodów na jednego członka rodziny (pow.2500 zł). Znacznie częściej deklaracje tego typu pojawiały się również wśród mieszkańców średnich miast i aglomeracji. Przekonanie o niezanieczyszczaniu powietrza towarzyszy z kolei głównie osobom w średnim wieku i starszym (pow.45 r.ż.), ale także mieszkańcom dużych miast (200-500 tys.). Ostatnia wskazana grupa znacznie częściej deklarowała również brak czasu w zakresie podejmowania działań na rzecz zmniejszenia emisji zanieczyszczeń, analogicznie jak mieszkańcy aglomeracji. Brak wiedzy na temat tego jakie działania można podjąć celem ochrony powietrza w największym stopniu dotyczy osób w średnim wieku (45-59 lat) oraz mieszkańców średniej wielkości miast (50-200 tys.).</a:t>
            </a:r>
          </a:p>
          <a:p>
            <a:pPr>
              <a:lnSpc>
                <a:spcPct val="150000"/>
              </a:lnSpc>
              <a:buClr>
                <a:srgbClr val="3A4877"/>
              </a:buClr>
            </a:pPr>
            <a:endParaRPr lang="pl-PL" sz="1200" dirty="0">
              <a:solidFill>
                <a:schemeClr val="tx1">
                  <a:lumMod val="65000"/>
                  <a:lumOff val="35000"/>
                </a:schemeClr>
              </a:solidFill>
              <a:latin typeface="Century Gothic" panose="020B0502020202020204" pitchFamily="34" charset="0"/>
            </a:endParaRP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37</a:t>
            </a:fld>
            <a:endParaRPr lang="pl-PL" dirty="0"/>
          </a:p>
        </p:txBody>
      </p:sp>
      <p:sp>
        <p:nvSpPr>
          <p:cNvPr id="17" name="Podtytuł 2">
            <a:extLst>
              <a:ext uri="{FF2B5EF4-FFF2-40B4-BE49-F238E27FC236}">
                <a16:creationId xmlns:a16="http://schemas.microsoft.com/office/drawing/2014/main" id="{ADDC12B0-30F3-44F2-8076-F960F3DC98E2}"/>
              </a:ext>
            </a:extLst>
          </p:cNvPr>
          <p:cNvSpPr>
            <a:spLocks noGrp="1"/>
          </p:cNvSpPr>
          <p:nvPr>
            <p:ph type="subTitle" idx="4294967295"/>
          </p:nvPr>
        </p:nvSpPr>
        <p:spPr>
          <a:xfrm>
            <a:off x="682625" y="80963"/>
            <a:ext cx="8316913" cy="457200"/>
          </a:xfrm>
        </p:spPr>
        <p:txBody>
          <a:bodyPr>
            <a:normAutofit lnSpcReduction="10000"/>
          </a:bodyPr>
          <a:lstStyle/>
          <a:p>
            <a:r>
              <a:rPr lang="pl-PL" b="1" dirty="0">
                <a:solidFill>
                  <a:schemeClr val="bg1"/>
                </a:solidFill>
              </a:rPr>
              <a:t>WYNIKI BADANIA</a:t>
            </a:r>
          </a:p>
        </p:txBody>
      </p:sp>
      <p:sp>
        <p:nvSpPr>
          <p:cNvPr id="18" name="Prostokąt 17">
            <a:extLst>
              <a:ext uri="{FF2B5EF4-FFF2-40B4-BE49-F238E27FC236}">
                <a16:creationId xmlns:a16="http://schemas.microsoft.com/office/drawing/2014/main" id="{1F41E866-75D9-48FF-AEF7-CA8844387CDE}"/>
              </a:ext>
            </a:extLst>
          </p:cNvPr>
          <p:cNvSpPr/>
          <p:nvPr/>
        </p:nvSpPr>
        <p:spPr>
          <a:xfrm>
            <a:off x="144462" y="0"/>
            <a:ext cx="8999538"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6" name="Prostokąt: zaokrąglone rogi 5">
            <a:extLst>
              <a:ext uri="{FF2B5EF4-FFF2-40B4-BE49-F238E27FC236}">
                <a16:creationId xmlns:a16="http://schemas.microsoft.com/office/drawing/2014/main" id="{09F8BF70-3F3E-40E5-9732-63E9900A2E86}"/>
              </a:ext>
            </a:extLst>
          </p:cNvPr>
          <p:cNvSpPr/>
          <p:nvPr/>
        </p:nvSpPr>
        <p:spPr>
          <a:xfrm>
            <a:off x="144462" y="409116"/>
            <a:ext cx="8722868" cy="101213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przypadku ocieplenia domu oraz zakupu samochodu niskoemisyjnego zmiennymi w największym stopniu różnicującymi odpowiedzi są dochód (czym wyższy tym większy odsetek wskazań) oraz wykształcenie (czym wyższe tym większy odsetek wskazań). </a:t>
            </a:r>
          </a:p>
        </p:txBody>
      </p:sp>
    </p:spTree>
    <p:extLst>
      <p:ext uri="{BB962C8B-B14F-4D97-AF65-F5344CB8AC3E}">
        <p14:creationId xmlns:p14="http://schemas.microsoft.com/office/powerpoint/2010/main" val="1941621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38</a:t>
            </a:fld>
            <a:endParaRPr lang="pl-PL" dirty="0"/>
          </a:p>
        </p:txBody>
      </p:sp>
      <p:sp>
        <p:nvSpPr>
          <p:cNvPr id="23" name="Prostokąt 22">
            <a:extLst>
              <a:ext uri="{FF2B5EF4-FFF2-40B4-BE49-F238E27FC236}">
                <a16:creationId xmlns:a16="http://schemas.microsoft.com/office/drawing/2014/main" id="{25093ECB-4FA3-48FB-887B-D8C125D3D2FF}"/>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 wyboru w każdym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9" name="pole tekstowe 8">
            <a:extLst>
              <a:ext uri="{FF2B5EF4-FFF2-40B4-BE49-F238E27FC236}">
                <a16:creationId xmlns:a16="http://schemas.microsoft.com/office/drawing/2014/main" id="{0EB08D8C-4CC5-4200-A93F-E3A3DF98ECBA}"/>
              </a:ext>
            </a:extLst>
          </p:cNvPr>
          <p:cNvSpPr txBox="1"/>
          <p:nvPr/>
        </p:nvSpPr>
        <p:spPr>
          <a:xfrm>
            <a:off x="215148" y="5988031"/>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56" name="Prostokąt: zaokrąglone rogi 55">
            <a:extLst>
              <a:ext uri="{FF2B5EF4-FFF2-40B4-BE49-F238E27FC236}">
                <a16:creationId xmlns:a16="http://schemas.microsoft.com/office/drawing/2014/main" id="{8C7AB9C7-F515-4BA6-8347-D006EB86E971}"/>
              </a:ext>
            </a:extLst>
          </p:cNvPr>
          <p:cNvSpPr/>
          <p:nvPr/>
        </p:nvSpPr>
        <p:spPr>
          <a:xfrm>
            <a:off x="1513175" y="1661320"/>
            <a:ext cx="6026312" cy="3956553"/>
          </a:xfrm>
          <a:prstGeom prst="roundRect">
            <a:avLst>
              <a:gd name="adj" fmla="val 9734"/>
            </a:avLst>
          </a:prstGeom>
          <a:noFill/>
          <a:ln w="19050">
            <a:solidFill>
              <a:srgbClr val="C4D7D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zaokrąglone rogi 59">
            <a:extLst>
              <a:ext uri="{FF2B5EF4-FFF2-40B4-BE49-F238E27FC236}">
                <a16:creationId xmlns:a16="http://schemas.microsoft.com/office/drawing/2014/main" id="{92A47FF9-0582-4A3B-B3CF-2EBC215C24A9}"/>
              </a:ext>
            </a:extLst>
          </p:cNvPr>
          <p:cNvSpPr/>
          <p:nvPr/>
        </p:nvSpPr>
        <p:spPr>
          <a:xfrm>
            <a:off x="3796025" y="1430680"/>
            <a:ext cx="1513533" cy="467451"/>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tx1">
                    <a:lumMod val="75000"/>
                    <a:lumOff val="25000"/>
                  </a:schemeClr>
                </a:solidFill>
              </a:rPr>
              <a:t>TOP 3</a:t>
            </a:r>
          </a:p>
        </p:txBody>
      </p:sp>
      <p:graphicFrame>
        <p:nvGraphicFramePr>
          <p:cNvPr id="62" name="Wykres 61" descr="Rozwiązania, które respondenci byliby skłonni zaakceptować w celu ograniczenia emisji zanieczyszczeń do powietrza (TOP 3)&#10;&#10;Wykres kolumnowy przedstawia trzy najczęściej wskazywane rozwiązania, które respondenci byliby skłonni zaakceptować w celu ograniczenia emisji zanieczyszczeń do powietrza: częstsze korzystanie z transportu publicznego, jazda na rowerze lub poruszanie się pieszo w mieście (tak: 63,7%); ograniczenie ruchu samochodów w centrum miasta (tak: 57,5%); %); zmiana systemu ogrzewania własnego domu/mieszkania (tak: 54,9%).">
            <a:extLst>
              <a:ext uri="{FF2B5EF4-FFF2-40B4-BE49-F238E27FC236}">
                <a16:creationId xmlns:a16="http://schemas.microsoft.com/office/drawing/2014/main" id="{3EBA2C6A-CB1E-4BB0-B0BB-B9877C3E94C8}"/>
              </a:ext>
            </a:extLst>
          </p:cNvPr>
          <p:cNvGraphicFramePr/>
          <p:nvPr>
            <p:extLst>
              <p:ext uri="{D42A27DB-BD31-4B8C-83A1-F6EECF244321}">
                <p14:modId xmlns:p14="http://schemas.microsoft.com/office/powerpoint/2010/main" val="2580579194"/>
              </p:ext>
            </p:extLst>
          </p:nvPr>
        </p:nvGraphicFramePr>
        <p:xfrm>
          <a:off x="1795235" y="2146040"/>
          <a:ext cx="5553530" cy="3515131"/>
        </p:xfrm>
        <a:graphic>
          <a:graphicData uri="http://schemas.openxmlformats.org/drawingml/2006/chart">
            <c:chart xmlns:c="http://schemas.openxmlformats.org/drawingml/2006/chart" xmlns:r="http://schemas.openxmlformats.org/officeDocument/2006/relationships" r:id="rId3"/>
          </a:graphicData>
        </a:graphic>
      </p:graphicFrame>
      <p:grpSp>
        <p:nvGrpSpPr>
          <p:cNvPr id="52" name="Grupa 51">
            <a:extLst>
              <a:ext uri="{FF2B5EF4-FFF2-40B4-BE49-F238E27FC236}">
                <a16:creationId xmlns:a16="http://schemas.microsoft.com/office/drawing/2014/main" id="{6A81F864-7FCC-44CC-9D79-31DC6D238925}"/>
              </a:ext>
            </a:extLst>
          </p:cNvPr>
          <p:cNvGrpSpPr/>
          <p:nvPr/>
        </p:nvGrpSpPr>
        <p:grpSpPr>
          <a:xfrm>
            <a:off x="2467999" y="3903605"/>
            <a:ext cx="667248" cy="744103"/>
            <a:chOff x="4480613" y="1349591"/>
            <a:chExt cx="667248" cy="744103"/>
          </a:xfrm>
          <a:solidFill>
            <a:schemeClr val="bg1"/>
          </a:solidFill>
        </p:grpSpPr>
        <p:pic>
          <p:nvPicPr>
            <p:cNvPr id="8" name="Grafika 7" descr="Odciski butów">
              <a:extLst>
                <a:ext uri="{FF2B5EF4-FFF2-40B4-BE49-F238E27FC236}">
                  <a16:creationId xmlns:a16="http://schemas.microsoft.com/office/drawing/2014/main" id="{85C24597-986B-4923-9E18-E90A26C2EE3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87861" y="1349591"/>
              <a:ext cx="360000" cy="360000"/>
            </a:xfrm>
            <a:prstGeom prst="rect">
              <a:avLst/>
            </a:prstGeom>
          </p:spPr>
        </p:pic>
        <p:pic>
          <p:nvPicPr>
            <p:cNvPr id="49" name="Grafika 48" descr="Kolarstwo">
              <a:extLst>
                <a:ext uri="{FF2B5EF4-FFF2-40B4-BE49-F238E27FC236}">
                  <a16:creationId xmlns:a16="http://schemas.microsoft.com/office/drawing/2014/main" id="{6D0BD91A-419C-4F28-996C-0828FCE0EA6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50454" y="1733694"/>
              <a:ext cx="360000" cy="360000"/>
            </a:xfrm>
            <a:prstGeom prst="rect">
              <a:avLst/>
            </a:prstGeom>
          </p:spPr>
        </p:pic>
        <p:pic>
          <p:nvPicPr>
            <p:cNvPr id="51" name="Grafika 50" descr="Tramwaj">
              <a:extLst>
                <a:ext uri="{FF2B5EF4-FFF2-40B4-BE49-F238E27FC236}">
                  <a16:creationId xmlns:a16="http://schemas.microsoft.com/office/drawing/2014/main" id="{012827C1-ED4F-419C-9F06-70895A17D85E}"/>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80613" y="1426112"/>
              <a:ext cx="360000" cy="360000"/>
            </a:xfrm>
            <a:prstGeom prst="rect">
              <a:avLst/>
            </a:prstGeom>
          </p:spPr>
        </p:pic>
      </p:grpSp>
      <p:grpSp>
        <p:nvGrpSpPr>
          <p:cNvPr id="58" name="Grupa 57">
            <a:extLst>
              <a:ext uri="{FF2B5EF4-FFF2-40B4-BE49-F238E27FC236}">
                <a16:creationId xmlns:a16="http://schemas.microsoft.com/office/drawing/2014/main" id="{4698AB78-96E5-4BC8-BD05-D600D8FF4E01}"/>
              </a:ext>
            </a:extLst>
          </p:cNvPr>
          <p:cNvGrpSpPr/>
          <p:nvPr/>
        </p:nvGrpSpPr>
        <p:grpSpPr>
          <a:xfrm>
            <a:off x="4235378" y="3948590"/>
            <a:ext cx="673244" cy="775492"/>
            <a:chOff x="73266" y="3006517"/>
            <a:chExt cx="673244" cy="775492"/>
          </a:xfrm>
        </p:grpSpPr>
        <p:pic>
          <p:nvPicPr>
            <p:cNvPr id="57" name="Grafika 56" descr="Miasto">
              <a:extLst>
                <a:ext uri="{FF2B5EF4-FFF2-40B4-BE49-F238E27FC236}">
                  <a16:creationId xmlns:a16="http://schemas.microsoft.com/office/drawing/2014/main" id="{ABF00D20-16C7-47D8-B04B-A6FDA85FA94E}"/>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3266" y="3006517"/>
              <a:ext cx="648000" cy="648000"/>
            </a:xfrm>
            <a:prstGeom prst="rect">
              <a:avLst/>
            </a:prstGeom>
          </p:spPr>
        </p:pic>
        <p:pic>
          <p:nvPicPr>
            <p:cNvPr id="45" name="Grafika 44" descr="Samochód">
              <a:extLst>
                <a:ext uri="{FF2B5EF4-FFF2-40B4-BE49-F238E27FC236}">
                  <a16:creationId xmlns:a16="http://schemas.microsoft.com/office/drawing/2014/main" id="{27E94873-F601-48D1-8DF8-B6BCD84C114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0070" y="3365569"/>
              <a:ext cx="416440" cy="416440"/>
            </a:xfrm>
            <a:prstGeom prst="rect">
              <a:avLst/>
            </a:prstGeom>
          </p:spPr>
        </p:pic>
      </p:grpSp>
      <p:pic>
        <p:nvPicPr>
          <p:cNvPr id="5" name="Grafika 4" descr="Dom">
            <a:extLst>
              <a:ext uri="{FF2B5EF4-FFF2-40B4-BE49-F238E27FC236}">
                <a16:creationId xmlns:a16="http://schemas.microsoft.com/office/drawing/2014/main" id="{2DBCE52E-7EF1-4172-95F6-847A0953A004}"/>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034627" y="4066602"/>
            <a:ext cx="596882" cy="596882"/>
          </a:xfrm>
          <a:prstGeom prst="rect">
            <a:avLst/>
          </a:prstGeom>
        </p:spPr>
      </p:pic>
      <p:sp>
        <p:nvSpPr>
          <p:cNvPr id="24" name="pole tekstowe 23">
            <a:extLst>
              <a:ext uri="{FF2B5EF4-FFF2-40B4-BE49-F238E27FC236}">
                <a16:creationId xmlns:a16="http://schemas.microsoft.com/office/drawing/2014/main" id="{5E9102EE-DE67-4F7E-AC82-A7DC6F6BE669}"/>
              </a:ext>
            </a:extLst>
          </p:cNvPr>
          <p:cNvSpPr txBox="1"/>
          <p:nvPr/>
        </p:nvSpPr>
        <p:spPr>
          <a:xfrm>
            <a:off x="2625378" y="5707240"/>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N=747</a:t>
            </a:r>
          </a:p>
        </p:txBody>
      </p:sp>
      <p:sp>
        <p:nvSpPr>
          <p:cNvPr id="25" name="pole tekstowe 24">
            <a:extLst>
              <a:ext uri="{FF2B5EF4-FFF2-40B4-BE49-F238E27FC236}">
                <a16:creationId xmlns:a16="http://schemas.microsoft.com/office/drawing/2014/main" id="{722D6EEE-BBAD-4081-B217-D025479D967B}"/>
              </a:ext>
            </a:extLst>
          </p:cNvPr>
          <p:cNvSpPr txBox="1"/>
          <p:nvPr/>
        </p:nvSpPr>
        <p:spPr>
          <a:xfrm>
            <a:off x="4289821" y="5698699"/>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N=1000</a:t>
            </a:r>
          </a:p>
        </p:txBody>
      </p:sp>
      <p:sp>
        <p:nvSpPr>
          <p:cNvPr id="26" name="pole tekstowe 25">
            <a:extLst>
              <a:ext uri="{FF2B5EF4-FFF2-40B4-BE49-F238E27FC236}">
                <a16:creationId xmlns:a16="http://schemas.microsoft.com/office/drawing/2014/main" id="{9C101DAF-271C-47C7-9285-E1505563BD0B}"/>
              </a:ext>
            </a:extLst>
          </p:cNvPr>
          <p:cNvSpPr txBox="1"/>
          <p:nvPr/>
        </p:nvSpPr>
        <p:spPr>
          <a:xfrm>
            <a:off x="6121640" y="5708387"/>
            <a:ext cx="1019737"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N=809</a:t>
            </a:r>
          </a:p>
        </p:txBody>
      </p:sp>
    </p:spTree>
    <p:extLst>
      <p:ext uri="{BB962C8B-B14F-4D97-AF65-F5344CB8AC3E}">
        <p14:creationId xmlns:p14="http://schemas.microsoft.com/office/powerpoint/2010/main" val="607294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39</a:t>
            </a:fld>
            <a:endParaRPr lang="pl-PL" dirty="0"/>
          </a:p>
        </p:txBody>
      </p:sp>
      <p:sp>
        <p:nvSpPr>
          <p:cNvPr id="9" name="pole tekstowe 8">
            <a:extLst>
              <a:ext uri="{FF2B5EF4-FFF2-40B4-BE49-F238E27FC236}">
                <a16:creationId xmlns:a16="http://schemas.microsoft.com/office/drawing/2014/main" id="{0EB08D8C-4CC5-4200-A93F-E3A3DF98ECBA}"/>
              </a:ext>
            </a:extLst>
          </p:cNvPr>
          <p:cNvSpPr txBox="1"/>
          <p:nvPr/>
        </p:nvSpPr>
        <p:spPr>
          <a:xfrm>
            <a:off x="250829" y="5863276"/>
            <a:ext cx="8839137"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*mniejsza podstawa oprocentowania wynika z tego, że czynnik był pomijany w przypadku osób, które w pytaniu P7 zadeklarowały, że podjęły już takie działania</a:t>
            </a:r>
          </a:p>
        </p:txBody>
      </p:sp>
      <p:graphicFrame>
        <p:nvGraphicFramePr>
          <p:cNvPr id="56" name="Wykres 55" descr="Rozwiązania, które respondenci byliby skłonni zaakceptować w celu ograniczenia emisji zanieczyszczeń do powietrza&#10;&#10;Wykres słupkowy skumulowany do 100% prezentuje rozwiązania, które respondenci byliby skłonni zaakceptować w celu ograniczenia emisji zanieczyszczeń do powietrza: częstsze korzystanie z transportu publicznego, jazda na rowerze lub poruszanie się pieszo w mieście (tak: 63,7%, nie: 26,2%, nie wiem/trudno powiedzieć: 10,0%); ograniczenie ruchu samochodów w centrum miasta (tak: 57,5%, nie: 31,9%, nie wiem/trudno powiedzieć: 10,6%); ograniczanie liczby miejsc parkingowych w centrum (tak: 51,7%, nie: 39,6%, nie wiem/trudno powiedzieć: 8,7%); zmiana systemu ogrzewania własnego domu/mieszkania (tak: 54,9%, nie: 33,4%, nie wiem/trudno powiedzieć: 11,7%); zmniejszenie zużywania prądu w gospodarstwie domowym (tak: 51,4%, nie: 43,8%, nie wiem/trudno powiedzieć: 4,8%); zakaz wjazdu do centrum samochodów określonego typu (tak: 50,3%, nie: 39,2%, nie wiem/trudno powiedzieć: 10,5%); zrezygnowanie z używania samochodu w poruszaniu się po mieście (tak: 46,4%, nie: 45,5%, nie wiem/trudno powiedzieć: 8,1%); podnoszenie opłat za parkowanie samochodu w mieście (tak: 45,1%, nie: 44,6%, nie wiem/trudno powiedzieć: 10,3%); dodatkowe opłaty za wjazd samochodem do centrum miasta (tak: 43,9%, nie: 49,1%, nie wiem/trudno powiedzieć: 7,0%); wymiana samochodu na nowszy z niższą emisją zanieczyszczeń (tak: 41,6%, nie: 45,8%, nie wiem/trudno powiedzieć: 12,6%); wzrost cen energii elektrycznej spowodowany produkowaniem jej z odnawialnych źródeł (tak: 32,6%, nie: 58,5, nie wiem, trudno powiedzieć: 8,9%).">
            <a:extLst>
              <a:ext uri="{FF2B5EF4-FFF2-40B4-BE49-F238E27FC236}">
                <a16:creationId xmlns:a16="http://schemas.microsoft.com/office/drawing/2014/main" id="{77031DF8-5575-453F-9CC7-8A8D0D481BE2}"/>
              </a:ext>
            </a:extLst>
          </p:cNvPr>
          <p:cNvGraphicFramePr/>
          <p:nvPr>
            <p:extLst>
              <p:ext uri="{D42A27DB-BD31-4B8C-83A1-F6EECF244321}">
                <p14:modId xmlns:p14="http://schemas.microsoft.com/office/powerpoint/2010/main" val="1248890567"/>
              </p:ext>
            </p:extLst>
          </p:nvPr>
        </p:nvGraphicFramePr>
        <p:xfrm>
          <a:off x="155275" y="714849"/>
          <a:ext cx="8712055" cy="53324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0" name="Wykres 59" descr="Wykres słupkowy skumulowany do 100% prezentuje opinie na temat realizacji poszczególnych działań w okolicy zamieszkania respondentów: budowa fontann, kurtyn wodnych, zraszaczy, uliczne zdroje wody pitnej (tak 26,7%, nie 62,4%, nie wiem 10,9%), wzmocnienie służb ratowniczych (tak 31,5%, nie 47,8%, nie wiem 20,7%), zwiększenie pasów wolnej przestrzeni i zazielenianie gminy, np. budowa zielonych ścian, parków (tak 31,8%, nie 57,8%, nie wiem 10,4%), usprawnienie i rozszerzenie systemu ostrzegania mieszkańców przed zagrożeniami klimatycznymi (tak 36,7%, nie 49,4%, nie wiem 13,9%), poprawa efektywności energetycznej obiektów użyteczności publicznej i prywatnej (tak 38,0%, nie 48,7%, nie wiem 13,3%). " title="Działania realizowane w okolicy zamieszkania wpływające na minimalizację zmian klimatycznych">
            <a:extLst>
              <a:ext uri="{FF2B5EF4-FFF2-40B4-BE49-F238E27FC236}">
                <a16:creationId xmlns:a16="http://schemas.microsoft.com/office/drawing/2014/main" id="{5097FC9D-CDE7-42C1-89C6-87688B168340}"/>
              </a:ext>
            </a:extLst>
          </p:cNvPr>
          <p:cNvGraphicFramePr/>
          <p:nvPr>
            <p:extLst>
              <p:ext uri="{D42A27DB-BD31-4B8C-83A1-F6EECF244321}">
                <p14:modId xmlns:p14="http://schemas.microsoft.com/office/powerpoint/2010/main" val="681900050"/>
              </p:ext>
            </p:extLst>
          </p:nvPr>
        </p:nvGraphicFramePr>
        <p:xfrm>
          <a:off x="4373847" y="605501"/>
          <a:ext cx="4093420" cy="291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Tabela 7">
            <a:extLst>
              <a:ext uri="{FF2B5EF4-FFF2-40B4-BE49-F238E27FC236}">
                <a16:creationId xmlns:a16="http://schemas.microsoft.com/office/drawing/2014/main" id="{0C72DA90-31BE-4CE5-B608-43C2D6AA9130}"/>
              </a:ext>
            </a:extLst>
          </p:cNvPr>
          <p:cNvGraphicFramePr>
            <a:graphicFrameLocks noGrp="1"/>
          </p:cNvGraphicFramePr>
          <p:nvPr>
            <p:extLst>
              <p:ext uri="{D42A27DB-BD31-4B8C-83A1-F6EECF244321}">
                <p14:modId xmlns:p14="http://schemas.microsoft.com/office/powerpoint/2010/main" val="1739201533"/>
              </p:ext>
            </p:extLst>
          </p:nvPr>
        </p:nvGraphicFramePr>
        <p:xfrm>
          <a:off x="8549201" y="1023889"/>
          <a:ext cx="594800" cy="4910532"/>
        </p:xfrm>
        <a:graphic>
          <a:graphicData uri="http://schemas.openxmlformats.org/drawingml/2006/table">
            <a:tbl>
              <a:tblPr firstRow="1" bandRow="1">
                <a:tableStyleId>{2D5ABB26-0587-4C30-8999-92F81FD0307C}</a:tableStyleId>
              </a:tblPr>
              <a:tblGrid>
                <a:gridCol w="594800">
                  <a:extLst>
                    <a:ext uri="{9D8B030D-6E8A-4147-A177-3AD203B41FA5}">
                      <a16:colId xmlns:a16="http://schemas.microsoft.com/office/drawing/2014/main" val="3520356639"/>
                    </a:ext>
                  </a:extLst>
                </a:gridCol>
              </a:tblGrid>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N=747*</a:t>
                      </a:r>
                    </a:p>
                  </a:txBody>
                  <a:tcPr marL="9525" marR="9525" marT="9525" marB="0" anchor="ctr"/>
                </a:tc>
                <a:extLst>
                  <a:ext uri="{0D108BD9-81ED-4DB2-BD59-A6C34878D82A}">
                    <a16:rowId xmlns:a16="http://schemas.microsoft.com/office/drawing/2014/main" val="3429842548"/>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821419832"/>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N=809*</a:t>
                      </a:r>
                    </a:p>
                  </a:txBody>
                  <a:tcPr marL="9525" marR="9525" marT="9525" marB="0" anchor="ctr"/>
                </a:tc>
                <a:extLst>
                  <a:ext uri="{0D108BD9-81ED-4DB2-BD59-A6C34878D82A}">
                    <a16:rowId xmlns:a16="http://schemas.microsoft.com/office/drawing/2014/main" val="310676636"/>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1090955000"/>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162427696"/>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969570423"/>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N=798*</a:t>
                      </a:r>
                    </a:p>
                  </a:txBody>
                  <a:tcPr marL="9525" marR="9525" marT="9525" marB="0" anchor="ctr"/>
                </a:tc>
                <a:extLst>
                  <a:ext uri="{0D108BD9-81ED-4DB2-BD59-A6C34878D82A}">
                    <a16:rowId xmlns:a16="http://schemas.microsoft.com/office/drawing/2014/main" val="4067412734"/>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678849805"/>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171836580"/>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N=913*</a:t>
                      </a:r>
                    </a:p>
                  </a:txBody>
                  <a:tcPr marL="9525" marR="9525" marT="9525" marB="0" anchor="ctr"/>
                </a:tc>
                <a:extLst>
                  <a:ext uri="{0D108BD9-81ED-4DB2-BD59-A6C34878D82A}">
                    <a16:rowId xmlns:a16="http://schemas.microsoft.com/office/drawing/2014/main" val="1530163063"/>
                  </a:ext>
                </a:extLst>
              </a:tr>
              <a:tr h="446412">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476102642"/>
                  </a:ext>
                </a:extLst>
              </a:tr>
            </a:tbl>
          </a:graphicData>
        </a:graphic>
      </p:graphicFrame>
      <p:sp>
        <p:nvSpPr>
          <p:cNvPr id="10" name="Prostokąt 9">
            <a:extLst>
              <a:ext uri="{FF2B5EF4-FFF2-40B4-BE49-F238E27FC236}">
                <a16:creationId xmlns:a16="http://schemas.microsoft.com/office/drawing/2014/main" id="{987851C5-7AAB-4A53-A97A-4CC2DB37EFF4}"/>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55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BDBBC679-981F-4617-8FE2-6EC92B354C90}"/>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869576"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PODSTAWOWE INFORMACJE</a:t>
            </a:r>
          </a:p>
        </p:txBody>
      </p:sp>
    </p:spTree>
    <p:extLst>
      <p:ext uri="{BB962C8B-B14F-4D97-AF65-F5344CB8AC3E}">
        <p14:creationId xmlns:p14="http://schemas.microsoft.com/office/powerpoint/2010/main" val="761272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40</a:t>
            </a:fld>
            <a:endParaRPr lang="pl-PL" dirty="0"/>
          </a:p>
        </p:txBody>
      </p:sp>
      <p:sp>
        <p:nvSpPr>
          <p:cNvPr id="12" name="Prostokąt: zaokrąglone rogi 11">
            <a:extLst>
              <a:ext uri="{FF2B5EF4-FFF2-40B4-BE49-F238E27FC236}">
                <a16:creationId xmlns:a16="http://schemas.microsoft.com/office/drawing/2014/main" id="{308DDEBE-9B4B-4F87-B003-4D7F16DFD87D}"/>
              </a:ext>
            </a:extLst>
          </p:cNvPr>
          <p:cNvSpPr/>
          <p:nvPr/>
        </p:nvSpPr>
        <p:spPr>
          <a:xfrm>
            <a:off x="790864" y="1111385"/>
            <a:ext cx="2080170" cy="52253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częstsze korzystanie z transportu publicznego, jazda na rowerze lub poruszanie się pieszo w mieście</a:t>
            </a:r>
          </a:p>
        </p:txBody>
      </p:sp>
      <p:sp>
        <p:nvSpPr>
          <p:cNvPr id="15" name="Prostokąt: zaokrąglone rogi 14">
            <a:extLst>
              <a:ext uri="{FF2B5EF4-FFF2-40B4-BE49-F238E27FC236}">
                <a16:creationId xmlns:a16="http://schemas.microsoft.com/office/drawing/2014/main" id="{B92F2C33-8AE1-4BDC-AEBC-13AD9A5BB4EA}"/>
              </a:ext>
            </a:extLst>
          </p:cNvPr>
          <p:cNvSpPr/>
          <p:nvPr/>
        </p:nvSpPr>
        <p:spPr>
          <a:xfrm>
            <a:off x="3992130" y="1112862"/>
            <a:ext cx="1928907"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ograniczenie ruchu samochodów w centrum miasta</a:t>
            </a:r>
          </a:p>
        </p:txBody>
      </p:sp>
      <p:sp>
        <p:nvSpPr>
          <p:cNvPr id="16" name="Prostokąt: zaokrąglone rogi 15">
            <a:extLst>
              <a:ext uri="{FF2B5EF4-FFF2-40B4-BE49-F238E27FC236}">
                <a16:creationId xmlns:a16="http://schemas.microsoft.com/office/drawing/2014/main" id="{2E2F2F99-3708-4F21-ADB8-52ABF06F7218}"/>
              </a:ext>
            </a:extLst>
          </p:cNvPr>
          <p:cNvSpPr/>
          <p:nvPr/>
        </p:nvSpPr>
        <p:spPr>
          <a:xfrm>
            <a:off x="7187183" y="1124479"/>
            <a:ext cx="1846802"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zmiana systemu ogrzewania własnego domu/mieszkania</a:t>
            </a:r>
          </a:p>
        </p:txBody>
      </p:sp>
      <p:sp>
        <p:nvSpPr>
          <p:cNvPr id="20" name="pole tekstowe 19">
            <a:extLst>
              <a:ext uri="{FF2B5EF4-FFF2-40B4-BE49-F238E27FC236}">
                <a16:creationId xmlns:a16="http://schemas.microsoft.com/office/drawing/2014/main" id="{0B8FC02E-978C-44FC-8AE5-453452D3D966}"/>
              </a:ext>
            </a:extLst>
          </p:cNvPr>
          <p:cNvSpPr txBox="1"/>
          <p:nvPr/>
        </p:nvSpPr>
        <p:spPr>
          <a:xfrm>
            <a:off x="207207" y="5982336"/>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7" name="Prostokąt 16">
            <a:extLst>
              <a:ext uri="{FF2B5EF4-FFF2-40B4-BE49-F238E27FC236}">
                <a16:creationId xmlns:a16="http://schemas.microsoft.com/office/drawing/2014/main" id="{257B89DA-6399-4B18-B13E-4CCED2D89098}"/>
              </a:ext>
            </a:extLst>
          </p:cNvPr>
          <p:cNvSpPr/>
          <p:nvPr/>
        </p:nvSpPr>
        <p:spPr>
          <a:xfrm>
            <a:off x="0" y="4333"/>
            <a:ext cx="9144000" cy="710516"/>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P9. Proszę wybrać rozwiązania, które był(a)by Pan(i) skłonny(a) zrealizować/zaakceptować w celu ograniczenia emisji zanieczyszczeń do powietrza:</a:t>
            </a:r>
          </a:p>
          <a:p>
            <a:pPr>
              <a:lnSpc>
                <a:spcPct val="115000"/>
              </a:lnSpc>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endPar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endParaRPr>
          </a:p>
        </p:txBody>
      </p:sp>
      <p:graphicFrame>
        <p:nvGraphicFramePr>
          <p:cNvPr id="22" name="Wykres 21">
            <a:extLst>
              <a:ext uri="{FF2B5EF4-FFF2-40B4-BE49-F238E27FC236}">
                <a16:creationId xmlns:a16="http://schemas.microsoft.com/office/drawing/2014/main" id="{476E291A-9863-46D1-8C87-A5088DD8693F}"/>
              </a:ext>
            </a:extLst>
          </p:cNvPr>
          <p:cNvGraphicFramePr/>
          <p:nvPr>
            <p:extLst>
              <p:ext uri="{D42A27DB-BD31-4B8C-83A1-F6EECF244321}">
                <p14:modId xmlns:p14="http://schemas.microsoft.com/office/powerpoint/2010/main" val="1083021081"/>
              </p:ext>
            </p:extLst>
          </p:nvPr>
        </p:nvGraphicFramePr>
        <p:xfrm>
          <a:off x="-88609" y="1759131"/>
          <a:ext cx="3054896" cy="44275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Wykres 28">
            <a:extLst>
              <a:ext uri="{FF2B5EF4-FFF2-40B4-BE49-F238E27FC236}">
                <a16:creationId xmlns:a16="http://schemas.microsoft.com/office/drawing/2014/main" id="{8177DAF2-47E1-456A-884A-96B883F5E856}"/>
              </a:ext>
            </a:extLst>
          </p:cNvPr>
          <p:cNvGraphicFramePr/>
          <p:nvPr>
            <p:extLst>
              <p:ext uri="{D42A27DB-BD31-4B8C-83A1-F6EECF244321}">
                <p14:modId xmlns:p14="http://schemas.microsoft.com/office/powerpoint/2010/main" val="543237876"/>
              </p:ext>
            </p:extLst>
          </p:nvPr>
        </p:nvGraphicFramePr>
        <p:xfrm>
          <a:off x="2944488" y="1759131"/>
          <a:ext cx="3056400" cy="44275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Wykres 29">
            <a:extLst>
              <a:ext uri="{FF2B5EF4-FFF2-40B4-BE49-F238E27FC236}">
                <a16:creationId xmlns:a16="http://schemas.microsoft.com/office/drawing/2014/main" id="{DF064EBE-CB36-48B2-9778-58AF916E6D37}"/>
              </a:ext>
            </a:extLst>
          </p:cNvPr>
          <p:cNvGraphicFramePr/>
          <p:nvPr>
            <p:extLst>
              <p:ext uri="{D42A27DB-BD31-4B8C-83A1-F6EECF244321}">
                <p14:modId xmlns:p14="http://schemas.microsoft.com/office/powerpoint/2010/main" val="3494978474"/>
              </p:ext>
            </p:extLst>
          </p:nvPr>
        </p:nvGraphicFramePr>
        <p:xfrm>
          <a:off x="5977585" y="1759131"/>
          <a:ext cx="3056400" cy="443711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Tabela 30">
            <a:extLst>
              <a:ext uri="{FF2B5EF4-FFF2-40B4-BE49-F238E27FC236}">
                <a16:creationId xmlns:a16="http://schemas.microsoft.com/office/drawing/2014/main" id="{0A9840F7-78B7-4A3D-8FF9-221CA5B3E2F0}"/>
              </a:ext>
            </a:extLst>
          </p:cNvPr>
          <p:cNvGraphicFramePr>
            <a:graphicFrameLocks noGrp="1"/>
          </p:cNvGraphicFramePr>
          <p:nvPr>
            <p:extLst>
              <p:ext uri="{D42A27DB-BD31-4B8C-83A1-F6EECF244321}">
                <p14:modId xmlns:p14="http://schemas.microsoft.com/office/powerpoint/2010/main" val="161712574"/>
              </p:ext>
            </p:extLst>
          </p:nvPr>
        </p:nvGraphicFramePr>
        <p:xfrm>
          <a:off x="417514" y="2011679"/>
          <a:ext cx="624289" cy="4011700"/>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8655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N=747</a:t>
                      </a:r>
                    </a:p>
                  </a:txBody>
                  <a:tcPr marL="9525" marR="9525" marT="9525" marB="0" anchor="ctr"/>
                </a:tc>
                <a:extLst>
                  <a:ext uri="{0D108BD9-81ED-4DB2-BD59-A6C34878D82A}">
                    <a16:rowId xmlns:a16="http://schemas.microsoft.com/office/drawing/2014/main" val="3429842548"/>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398</a:t>
                      </a:r>
                    </a:p>
                  </a:txBody>
                  <a:tcPr marL="9525" marR="9525" marT="9525" marB="0" anchor="ctr"/>
                </a:tc>
                <a:extLst>
                  <a:ext uri="{0D108BD9-81ED-4DB2-BD59-A6C34878D82A}">
                    <a16:rowId xmlns:a16="http://schemas.microsoft.com/office/drawing/2014/main" val="3106766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349</a:t>
                      </a:r>
                    </a:p>
                  </a:txBody>
                  <a:tcPr marL="9525" marR="9525" marT="9525" marB="0" anchor="ctr"/>
                </a:tc>
                <a:extLst>
                  <a:ext uri="{0D108BD9-81ED-4DB2-BD59-A6C34878D82A}">
                    <a16:rowId xmlns:a16="http://schemas.microsoft.com/office/drawing/2014/main" val="1090955000"/>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329</a:t>
                      </a:r>
                    </a:p>
                  </a:txBody>
                  <a:tcPr marL="9525" marR="9525" marT="9525" marB="0" anchor="ctr"/>
                </a:tc>
                <a:extLst>
                  <a:ext uri="{0D108BD9-81ED-4DB2-BD59-A6C34878D82A}">
                    <a16:rowId xmlns:a16="http://schemas.microsoft.com/office/drawing/2014/main" val="23799079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1556318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115</a:t>
                      </a:r>
                    </a:p>
                  </a:txBody>
                  <a:tcPr marL="9525" marR="9525" marT="9525" marB="0" anchor="ctr"/>
                </a:tc>
                <a:extLst>
                  <a:ext uri="{0D108BD9-81ED-4DB2-BD59-A6C34878D82A}">
                    <a16:rowId xmlns:a16="http://schemas.microsoft.com/office/drawing/2014/main" val="2060460798"/>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54</a:t>
                      </a:r>
                    </a:p>
                  </a:txBody>
                  <a:tcPr marL="9525" marR="9525" marT="9525" marB="0" anchor="ctr"/>
                </a:tc>
                <a:extLst>
                  <a:ext uri="{0D108BD9-81ED-4DB2-BD59-A6C34878D82A}">
                    <a16:rowId xmlns:a16="http://schemas.microsoft.com/office/drawing/2014/main" val="30273348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80</a:t>
                      </a:r>
                    </a:p>
                  </a:txBody>
                  <a:tcPr marL="9525" marR="9525" marT="9525" marB="0" anchor="ctr"/>
                </a:tc>
                <a:extLst>
                  <a:ext uri="{0D108BD9-81ED-4DB2-BD59-A6C34878D82A}">
                    <a16:rowId xmlns:a16="http://schemas.microsoft.com/office/drawing/2014/main" val="1877395073"/>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99</a:t>
                      </a:r>
                    </a:p>
                  </a:txBody>
                  <a:tcPr marL="9525" marR="9525" marT="9525" marB="0" anchor="ctr"/>
                </a:tc>
                <a:extLst>
                  <a:ext uri="{0D108BD9-81ED-4DB2-BD59-A6C34878D82A}">
                    <a16:rowId xmlns:a16="http://schemas.microsoft.com/office/drawing/2014/main" val="227163878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374</a:t>
                      </a:r>
                    </a:p>
                  </a:txBody>
                  <a:tcPr marL="9525" marR="9525" marT="9525" marB="0" anchor="ctr"/>
                </a:tc>
                <a:extLst>
                  <a:ext uri="{0D108BD9-81ED-4DB2-BD59-A6C34878D82A}">
                    <a16:rowId xmlns:a16="http://schemas.microsoft.com/office/drawing/2014/main" val="3356424197"/>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229</a:t>
                      </a:r>
                    </a:p>
                  </a:txBody>
                  <a:tcPr marL="9525" marR="9525" marT="9525" marB="0" anchor="ctr"/>
                </a:tc>
                <a:extLst>
                  <a:ext uri="{0D108BD9-81ED-4DB2-BD59-A6C34878D82A}">
                    <a16:rowId xmlns:a16="http://schemas.microsoft.com/office/drawing/2014/main" val="798293548"/>
                  </a:ext>
                </a:extLst>
              </a:tr>
            </a:tbl>
          </a:graphicData>
        </a:graphic>
      </p:graphicFrame>
      <p:graphicFrame>
        <p:nvGraphicFramePr>
          <p:cNvPr id="32" name="Tabela 31">
            <a:extLst>
              <a:ext uri="{FF2B5EF4-FFF2-40B4-BE49-F238E27FC236}">
                <a16:creationId xmlns:a16="http://schemas.microsoft.com/office/drawing/2014/main" id="{A7A2804A-B4EC-4D5C-816C-B9D3687F0754}"/>
              </a:ext>
            </a:extLst>
          </p:cNvPr>
          <p:cNvGraphicFramePr>
            <a:graphicFrameLocks noGrp="1"/>
          </p:cNvGraphicFramePr>
          <p:nvPr>
            <p:extLst>
              <p:ext uri="{D42A27DB-BD31-4B8C-83A1-F6EECF244321}">
                <p14:modId xmlns:p14="http://schemas.microsoft.com/office/powerpoint/2010/main" val="4278740088"/>
              </p:ext>
            </p:extLst>
          </p:nvPr>
        </p:nvGraphicFramePr>
        <p:xfrm>
          <a:off x="3286710" y="2011679"/>
          <a:ext cx="794852" cy="397065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0543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4067412734"/>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678849805"/>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3171836580"/>
                  </a:ext>
                </a:extLst>
              </a:tr>
              <a:tr h="30543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476102642"/>
                  </a:ext>
                </a:extLst>
              </a:tr>
              <a:tr h="30543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4232889814"/>
                  </a:ext>
                </a:extLst>
              </a:tr>
              <a:tr h="30543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196846936"/>
                  </a:ext>
                </a:extLst>
              </a:tr>
            </a:tbl>
          </a:graphicData>
        </a:graphic>
      </p:graphicFrame>
      <p:graphicFrame>
        <p:nvGraphicFramePr>
          <p:cNvPr id="34" name="Tabela 33">
            <a:extLst>
              <a:ext uri="{FF2B5EF4-FFF2-40B4-BE49-F238E27FC236}">
                <a16:creationId xmlns:a16="http://schemas.microsoft.com/office/drawing/2014/main" id="{22F7E2EC-DD53-4058-B886-93213A0B72E9}"/>
              </a:ext>
            </a:extLst>
          </p:cNvPr>
          <p:cNvGraphicFramePr>
            <a:graphicFrameLocks noGrp="1"/>
          </p:cNvGraphicFramePr>
          <p:nvPr>
            <p:extLst>
              <p:ext uri="{D42A27DB-BD31-4B8C-83A1-F6EECF244321}">
                <p14:modId xmlns:p14="http://schemas.microsoft.com/office/powerpoint/2010/main" val="1829574200"/>
              </p:ext>
            </p:extLst>
          </p:nvPr>
        </p:nvGraphicFramePr>
        <p:xfrm>
          <a:off x="6327383" y="2011679"/>
          <a:ext cx="794852" cy="4011700"/>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8655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N=809</a:t>
                      </a:r>
                    </a:p>
                  </a:txBody>
                  <a:tcPr marL="9525" marR="9525" marT="9525" marB="0" anchor="ctr"/>
                </a:tc>
                <a:extLst>
                  <a:ext uri="{0D108BD9-81ED-4DB2-BD59-A6C34878D82A}">
                    <a16:rowId xmlns:a16="http://schemas.microsoft.com/office/drawing/2014/main" val="3429842548"/>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422</a:t>
                      </a:r>
                    </a:p>
                  </a:txBody>
                  <a:tcPr marL="9525" marR="9525" marT="9525" marB="0" anchor="ctr"/>
                </a:tc>
                <a:extLst>
                  <a:ext uri="{0D108BD9-81ED-4DB2-BD59-A6C34878D82A}">
                    <a16:rowId xmlns:a16="http://schemas.microsoft.com/office/drawing/2014/main" val="310676636"/>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387</a:t>
                      </a:r>
                    </a:p>
                  </a:txBody>
                  <a:tcPr marL="9525" marR="9525" marT="9525" marB="0" anchor="ctr"/>
                </a:tc>
                <a:extLst>
                  <a:ext uri="{0D108BD9-81ED-4DB2-BD59-A6C34878D82A}">
                    <a16:rowId xmlns:a16="http://schemas.microsoft.com/office/drawing/2014/main" val="1090955000"/>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341</a:t>
                      </a:r>
                    </a:p>
                  </a:txBody>
                  <a:tcPr marL="9525" marR="9525" marT="9525" marB="0" anchor="ctr"/>
                </a:tc>
                <a:extLst>
                  <a:ext uri="{0D108BD9-81ED-4DB2-BD59-A6C34878D82A}">
                    <a16:rowId xmlns:a16="http://schemas.microsoft.com/office/drawing/2014/main" val="23799079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186</a:t>
                      </a:r>
                    </a:p>
                  </a:txBody>
                  <a:tcPr marL="9525" marR="9525" marT="9525" marB="0" anchor="ctr"/>
                </a:tc>
                <a:extLst>
                  <a:ext uri="{0D108BD9-81ED-4DB2-BD59-A6C34878D82A}">
                    <a16:rowId xmlns:a16="http://schemas.microsoft.com/office/drawing/2014/main" val="115563189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126</a:t>
                      </a:r>
                    </a:p>
                  </a:txBody>
                  <a:tcPr marL="9525" marR="9525" marT="9525" marB="0" anchor="ctr"/>
                </a:tc>
                <a:extLst>
                  <a:ext uri="{0D108BD9-81ED-4DB2-BD59-A6C34878D82A}">
                    <a16:rowId xmlns:a16="http://schemas.microsoft.com/office/drawing/2014/main" val="2060460798"/>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65</a:t>
                      </a:r>
                    </a:p>
                  </a:txBody>
                  <a:tcPr marL="9525" marR="9525" marT="9525" marB="0" anchor="ctr"/>
                </a:tc>
                <a:extLst>
                  <a:ext uri="{0D108BD9-81ED-4DB2-BD59-A6C34878D82A}">
                    <a16:rowId xmlns:a16="http://schemas.microsoft.com/office/drawing/2014/main" val="30273348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91</a:t>
                      </a:r>
                    </a:p>
                  </a:txBody>
                  <a:tcPr marL="9525" marR="9525" marT="9525" marB="0" anchor="ctr"/>
                </a:tc>
                <a:extLst>
                  <a:ext uri="{0D108BD9-81ED-4DB2-BD59-A6C34878D82A}">
                    <a16:rowId xmlns:a16="http://schemas.microsoft.com/office/drawing/2014/main" val="1877395073"/>
                  </a:ext>
                </a:extLst>
              </a:tr>
              <a:tr h="28655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778969237"/>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120</a:t>
                      </a:r>
                    </a:p>
                  </a:txBody>
                  <a:tcPr marL="9525" marR="9525" marT="9525" marB="0" anchor="ctr"/>
                </a:tc>
                <a:extLst>
                  <a:ext uri="{0D108BD9-81ED-4DB2-BD59-A6C34878D82A}">
                    <a16:rowId xmlns:a16="http://schemas.microsoft.com/office/drawing/2014/main" val="2092242580"/>
                  </a:ext>
                </a:extLst>
              </a:tr>
              <a:tr h="28655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413</a:t>
                      </a:r>
                    </a:p>
                  </a:txBody>
                  <a:tcPr marL="9525" marR="9525" marT="9525" marB="0" anchor="ctr"/>
                </a:tc>
                <a:extLst>
                  <a:ext uri="{0D108BD9-81ED-4DB2-BD59-A6C34878D82A}">
                    <a16:rowId xmlns:a16="http://schemas.microsoft.com/office/drawing/2014/main" val="4115984084"/>
                  </a:ext>
                </a:extLst>
              </a:tr>
              <a:tr h="286550">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234</a:t>
                      </a:r>
                    </a:p>
                  </a:txBody>
                  <a:tcPr marL="9525" marR="9525" marT="9525" marB="0" anchor="ctr"/>
                </a:tc>
                <a:extLst>
                  <a:ext uri="{0D108BD9-81ED-4DB2-BD59-A6C34878D82A}">
                    <a16:rowId xmlns:a16="http://schemas.microsoft.com/office/drawing/2014/main" val="2142012146"/>
                  </a:ext>
                </a:extLst>
              </a:tr>
            </a:tbl>
          </a:graphicData>
        </a:graphic>
      </p:graphicFrame>
      <p:grpSp>
        <p:nvGrpSpPr>
          <p:cNvPr id="21" name="Grupa 20">
            <a:extLst>
              <a:ext uri="{FF2B5EF4-FFF2-40B4-BE49-F238E27FC236}">
                <a16:creationId xmlns:a16="http://schemas.microsoft.com/office/drawing/2014/main" id="{D7B58651-EA77-45AD-8110-84565BB73B82}"/>
              </a:ext>
            </a:extLst>
          </p:cNvPr>
          <p:cNvGrpSpPr/>
          <p:nvPr/>
        </p:nvGrpSpPr>
        <p:grpSpPr>
          <a:xfrm>
            <a:off x="259315" y="967397"/>
            <a:ext cx="601507" cy="628396"/>
            <a:chOff x="4480613" y="1349591"/>
            <a:chExt cx="667248" cy="744103"/>
          </a:xfrm>
          <a:solidFill>
            <a:schemeClr val="bg1"/>
          </a:solidFill>
        </p:grpSpPr>
        <p:pic>
          <p:nvPicPr>
            <p:cNvPr id="23" name="Grafika 22" descr="Odciski butów">
              <a:extLst>
                <a:ext uri="{FF2B5EF4-FFF2-40B4-BE49-F238E27FC236}">
                  <a16:creationId xmlns:a16="http://schemas.microsoft.com/office/drawing/2014/main" id="{6F0D9A09-6D97-4AF4-9484-37CB7B3CFB1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87861" y="1349591"/>
              <a:ext cx="360000" cy="360000"/>
            </a:xfrm>
            <a:prstGeom prst="rect">
              <a:avLst/>
            </a:prstGeom>
          </p:spPr>
        </p:pic>
        <p:pic>
          <p:nvPicPr>
            <p:cNvPr id="24" name="Grafika 23" descr="Kolarstwo">
              <a:extLst>
                <a:ext uri="{FF2B5EF4-FFF2-40B4-BE49-F238E27FC236}">
                  <a16:creationId xmlns:a16="http://schemas.microsoft.com/office/drawing/2014/main" id="{13A939D1-BD9A-4573-8468-910F9DD0567A}"/>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650454" y="1733694"/>
              <a:ext cx="360000" cy="360000"/>
            </a:xfrm>
            <a:prstGeom prst="rect">
              <a:avLst/>
            </a:prstGeom>
          </p:spPr>
        </p:pic>
        <p:pic>
          <p:nvPicPr>
            <p:cNvPr id="25" name="Grafika 24" descr="Tramwaj">
              <a:extLst>
                <a:ext uri="{FF2B5EF4-FFF2-40B4-BE49-F238E27FC236}">
                  <a16:creationId xmlns:a16="http://schemas.microsoft.com/office/drawing/2014/main" id="{59327CB4-DA3D-4D04-A5E6-531B120EA63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80613" y="1426112"/>
              <a:ext cx="360000" cy="360000"/>
            </a:xfrm>
            <a:prstGeom prst="rect">
              <a:avLst/>
            </a:prstGeom>
          </p:spPr>
        </p:pic>
      </p:grpSp>
      <p:grpSp>
        <p:nvGrpSpPr>
          <p:cNvPr id="26" name="Grupa 25">
            <a:extLst>
              <a:ext uri="{FF2B5EF4-FFF2-40B4-BE49-F238E27FC236}">
                <a16:creationId xmlns:a16="http://schemas.microsoft.com/office/drawing/2014/main" id="{9A3A2226-AA8F-4B2B-986E-A8F501C5A48B}"/>
              </a:ext>
            </a:extLst>
          </p:cNvPr>
          <p:cNvGrpSpPr/>
          <p:nvPr/>
        </p:nvGrpSpPr>
        <p:grpSpPr>
          <a:xfrm>
            <a:off x="3475056" y="967397"/>
            <a:ext cx="599985" cy="679082"/>
            <a:chOff x="73266" y="3006517"/>
            <a:chExt cx="673244" cy="775492"/>
          </a:xfrm>
        </p:grpSpPr>
        <p:pic>
          <p:nvPicPr>
            <p:cNvPr id="27" name="Grafika 26" descr="Miasto">
              <a:extLst>
                <a:ext uri="{FF2B5EF4-FFF2-40B4-BE49-F238E27FC236}">
                  <a16:creationId xmlns:a16="http://schemas.microsoft.com/office/drawing/2014/main" id="{AA7394BF-3173-4D37-BB73-55E85DD0A2F1}"/>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3266" y="3006517"/>
              <a:ext cx="648000" cy="648000"/>
            </a:xfrm>
            <a:prstGeom prst="rect">
              <a:avLst/>
            </a:prstGeom>
          </p:spPr>
        </p:pic>
        <p:pic>
          <p:nvPicPr>
            <p:cNvPr id="28" name="Grafika 27" descr="Samochód">
              <a:extLst>
                <a:ext uri="{FF2B5EF4-FFF2-40B4-BE49-F238E27FC236}">
                  <a16:creationId xmlns:a16="http://schemas.microsoft.com/office/drawing/2014/main" id="{4A31C916-8AA9-4040-AE29-D1EA8D7CAD4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30070" y="3365569"/>
              <a:ext cx="416440" cy="416440"/>
            </a:xfrm>
            <a:prstGeom prst="rect">
              <a:avLst/>
            </a:prstGeom>
          </p:spPr>
        </p:pic>
      </p:grpSp>
      <p:pic>
        <p:nvPicPr>
          <p:cNvPr id="33" name="Grafika 32" descr="Dom">
            <a:extLst>
              <a:ext uri="{FF2B5EF4-FFF2-40B4-BE49-F238E27FC236}">
                <a16:creationId xmlns:a16="http://schemas.microsoft.com/office/drawing/2014/main" id="{65BE3AA0-6C52-4611-AC9D-13126CF154B2}"/>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785596" y="1073793"/>
            <a:ext cx="522000" cy="522000"/>
          </a:xfrm>
          <a:prstGeom prst="rect">
            <a:avLst/>
          </a:prstGeom>
        </p:spPr>
      </p:pic>
    </p:spTree>
    <p:extLst>
      <p:ext uri="{BB962C8B-B14F-4D97-AF65-F5344CB8AC3E}">
        <p14:creationId xmlns:p14="http://schemas.microsoft.com/office/powerpoint/2010/main" val="1516199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zaokrąglone rogi 2">
            <a:extLst>
              <a:ext uri="{FF2B5EF4-FFF2-40B4-BE49-F238E27FC236}">
                <a16:creationId xmlns:a16="http://schemas.microsoft.com/office/drawing/2014/main" id="{93DB7162-942F-4594-98D6-63571D287FA5}"/>
              </a:ext>
            </a:extLst>
          </p:cNvPr>
          <p:cNvSpPr/>
          <p:nvPr/>
        </p:nvSpPr>
        <p:spPr>
          <a:xfrm>
            <a:off x="148046" y="478785"/>
            <a:ext cx="8719284" cy="497278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Rozwiązania, które badani byliby skłonni zrealizować bądź zaakceptować </a:t>
            </a:r>
            <a:r>
              <a:rPr lang="pl-PL" sz="1200" dirty="0">
                <a:solidFill>
                  <a:schemeClr val="tx1">
                    <a:lumMod val="65000"/>
                    <a:lumOff val="35000"/>
                  </a:schemeClr>
                </a:solidFill>
                <a:latin typeface="Century Gothic" panose="020B0502020202020204" pitchFamily="34" charset="0"/>
              </a:rPr>
              <a:t>w celu ograniczenia emisji zanieczyszczeń powietrza to w szczególności </a:t>
            </a:r>
            <a:r>
              <a:rPr lang="pl-PL" sz="1200" b="1" dirty="0">
                <a:solidFill>
                  <a:schemeClr val="tx1">
                    <a:lumMod val="65000"/>
                    <a:lumOff val="35000"/>
                  </a:schemeClr>
                </a:solidFill>
                <a:latin typeface="Century Gothic" panose="020B0502020202020204" pitchFamily="34" charset="0"/>
              </a:rPr>
              <a:t>częstsze korzystanie z transportu publicznego, jazda na rowerze lub poruszanie się pieszo po mieście </a:t>
            </a:r>
            <a:r>
              <a:rPr lang="pl-PL" sz="1200" dirty="0">
                <a:solidFill>
                  <a:schemeClr val="tx1">
                    <a:lumMod val="65000"/>
                    <a:lumOff val="35000"/>
                  </a:schemeClr>
                </a:solidFill>
                <a:latin typeface="Century Gothic" panose="020B0502020202020204" pitchFamily="34" charset="0"/>
              </a:rPr>
              <a:t>(63,7%), </a:t>
            </a:r>
            <a:r>
              <a:rPr lang="pl-PL" sz="1200" b="1" dirty="0">
                <a:solidFill>
                  <a:schemeClr val="tx1">
                    <a:lumMod val="65000"/>
                    <a:lumOff val="35000"/>
                  </a:schemeClr>
                </a:solidFill>
                <a:latin typeface="Century Gothic" panose="020B0502020202020204" pitchFamily="34" charset="0"/>
              </a:rPr>
              <a:t>ograniczenie ruchu samochodów w centrum miasta </a:t>
            </a:r>
            <a:r>
              <a:rPr lang="pl-PL" sz="1200" dirty="0">
                <a:solidFill>
                  <a:schemeClr val="tx1">
                    <a:lumMod val="65000"/>
                    <a:lumOff val="35000"/>
                  </a:schemeClr>
                </a:solidFill>
                <a:latin typeface="Century Gothic" panose="020B0502020202020204" pitchFamily="34" charset="0"/>
              </a:rPr>
              <a:t>(57,5%) oraz</a:t>
            </a:r>
            <a:r>
              <a:rPr lang="pl-PL" sz="1200" b="1" dirty="0">
                <a:solidFill>
                  <a:schemeClr val="tx1">
                    <a:lumMod val="65000"/>
                    <a:lumOff val="35000"/>
                  </a:schemeClr>
                </a:solidFill>
                <a:latin typeface="Century Gothic" panose="020B0502020202020204" pitchFamily="34" charset="0"/>
              </a:rPr>
              <a:t> zmiana systemu ogrzewania własnego domu/mieszkania </a:t>
            </a:r>
            <a:r>
              <a:rPr lang="pl-PL" sz="1200" dirty="0">
                <a:solidFill>
                  <a:schemeClr val="tx1">
                    <a:lumMod val="65000"/>
                    <a:lumOff val="35000"/>
                  </a:schemeClr>
                </a:solidFill>
                <a:latin typeface="Century Gothic" panose="020B0502020202020204" pitchFamily="34" charset="0"/>
              </a:rPr>
              <a:t>(54,9%). Spośród wybranych rozwiązań, najmniej osób byłoby skłonnych zaakceptować wzrost cen energii elektrycznej spowodowany produkowaniem jej z odnawialnych źródeł. W przypadku pozostałych rozwiązań odsetek osób, które wyrażały skłonność do ich zrealizowania czy zaakceptowania wynosił od 41,7% do 51,7%.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Korzystanie z transportu publicznego, jazdę na rowerze lub poruszanie się pieszo po mieście częściej byłyby skłonne zrealizować kobiety, osoby powyżej 60 roku życia oraz badani z wykształceniem zawodowym. Dodatkowo zaobserwowano, iż odsetek wskazań pozytywnych maleje wraz ze wzrostem zamożności respondentów (do 1 500 PLN 82,8% vs powyżej 2 500 PLN 56,3%) oraz wielkością zamieszkiwanego miejsca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(wieś 66,0% vs miasto pow.500 tys. 57,5%). Okazuje się jednocześnie, że ograniczenie ruchu samochodów w centrum miasta częściej byłyby skłonne zaakceptować kobiety niż mężczyźni oraz osoby z wykształceniem podstawowym. Większy odsetek wskazań na rozwiązanie dotyczące zmiany systemu ogrzewania własnego domu/mieszkania również zaobserwowano wśród kobiet, a także osób z wykształceniem podstawowym i zawodowym oraz wśród osób starszych (powyżej 60 roku życia). Poza tym, odsetek wskazań malał wraz ze wzrostem liczby mieszkańców miejscowości zamieszkania (wieś – 61,3% vs miasto pow. 500 tys. mieszkańców – 42,9%).</a:t>
            </a:r>
          </a:p>
        </p:txBody>
      </p:sp>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41</a:t>
            </a:fld>
            <a:endParaRPr lang="pl-PL" dirty="0"/>
          </a:p>
        </p:txBody>
      </p:sp>
      <p:sp>
        <p:nvSpPr>
          <p:cNvPr id="18" name="Prostokąt 17">
            <a:extLst>
              <a:ext uri="{FF2B5EF4-FFF2-40B4-BE49-F238E27FC236}">
                <a16:creationId xmlns:a16="http://schemas.microsoft.com/office/drawing/2014/main" id="{F8B9E8C4-E7A4-457D-A49B-C2DAD8390B15}"/>
              </a:ext>
            </a:extLst>
          </p:cNvPr>
          <p:cNvSpPr/>
          <p:nvPr/>
        </p:nvSpPr>
        <p:spPr>
          <a:xfrm>
            <a:off x="148046" y="0"/>
            <a:ext cx="8995954"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5451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2485DFF3-C8CA-4A94-8163-8EE2AD1E783B}"/>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2718554" y="2039556"/>
            <a:ext cx="2807002" cy="2807002"/>
          </a:xfrm>
          <a:prstGeom prst="rect">
            <a:avLst/>
          </a:prstGeom>
        </p:spPr>
      </p:pic>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42</a:t>
            </a:fld>
            <a:endParaRPr lang="pl-PL" dirty="0"/>
          </a:p>
        </p:txBody>
      </p:sp>
      <p:sp>
        <p:nvSpPr>
          <p:cNvPr id="19" name="Prostokąt 18">
            <a:extLst>
              <a:ext uri="{FF2B5EF4-FFF2-40B4-BE49-F238E27FC236}">
                <a16:creationId xmlns:a16="http://schemas.microsoft.com/office/drawing/2014/main" id="{D7359795-4A00-4E69-878D-FC096A7A1E1B}"/>
              </a:ext>
            </a:extLst>
          </p:cNvPr>
          <p:cNvSpPr/>
          <p:nvPr/>
        </p:nvSpPr>
        <p:spPr>
          <a:xfrm>
            <a:off x="0" y="1678"/>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P10. Czy uważa Pan/i, że w ciągu następnych 10 lat jakość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22" name="pole tekstowe 21">
            <a:extLst>
              <a:ext uri="{FF2B5EF4-FFF2-40B4-BE49-F238E27FC236}">
                <a16:creationId xmlns:a16="http://schemas.microsoft.com/office/drawing/2014/main" id="{BFD07BF7-545B-445C-9612-D468A6A3E553}"/>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23" name="Wykres 22" descr="Opinia na temat jakości powietrza w następnych 10 latach&#10;&#10;Wykres słupkowy skumulowany do 100% prezentuje odpowiedzi respondentów dotyczące zmian w jakości powietrza w Polsce w następnych 10 latach: zdecydowanie się polepszy (3,1%), raczej się polepszy (22,6%), nie zmieni się (24,7%), raczej się pogorszy (29,7%), zdecydowanie się pogorszy (12,4%), nie wiem/trudno powiedzieć (7,5%).">
            <a:extLst>
              <a:ext uri="{FF2B5EF4-FFF2-40B4-BE49-F238E27FC236}">
                <a16:creationId xmlns:a16="http://schemas.microsoft.com/office/drawing/2014/main" id="{A66C4D29-3D46-47ED-8384-5FC61A84ABA4}"/>
              </a:ext>
            </a:extLst>
          </p:cNvPr>
          <p:cNvGraphicFramePr/>
          <p:nvPr/>
        </p:nvGraphicFramePr>
        <p:xfrm>
          <a:off x="1399567" y="1203930"/>
          <a:ext cx="1754575" cy="45257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Wykres 24">
            <a:extLst>
              <a:ext uri="{FF2B5EF4-FFF2-40B4-BE49-F238E27FC236}">
                <a16:creationId xmlns:a16="http://schemas.microsoft.com/office/drawing/2014/main" id="{0FA5F1A7-CDF2-468F-A4A3-B57D40C0931F}"/>
              </a:ext>
            </a:extLst>
          </p:cNvPr>
          <p:cNvGraphicFramePr/>
          <p:nvPr>
            <p:extLst>
              <p:ext uri="{D42A27DB-BD31-4B8C-83A1-F6EECF244321}">
                <p14:modId xmlns:p14="http://schemas.microsoft.com/office/powerpoint/2010/main" val="839681670"/>
              </p:ext>
            </p:extLst>
          </p:nvPr>
        </p:nvGraphicFramePr>
        <p:xfrm>
          <a:off x="4463436" y="1651728"/>
          <a:ext cx="4166647" cy="3764094"/>
        </p:xfrm>
        <a:graphic>
          <a:graphicData uri="http://schemas.openxmlformats.org/drawingml/2006/chart">
            <c:chart xmlns:c="http://schemas.openxmlformats.org/drawingml/2006/chart" xmlns:r="http://schemas.openxmlformats.org/officeDocument/2006/relationships" r:id="rId6"/>
          </a:graphicData>
        </a:graphic>
      </p:graphicFrame>
      <p:grpSp>
        <p:nvGrpSpPr>
          <p:cNvPr id="6" name="Grupa 5">
            <a:extLst>
              <a:ext uri="{FF2B5EF4-FFF2-40B4-BE49-F238E27FC236}">
                <a16:creationId xmlns:a16="http://schemas.microsoft.com/office/drawing/2014/main" id="{D7228724-5646-4087-BA56-9D2752A4BFC6}"/>
              </a:ext>
            </a:extLst>
          </p:cNvPr>
          <p:cNvGrpSpPr/>
          <p:nvPr/>
        </p:nvGrpSpPr>
        <p:grpSpPr>
          <a:xfrm>
            <a:off x="1935995" y="1354580"/>
            <a:ext cx="1544505" cy="1115570"/>
            <a:chOff x="1487627" y="1536699"/>
            <a:chExt cx="1544505" cy="1115570"/>
          </a:xfrm>
        </p:grpSpPr>
        <p:sp>
          <p:nvSpPr>
            <p:cNvPr id="3" name="Prostokąt 2">
              <a:extLst>
                <a:ext uri="{FF2B5EF4-FFF2-40B4-BE49-F238E27FC236}">
                  <a16:creationId xmlns:a16="http://schemas.microsoft.com/office/drawing/2014/main" id="{B41E7EEE-9043-4CFA-ABFF-B88ABB259749}"/>
                </a:ext>
              </a:extLst>
            </p:cNvPr>
            <p:cNvSpPr/>
            <p:nvPr/>
          </p:nvSpPr>
          <p:spPr>
            <a:xfrm>
              <a:off x="1487627" y="1536699"/>
              <a:ext cx="1115060" cy="1115570"/>
            </a:xfrm>
            <a:prstGeom prst="rect">
              <a:avLst/>
            </a:prstGeom>
            <a:noFill/>
            <a:ln>
              <a:solidFill>
                <a:srgbClr val="FFCB06"/>
              </a:solidFill>
              <a:prstDash val="dash"/>
              <a:extLst>
                <a:ext uri="{C807C97D-BFC1-408E-A445-0C87EB9F89A2}">
                  <ask:lineSketchStyleProps xmlns:ask="http://schemas.microsoft.com/office/drawing/2018/sketchyshapes" xmlns="" sd="2145466236">
                    <a:custGeom>
                      <a:avLst/>
                      <a:gdLst>
                        <a:gd name="connsiteX0" fmla="*/ 0 w 1115060"/>
                        <a:gd name="connsiteY0" fmla="*/ 0 h 1089369"/>
                        <a:gd name="connsiteX1" fmla="*/ 579831 w 1115060"/>
                        <a:gd name="connsiteY1" fmla="*/ 0 h 1089369"/>
                        <a:gd name="connsiteX2" fmla="*/ 1115060 w 1115060"/>
                        <a:gd name="connsiteY2" fmla="*/ 0 h 1089369"/>
                        <a:gd name="connsiteX3" fmla="*/ 1115060 w 1115060"/>
                        <a:gd name="connsiteY3" fmla="*/ 555578 h 1089369"/>
                        <a:gd name="connsiteX4" fmla="*/ 1115060 w 1115060"/>
                        <a:gd name="connsiteY4" fmla="*/ 1089369 h 1089369"/>
                        <a:gd name="connsiteX5" fmla="*/ 535229 w 1115060"/>
                        <a:gd name="connsiteY5" fmla="*/ 1089369 h 1089369"/>
                        <a:gd name="connsiteX6" fmla="*/ 0 w 1115060"/>
                        <a:gd name="connsiteY6" fmla="*/ 1089369 h 1089369"/>
                        <a:gd name="connsiteX7" fmla="*/ 0 w 1115060"/>
                        <a:gd name="connsiteY7" fmla="*/ 577366 h 1089369"/>
                        <a:gd name="connsiteX8" fmla="*/ 0 w 1115060"/>
                        <a:gd name="connsiteY8" fmla="*/ 0 h 10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5060" h="1089369" extrusionOk="0">
                          <a:moveTo>
                            <a:pt x="0" y="0"/>
                          </a:moveTo>
                          <a:cubicBezTo>
                            <a:pt x="260785" y="-10134"/>
                            <a:pt x="353748" y="-4832"/>
                            <a:pt x="579831" y="0"/>
                          </a:cubicBezTo>
                          <a:cubicBezTo>
                            <a:pt x="805914" y="4832"/>
                            <a:pt x="849964" y="-15270"/>
                            <a:pt x="1115060" y="0"/>
                          </a:cubicBezTo>
                          <a:cubicBezTo>
                            <a:pt x="1113842" y="185134"/>
                            <a:pt x="1119093" y="311190"/>
                            <a:pt x="1115060" y="555578"/>
                          </a:cubicBezTo>
                          <a:cubicBezTo>
                            <a:pt x="1111027" y="799966"/>
                            <a:pt x="1099792" y="898045"/>
                            <a:pt x="1115060" y="1089369"/>
                          </a:cubicBezTo>
                          <a:cubicBezTo>
                            <a:pt x="971570" y="1072414"/>
                            <a:pt x="760004" y="1072634"/>
                            <a:pt x="535229" y="1089369"/>
                          </a:cubicBezTo>
                          <a:cubicBezTo>
                            <a:pt x="310454" y="1106104"/>
                            <a:pt x="168066" y="1069040"/>
                            <a:pt x="0" y="1089369"/>
                          </a:cubicBezTo>
                          <a:cubicBezTo>
                            <a:pt x="21128" y="949136"/>
                            <a:pt x="-17102" y="792690"/>
                            <a:pt x="0" y="577366"/>
                          </a:cubicBezTo>
                          <a:cubicBezTo>
                            <a:pt x="17102" y="362042"/>
                            <a:pt x="-8702" y="26965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48D905D9-4A67-4351-8EB0-264991B2FF53}"/>
                </a:ext>
              </a:extLst>
            </p:cNvPr>
            <p:cNvSpPr txBox="1"/>
            <p:nvPr/>
          </p:nvSpPr>
          <p:spPr>
            <a:xfrm>
              <a:off x="2340917" y="1964922"/>
              <a:ext cx="691215" cy="307777"/>
            </a:xfrm>
            <a:prstGeom prst="rect">
              <a:avLst/>
            </a:prstGeom>
            <a:solidFill>
              <a:srgbClr val="FFCB06"/>
            </a:solidFill>
          </p:spPr>
          <p:txBody>
            <a:bodyPr wrap="none" rtlCol="0">
              <a:spAutoFit/>
            </a:bodyPr>
            <a:lstStyle/>
            <a:p>
              <a:r>
                <a:rPr lang="pl-PL" sz="1400" b="1" dirty="0">
                  <a:solidFill>
                    <a:schemeClr val="tx1">
                      <a:lumMod val="75000"/>
                      <a:lumOff val="25000"/>
                    </a:schemeClr>
                  </a:solidFill>
                  <a:latin typeface="Century Gothic" panose="020B0502020202020204" pitchFamily="34" charset="0"/>
                </a:rPr>
                <a:t>25,7%</a:t>
              </a:r>
            </a:p>
          </p:txBody>
        </p:sp>
      </p:grpSp>
      <p:grpSp>
        <p:nvGrpSpPr>
          <p:cNvPr id="7" name="Grupa 6">
            <a:extLst>
              <a:ext uri="{FF2B5EF4-FFF2-40B4-BE49-F238E27FC236}">
                <a16:creationId xmlns:a16="http://schemas.microsoft.com/office/drawing/2014/main" id="{02FDFC89-69D1-408F-BEB4-30B1518168C6}"/>
              </a:ext>
            </a:extLst>
          </p:cNvPr>
          <p:cNvGrpSpPr/>
          <p:nvPr/>
        </p:nvGrpSpPr>
        <p:grpSpPr>
          <a:xfrm>
            <a:off x="1935995" y="3533775"/>
            <a:ext cx="1547155" cy="1848698"/>
            <a:chOff x="1559294" y="3517714"/>
            <a:chExt cx="1476245" cy="1848698"/>
          </a:xfrm>
        </p:grpSpPr>
        <p:sp>
          <p:nvSpPr>
            <p:cNvPr id="27" name="Prostokąt 26">
              <a:extLst>
                <a:ext uri="{FF2B5EF4-FFF2-40B4-BE49-F238E27FC236}">
                  <a16:creationId xmlns:a16="http://schemas.microsoft.com/office/drawing/2014/main" id="{1B334F25-B275-4859-977E-F405D86A0105}"/>
                </a:ext>
              </a:extLst>
            </p:cNvPr>
            <p:cNvSpPr/>
            <p:nvPr/>
          </p:nvSpPr>
          <p:spPr>
            <a:xfrm>
              <a:off x="1559294" y="3517714"/>
              <a:ext cx="1043392" cy="1848698"/>
            </a:xfrm>
            <a:prstGeom prst="rect">
              <a:avLst/>
            </a:prstGeom>
            <a:noFill/>
            <a:ln>
              <a:solidFill>
                <a:srgbClr val="4B656D"/>
              </a:solidFill>
              <a:prstDash val="dash"/>
              <a:extLst>
                <a:ext uri="{C807C97D-BFC1-408E-A445-0C87EB9F89A2}">
                  <ask:lineSketchStyleProps xmlns:ask="http://schemas.microsoft.com/office/drawing/2018/sketchyshapes" xmlns="" sd="2145466236">
                    <a:custGeom>
                      <a:avLst/>
                      <a:gdLst>
                        <a:gd name="connsiteX0" fmla="*/ 0 w 1093510"/>
                        <a:gd name="connsiteY0" fmla="*/ 0 h 1724159"/>
                        <a:gd name="connsiteX1" fmla="*/ 568625 w 1093510"/>
                        <a:gd name="connsiteY1" fmla="*/ 0 h 1724159"/>
                        <a:gd name="connsiteX2" fmla="*/ 1093510 w 1093510"/>
                        <a:gd name="connsiteY2" fmla="*/ 0 h 1724159"/>
                        <a:gd name="connsiteX3" fmla="*/ 1093510 w 1093510"/>
                        <a:gd name="connsiteY3" fmla="*/ 591961 h 1724159"/>
                        <a:gd name="connsiteX4" fmla="*/ 1093510 w 1093510"/>
                        <a:gd name="connsiteY4" fmla="*/ 1183923 h 1724159"/>
                        <a:gd name="connsiteX5" fmla="*/ 1093510 w 1093510"/>
                        <a:gd name="connsiteY5" fmla="*/ 1724159 h 1724159"/>
                        <a:gd name="connsiteX6" fmla="*/ 557690 w 1093510"/>
                        <a:gd name="connsiteY6" fmla="*/ 1724159 h 1724159"/>
                        <a:gd name="connsiteX7" fmla="*/ 0 w 1093510"/>
                        <a:gd name="connsiteY7" fmla="*/ 1724159 h 1724159"/>
                        <a:gd name="connsiteX8" fmla="*/ 0 w 1093510"/>
                        <a:gd name="connsiteY8" fmla="*/ 1201164 h 1724159"/>
                        <a:gd name="connsiteX9" fmla="*/ 0 w 1093510"/>
                        <a:gd name="connsiteY9" fmla="*/ 660928 h 1724159"/>
                        <a:gd name="connsiteX10" fmla="*/ 0 w 1093510"/>
                        <a:gd name="connsiteY10" fmla="*/ 0 h 172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3510" h="1724159" extrusionOk="0">
                          <a:moveTo>
                            <a:pt x="0" y="0"/>
                          </a:moveTo>
                          <a:cubicBezTo>
                            <a:pt x="114168" y="24958"/>
                            <a:pt x="433611" y="-27649"/>
                            <a:pt x="568625" y="0"/>
                          </a:cubicBezTo>
                          <a:cubicBezTo>
                            <a:pt x="703639" y="27649"/>
                            <a:pt x="832308" y="17709"/>
                            <a:pt x="1093510" y="0"/>
                          </a:cubicBezTo>
                          <a:cubicBezTo>
                            <a:pt x="1073276" y="242932"/>
                            <a:pt x="1112172" y="436218"/>
                            <a:pt x="1093510" y="591961"/>
                          </a:cubicBezTo>
                          <a:cubicBezTo>
                            <a:pt x="1074848" y="747704"/>
                            <a:pt x="1087632" y="979621"/>
                            <a:pt x="1093510" y="1183923"/>
                          </a:cubicBezTo>
                          <a:cubicBezTo>
                            <a:pt x="1099388" y="1388225"/>
                            <a:pt x="1119457" y="1476406"/>
                            <a:pt x="1093510" y="1724159"/>
                          </a:cubicBezTo>
                          <a:cubicBezTo>
                            <a:pt x="865031" y="1701206"/>
                            <a:pt x="821937" y="1708901"/>
                            <a:pt x="557690" y="1724159"/>
                          </a:cubicBezTo>
                          <a:cubicBezTo>
                            <a:pt x="293443" y="1739417"/>
                            <a:pt x="278411" y="1750733"/>
                            <a:pt x="0" y="1724159"/>
                          </a:cubicBezTo>
                          <a:cubicBezTo>
                            <a:pt x="12095" y="1536765"/>
                            <a:pt x="-19353" y="1461193"/>
                            <a:pt x="0" y="1201164"/>
                          </a:cubicBezTo>
                          <a:cubicBezTo>
                            <a:pt x="19353" y="941135"/>
                            <a:pt x="4071" y="929353"/>
                            <a:pt x="0" y="660928"/>
                          </a:cubicBezTo>
                          <a:cubicBezTo>
                            <a:pt x="-4071" y="392503"/>
                            <a:pt x="306" y="148068"/>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F6D6A1FA-6400-432C-8853-B6D2B2347096}"/>
                </a:ext>
              </a:extLst>
            </p:cNvPr>
            <p:cNvSpPr txBox="1"/>
            <p:nvPr/>
          </p:nvSpPr>
          <p:spPr>
            <a:xfrm>
              <a:off x="2376004" y="4217901"/>
              <a:ext cx="659535" cy="307777"/>
            </a:xfrm>
            <a:prstGeom prst="rect">
              <a:avLst/>
            </a:prstGeom>
            <a:solidFill>
              <a:srgbClr val="4B656D"/>
            </a:solidFill>
          </p:spPr>
          <p:txBody>
            <a:bodyPr wrap="none" rtlCol="0">
              <a:spAutoFit/>
            </a:bodyPr>
            <a:lstStyle/>
            <a:p>
              <a:r>
                <a:rPr lang="pl-PL" sz="1400" b="1" dirty="0">
                  <a:solidFill>
                    <a:schemeClr val="bg1"/>
                  </a:solidFill>
                  <a:latin typeface="Century Gothic" panose="020B0502020202020204" pitchFamily="34" charset="0"/>
                </a:rPr>
                <a:t>42,1%</a:t>
              </a:r>
            </a:p>
          </p:txBody>
        </p:sp>
      </p:grpSp>
      <p:sp>
        <p:nvSpPr>
          <p:cNvPr id="9" name="pole tekstowe 8">
            <a:extLst>
              <a:ext uri="{FF2B5EF4-FFF2-40B4-BE49-F238E27FC236}">
                <a16:creationId xmlns:a16="http://schemas.microsoft.com/office/drawing/2014/main" id="{731E96A3-114F-48E0-A66A-D4D8DCAE31DD}"/>
              </a:ext>
            </a:extLst>
          </p:cNvPr>
          <p:cNvSpPr txBox="1"/>
          <p:nvPr/>
        </p:nvSpPr>
        <p:spPr>
          <a:xfrm>
            <a:off x="501088" y="1267920"/>
            <a:ext cx="1434907" cy="430887"/>
          </a:xfrm>
          <a:prstGeom prst="rect">
            <a:avLst/>
          </a:prstGeom>
          <a:noFill/>
        </p:spPr>
        <p:txBody>
          <a:bodyPr wrap="square" rtlCol="0">
            <a:spAutoFit/>
          </a:bodyPr>
          <a:lstStyle/>
          <a:p>
            <a:r>
              <a:rPr lang="pl-PL" sz="1050" b="1" dirty="0">
                <a:solidFill>
                  <a:srgbClr val="FFCB06"/>
                </a:solidFill>
                <a:latin typeface="Century Gothic" panose="020B0502020202020204" pitchFamily="34" charset="0"/>
              </a:rPr>
              <a:t>Zdecydowanie się polepszy</a:t>
            </a:r>
          </a:p>
        </p:txBody>
      </p:sp>
      <p:sp>
        <p:nvSpPr>
          <p:cNvPr id="31" name="pole tekstowe 30">
            <a:extLst>
              <a:ext uri="{FF2B5EF4-FFF2-40B4-BE49-F238E27FC236}">
                <a16:creationId xmlns:a16="http://schemas.microsoft.com/office/drawing/2014/main" id="{7FDBA053-A5A7-451F-9FDE-C307C9E7F2CC}"/>
              </a:ext>
            </a:extLst>
          </p:cNvPr>
          <p:cNvSpPr txBox="1"/>
          <p:nvPr/>
        </p:nvSpPr>
        <p:spPr>
          <a:xfrm>
            <a:off x="500429" y="1842256"/>
            <a:ext cx="1434907" cy="430887"/>
          </a:xfrm>
          <a:prstGeom prst="rect">
            <a:avLst/>
          </a:prstGeom>
          <a:noFill/>
        </p:spPr>
        <p:txBody>
          <a:bodyPr wrap="square" rtlCol="0">
            <a:spAutoFit/>
          </a:bodyPr>
          <a:lstStyle/>
          <a:p>
            <a:r>
              <a:rPr lang="pl-PL" sz="1050" b="1" dirty="0">
                <a:solidFill>
                  <a:srgbClr val="FFE279"/>
                </a:solidFill>
                <a:latin typeface="Century Gothic" panose="020B0502020202020204" pitchFamily="34" charset="0"/>
              </a:rPr>
              <a:t>Raczej się polepszy</a:t>
            </a:r>
          </a:p>
        </p:txBody>
      </p:sp>
      <p:sp>
        <p:nvSpPr>
          <p:cNvPr id="32" name="pole tekstowe 31">
            <a:extLst>
              <a:ext uri="{FF2B5EF4-FFF2-40B4-BE49-F238E27FC236}">
                <a16:creationId xmlns:a16="http://schemas.microsoft.com/office/drawing/2014/main" id="{B565347C-B9D6-4ADB-8506-4B51671E43D5}"/>
              </a:ext>
            </a:extLst>
          </p:cNvPr>
          <p:cNvSpPr txBox="1"/>
          <p:nvPr/>
        </p:nvSpPr>
        <p:spPr>
          <a:xfrm>
            <a:off x="513917" y="2802008"/>
            <a:ext cx="1434907" cy="261610"/>
          </a:xfrm>
          <a:prstGeom prst="rect">
            <a:avLst/>
          </a:prstGeom>
          <a:noFill/>
        </p:spPr>
        <p:txBody>
          <a:bodyPr wrap="square" rtlCol="0">
            <a:spAutoFit/>
          </a:bodyPr>
          <a:lstStyle/>
          <a:p>
            <a:r>
              <a:rPr lang="pl-PL" sz="1050" b="1" dirty="0">
                <a:solidFill>
                  <a:srgbClr val="B5CDD5"/>
                </a:solidFill>
                <a:latin typeface="Century Gothic" panose="020B0502020202020204" pitchFamily="34" charset="0"/>
              </a:rPr>
              <a:t>Nie zmieni się</a:t>
            </a:r>
          </a:p>
        </p:txBody>
      </p:sp>
      <p:sp>
        <p:nvSpPr>
          <p:cNvPr id="33" name="pole tekstowe 32">
            <a:extLst>
              <a:ext uri="{FF2B5EF4-FFF2-40B4-BE49-F238E27FC236}">
                <a16:creationId xmlns:a16="http://schemas.microsoft.com/office/drawing/2014/main" id="{E2B86413-95E1-464C-8A1F-2EAFA0717602}"/>
              </a:ext>
            </a:extLst>
          </p:cNvPr>
          <p:cNvSpPr txBox="1"/>
          <p:nvPr/>
        </p:nvSpPr>
        <p:spPr>
          <a:xfrm>
            <a:off x="500428" y="3865386"/>
            <a:ext cx="1434907" cy="430887"/>
          </a:xfrm>
          <a:prstGeom prst="rect">
            <a:avLst/>
          </a:prstGeom>
          <a:noFill/>
        </p:spPr>
        <p:txBody>
          <a:bodyPr wrap="square" rtlCol="0">
            <a:spAutoFit/>
          </a:bodyPr>
          <a:lstStyle/>
          <a:p>
            <a:r>
              <a:rPr lang="pl-PL" sz="1050" b="1" dirty="0">
                <a:solidFill>
                  <a:srgbClr val="6D8F9A"/>
                </a:solidFill>
                <a:latin typeface="Century Gothic" panose="020B0502020202020204" pitchFamily="34" charset="0"/>
              </a:rPr>
              <a:t>Raczej się pogorszy</a:t>
            </a:r>
          </a:p>
        </p:txBody>
      </p:sp>
      <p:sp>
        <p:nvSpPr>
          <p:cNvPr id="34" name="pole tekstowe 33">
            <a:extLst>
              <a:ext uri="{FF2B5EF4-FFF2-40B4-BE49-F238E27FC236}">
                <a16:creationId xmlns:a16="http://schemas.microsoft.com/office/drawing/2014/main" id="{16D27C49-B55E-47D3-A7E7-4055481B7BBC}"/>
              </a:ext>
            </a:extLst>
          </p:cNvPr>
          <p:cNvSpPr txBox="1"/>
          <p:nvPr/>
        </p:nvSpPr>
        <p:spPr>
          <a:xfrm>
            <a:off x="500427" y="4805757"/>
            <a:ext cx="1434907" cy="430887"/>
          </a:xfrm>
          <a:prstGeom prst="rect">
            <a:avLst/>
          </a:prstGeom>
          <a:noFill/>
        </p:spPr>
        <p:txBody>
          <a:bodyPr wrap="square" rtlCol="0">
            <a:spAutoFit/>
          </a:bodyPr>
          <a:lstStyle/>
          <a:p>
            <a:r>
              <a:rPr lang="pl-PL" sz="1050" b="1" dirty="0">
                <a:solidFill>
                  <a:srgbClr val="4B656D"/>
                </a:solidFill>
                <a:latin typeface="Century Gothic" panose="020B0502020202020204" pitchFamily="34" charset="0"/>
              </a:rPr>
              <a:t>Zdecydowanie się pogorszy</a:t>
            </a:r>
          </a:p>
        </p:txBody>
      </p:sp>
      <p:sp>
        <p:nvSpPr>
          <p:cNvPr id="35" name="pole tekstowe 34">
            <a:extLst>
              <a:ext uri="{FF2B5EF4-FFF2-40B4-BE49-F238E27FC236}">
                <a16:creationId xmlns:a16="http://schemas.microsoft.com/office/drawing/2014/main" id="{9A2395FE-F504-43E1-B622-50343073FA11}"/>
              </a:ext>
            </a:extLst>
          </p:cNvPr>
          <p:cNvSpPr txBox="1"/>
          <p:nvPr/>
        </p:nvSpPr>
        <p:spPr>
          <a:xfrm>
            <a:off x="507709" y="5314213"/>
            <a:ext cx="1434907" cy="415498"/>
          </a:xfrm>
          <a:prstGeom prst="rect">
            <a:avLst/>
          </a:prstGeom>
          <a:noFill/>
        </p:spPr>
        <p:txBody>
          <a:bodyPr wrap="square" rtlCol="0">
            <a:spAutoFit/>
          </a:bodyPr>
          <a:lstStyle/>
          <a:p>
            <a:r>
              <a:rPr lang="pl-PL" sz="1000" b="1" dirty="0">
                <a:solidFill>
                  <a:schemeClr val="tx1">
                    <a:lumMod val="50000"/>
                    <a:lumOff val="50000"/>
                  </a:schemeClr>
                </a:solidFill>
                <a:latin typeface="Century Gothic" panose="020B0502020202020204" pitchFamily="34" charset="0"/>
              </a:rPr>
              <a:t>Nie wiem, trudno powiedzieć</a:t>
            </a:r>
          </a:p>
        </p:txBody>
      </p:sp>
      <p:graphicFrame>
        <p:nvGraphicFramePr>
          <p:cNvPr id="24" name="Tabela 23">
            <a:extLst>
              <a:ext uri="{FF2B5EF4-FFF2-40B4-BE49-F238E27FC236}">
                <a16:creationId xmlns:a16="http://schemas.microsoft.com/office/drawing/2014/main" id="{8ECEC88E-B73E-4CA4-8DEF-E166EF479123}"/>
              </a:ext>
            </a:extLst>
          </p:cNvPr>
          <p:cNvGraphicFramePr>
            <a:graphicFrameLocks noGrp="1"/>
          </p:cNvGraphicFramePr>
          <p:nvPr/>
        </p:nvGraphicFramePr>
        <p:xfrm>
          <a:off x="8630083" y="1704863"/>
          <a:ext cx="369455" cy="1290885"/>
        </p:xfrm>
        <a:graphic>
          <a:graphicData uri="http://schemas.openxmlformats.org/drawingml/2006/table">
            <a:tbl>
              <a:tblPr firstRow="1" bandRow="1">
                <a:tableStyleId>{2D5ABB26-0587-4C30-8999-92F81FD0307C}</a:tableStyleId>
              </a:tblPr>
              <a:tblGrid>
                <a:gridCol w="369455">
                  <a:extLst>
                    <a:ext uri="{9D8B030D-6E8A-4147-A177-3AD203B41FA5}">
                      <a16:colId xmlns:a16="http://schemas.microsoft.com/office/drawing/2014/main" val="3520356639"/>
                    </a:ext>
                  </a:extLst>
                </a:gridCol>
              </a:tblGrid>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124</a:t>
                      </a:r>
                    </a:p>
                  </a:txBody>
                  <a:tcPr marL="9525" marR="9525" marT="9525" marB="0" anchor="ctr"/>
                </a:tc>
                <a:extLst>
                  <a:ext uri="{0D108BD9-81ED-4DB2-BD59-A6C34878D82A}">
                    <a16:rowId xmlns:a16="http://schemas.microsoft.com/office/drawing/2014/main" val="310676636"/>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090955000"/>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3130812274"/>
                  </a:ext>
                </a:extLst>
              </a:tr>
              <a:tr h="2581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340047204"/>
                  </a:ext>
                </a:extLst>
              </a:tr>
              <a:tr h="258177">
                <a:tc>
                  <a:txBody>
                    <a:bodyPr/>
                    <a:lstStyle/>
                    <a:p>
                      <a:pPr algn="l" fontAlgn="t"/>
                      <a:r>
                        <a:rPr lang="pl-PL" sz="700" b="0" i="1" u="none" strike="noStrike" dirty="0">
                          <a:solidFill>
                            <a:schemeClr val="bg1">
                              <a:lumMod val="65000"/>
                            </a:schemeClr>
                          </a:solidFill>
                          <a:effectLst/>
                          <a:latin typeface="Century Gothic" panose="020B0502020202020204" pitchFamily="34" charset="0"/>
                        </a:rPr>
                        <a:t>N=293</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26" name="Tabela 25">
            <a:extLst>
              <a:ext uri="{FF2B5EF4-FFF2-40B4-BE49-F238E27FC236}">
                <a16:creationId xmlns:a16="http://schemas.microsoft.com/office/drawing/2014/main" id="{89C51E0F-0238-40F5-A0B8-DB67D2872490}"/>
              </a:ext>
            </a:extLst>
          </p:cNvPr>
          <p:cNvGraphicFramePr>
            <a:graphicFrameLocks noGrp="1"/>
          </p:cNvGraphicFramePr>
          <p:nvPr/>
        </p:nvGraphicFramePr>
        <p:xfrm>
          <a:off x="8630083" y="3250416"/>
          <a:ext cx="342788" cy="1082260"/>
        </p:xfrm>
        <a:graphic>
          <a:graphicData uri="http://schemas.openxmlformats.org/drawingml/2006/table">
            <a:tbl>
              <a:tblPr firstRow="1" bandRow="1">
                <a:tableStyleId>{2D5ABB26-0587-4C30-8999-92F81FD0307C}</a:tableStyleId>
              </a:tblPr>
              <a:tblGrid>
                <a:gridCol w="342788">
                  <a:extLst>
                    <a:ext uri="{9D8B030D-6E8A-4147-A177-3AD203B41FA5}">
                      <a16:colId xmlns:a16="http://schemas.microsoft.com/office/drawing/2014/main" val="3520356639"/>
                    </a:ext>
                  </a:extLst>
                </a:gridCol>
              </a:tblGrid>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7056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8" name="Tabela 27">
            <a:extLst>
              <a:ext uri="{FF2B5EF4-FFF2-40B4-BE49-F238E27FC236}">
                <a16:creationId xmlns:a16="http://schemas.microsoft.com/office/drawing/2014/main" id="{162B1134-0772-401C-80B2-D043CDD5838C}"/>
              </a:ext>
            </a:extLst>
          </p:cNvPr>
          <p:cNvGraphicFramePr>
            <a:graphicFrameLocks noGrp="1"/>
          </p:cNvGraphicFramePr>
          <p:nvPr/>
        </p:nvGraphicFramePr>
        <p:xfrm>
          <a:off x="8630083" y="4616306"/>
          <a:ext cx="369455" cy="766167"/>
        </p:xfrm>
        <a:graphic>
          <a:graphicData uri="http://schemas.openxmlformats.org/drawingml/2006/table">
            <a:tbl>
              <a:tblPr firstRow="1" bandRow="1">
                <a:tableStyleId>{2D5ABB26-0587-4C30-8999-92F81FD0307C}</a:tableStyleId>
              </a:tblPr>
              <a:tblGrid>
                <a:gridCol w="369455">
                  <a:extLst>
                    <a:ext uri="{9D8B030D-6E8A-4147-A177-3AD203B41FA5}">
                      <a16:colId xmlns:a16="http://schemas.microsoft.com/office/drawing/2014/main" val="3520356639"/>
                    </a:ext>
                  </a:extLst>
                </a:gridCol>
              </a:tblGrid>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N=163</a:t>
                      </a:r>
                    </a:p>
                  </a:txBody>
                  <a:tcPr marL="9525" marR="9525" marT="9525" marB="0" anchor="ctr"/>
                </a:tc>
                <a:extLst>
                  <a:ext uri="{0D108BD9-81ED-4DB2-BD59-A6C34878D82A}">
                    <a16:rowId xmlns:a16="http://schemas.microsoft.com/office/drawing/2014/main" val="310676636"/>
                  </a:ext>
                </a:extLst>
              </a:tr>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N=468</a:t>
                      </a:r>
                    </a:p>
                  </a:txBody>
                  <a:tcPr marL="9525" marR="9525" marT="9525" marB="0" anchor="ctr"/>
                </a:tc>
                <a:extLst>
                  <a:ext uri="{0D108BD9-81ED-4DB2-BD59-A6C34878D82A}">
                    <a16:rowId xmlns:a16="http://schemas.microsoft.com/office/drawing/2014/main" val="1090955000"/>
                  </a:ext>
                </a:extLst>
              </a:tr>
              <a:tr h="2553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N=306</a:t>
                      </a:r>
                    </a:p>
                  </a:txBody>
                  <a:tcPr marL="9525" marR="9525" marT="9525" marB="0" anchor="ctr"/>
                </a:tc>
                <a:extLst>
                  <a:ext uri="{0D108BD9-81ED-4DB2-BD59-A6C34878D82A}">
                    <a16:rowId xmlns:a16="http://schemas.microsoft.com/office/drawing/2014/main" val="2060303850"/>
                  </a:ext>
                </a:extLst>
              </a:tr>
            </a:tbl>
          </a:graphicData>
        </a:graphic>
      </p:graphicFrame>
      <p:graphicFrame>
        <p:nvGraphicFramePr>
          <p:cNvPr id="30" name="Wykres 29">
            <a:extLst>
              <a:ext uri="{FF2B5EF4-FFF2-40B4-BE49-F238E27FC236}">
                <a16:creationId xmlns:a16="http://schemas.microsoft.com/office/drawing/2014/main" id="{6707508F-A4C6-486D-9EAC-2A06B0F26194}"/>
              </a:ext>
            </a:extLst>
          </p:cNvPr>
          <p:cNvGraphicFramePr/>
          <p:nvPr/>
        </p:nvGraphicFramePr>
        <p:xfrm>
          <a:off x="5187616" y="903903"/>
          <a:ext cx="4040777" cy="627826"/>
        </p:xfrm>
        <a:graphic>
          <a:graphicData uri="http://schemas.openxmlformats.org/drawingml/2006/chart">
            <c:chart xmlns:c="http://schemas.openxmlformats.org/drawingml/2006/chart" xmlns:r="http://schemas.openxmlformats.org/officeDocument/2006/relationships" r:id="rId7"/>
          </a:graphicData>
        </a:graphic>
      </p:graphicFrame>
      <p:sp>
        <p:nvSpPr>
          <p:cNvPr id="36" name="pole tekstowe 35">
            <a:extLst>
              <a:ext uri="{FF2B5EF4-FFF2-40B4-BE49-F238E27FC236}">
                <a16:creationId xmlns:a16="http://schemas.microsoft.com/office/drawing/2014/main" id="{B7846F27-A93D-4271-9561-E82CA6B2652B}"/>
              </a:ext>
            </a:extLst>
          </p:cNvPr>
          <p:cNvSpPr txBox="1"/>
          <p:nvPr/>
        </p:nvSpPr>
        <p:spPr>
          <a:xfrm>
            <a:off x="3025879" y="1501153"/>
            <a:ext cx="1434907" cy="276999"/>
          </a:xfrm>
          <a:prstGeom prst="rect">
            <a:avLst/>
          </a:prstGeom>
          <a:noFill/>
        </p:spPr>
        <p:txBody>
          <a:bodyPr wrap="square" rtlCol="0">
            <a:spAutoFit/>
          </a:bodyPr>
          <a:lstStyle/>
          <a:p>
            <a:r>
              <a:rPr lang="pl-PL" sz="1200" b="1" dirty="0">
                <a:solidFill>
                  <a:srgbClr val="FFCB06"/>
                </a:solidFill>
                <a:latin typeface="Century Gothic" panose="020B0502020202020204" pitchFamily="34" charset="0"/>
              </a:rPr>
              <a:t>POLEPSZY SIĘ</a:t>
            </a:r>
          </a:p>
        </p:txBody>
      </p:sp>
      <p:sp>
        <p:nvSpPr>
          <p:cNvPr id="37" name="pole tekstowe 36">
            <a:extLst>
              <a:ext uri="{FF2B5EF4-FFF2-40B4-BE49-F238E27FC236}">
                <a16:creationId xmlns:a16="http://schemas.microsoft.com/office/drawing/2014/main" id="{844EF929-2FD2-49BB-B262-0336F89CF1F6}"/>
              </a:ext>
            </a:extLst>
          </p:cNvPr>
          <p:cNvSpPr txBox="1"/>
          <p:nvPr/>
        </p:nvSpPr>
        <p:spPr>
          <a:xfrm>
            <a:off x="3028529" y="4551041"/>
            <a:ext cx="1434907" cy="276999"/>
          </a:xfrm>
          <a:prstGeom prst="rect">
            <a:avLst/>
          </a:prstGeom>
          <a:noFill/>
        </p:spPr>
        <p:txBody>
          <a:bodyPr wrap="square" rtlCol="0">
            <a:spAutoFit/>
          </a:bodyPr>
          <a:lstStyle/>
          <a:p>
            <a:r>
              <a:rPr lang="pl-PL" sz="1200" b="1" dirty="0">
                <a:solidFill>
                  <a:srgbClr val="4B656D"/>
                </a:solidFill>
                <a:latin typeface="Century Gothic" panose="020B0502020202020204" pitchFamily="34" charset="0"/>
              </a:rPr>
              <a:t>POGORSZY SIĘ</a:t>
            </a:r>
          </a:p>
        </p:txBody>
      </p:sp>
    </p:spTree>
    <p:extLst>
      <p:ext uri="{BB962C8B-B14F-4D97-AF65-F5344CB8AC3E}">
        <p14:creationId xmlns:p14="http://schemas.microsoft.com/office/powerpoint/2010/main" val="2475624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Obraz 125">
            <a:extLst>
              <a:ext uri="{FF2B5EF4-FFF2-40B4-BE49-F238E27FC236}">
                <a16:creationId xmlns:a16="http://schemas.microsoft.com/office/drawing/2014/main" id="{C966CFC5-4507-42D2-9A2D-3C3BC05A1F5F}"/>
              </a:ext>
            </a:extLst>
          </p:cNvPr>
          <p:cNvPicPr>
            <a:picLocks noChangeAspect="1"/>
          </p:cNvPicPr>
          <p:nvPr/>
        </p:nvPicPr>
        <p:blipFill>
          <a:blip r:embed="rId2">
            <a:lum bright="70000" contrast="-70000"/>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tretch>
            <a:fillRect/>
          </a:stretch>
        </p:blipFill>
        <p:spPr>
          <a:xfrm>
            <a:off x="142509" y="2122261"/>
            <a:ext cx="2554075" cy="2554075"/>
          </a:xfrm>
          <a:prstGeom prst="rect">
            <a:avLst/>
          </a:prstGeom>
        </p:spPr>
      </p:pic>
      <p:sp>
        <p:nvSpPr>
          <p:cNvPr id="128" name="pole tekstowe 127">
            <a:extLst>
              <a:ext uri="{FF2B5EF4-FFF2-40B4-BE49-F238E27FC236}">
                <a16:creationId xmlns:a16="http://schemas.microsoft.com/office/drawing/2014/main" id="{F8487D0B-7594-40EF-B7BE-35E5089A3526}"/>
              </a:ext>
            </a:extLst>
          </p:cNvPr>
          <p:cNvSpPr txBox="1"/>
          <p:nvPr/>
        </p:nvSpPr>
        <p:spPr>
          <a:xfrm>
            <a:off x="1720853" y="5017502"/>
            <a:ext cx="2584892" cy="1200329"/>
          </a:xfrm>
          <a:prstGeom prst="rect">
            <a:avLst/>
          </a:prstGeom>
          <a:noFill/>
        </p:spPr>
        <p:txBody>
          <a:bodyPr wrap="square" rtlCol="0">
            <a:spAutoFit/>
          </a:bodyPr>
          <a:lstStyle/>
          <a:p>
            <a:r>
              <a:rPr lang="pl-PL" sz="900" i="1" dirty="0">
                <a:solidFill>
                  <a:schemeClr val="bg1">
                    <a:lumMod val="50000"/>
                  </a:schemeClr>
                </a:solidFill>
                <a:latin typeface="Century Gothic" panose="020B0502020202020204" pitchFamily="34" charset="0"/>
              </a:rPr>
              <a:t>Podkarpackie, N=56</a:t>
            </a:r>
          </a:p>
          <a:p>
            <a:r>
              <a:rPr lang="pl-PL" sz="900" i="1" dirty="0">
                <a:solidFill>
                  <a:schemeClr val="bg1">
                    <a:lumMod val="50000"/>
                  </a:schemeClr>
                </a:solidFill>
                <a:latin typeface="Century Gothic" panose="020B0502020202020204" pitchFamily="34" charset="0"/>
              </a:rPr>
              <a:t>Podlaskie, N=32</a:t>
            </a:r>
          </a:p>
          <a:p>
            <a:r>
              <a:rPr lang="pl-PL" sz="900" i="1" dirty="0">
                <a:solidFill>
                  <a:schemeClr val="bg1">
                    <a:lumMod val="50000"/>
                  </a:schemeClr>
                </a:solidFill>
                <a:latin typeface="Century Gothic" panose="020B0502020202020204" pitchFamily="34" charset="0"/>
              </a:rPr>
              <a:t>Pomorskie, N=59</a:t>
            </a:r>
          </a:p>
          <a:p>
            <a:r>
              <a:rPr lang="pl-PL" sz="900" i="1" dirty="0">
                <a:solidFill>
                  <a:schemeClr val="bg1">
                    <a:lumMod val="50000"/>
                  </a:schemeClr>
                </a:solidFill>
                <a:latin typeface="Century Gothic" panose="020B0502020202020204" pitchFamily="34" charset="0"/>
              </a:rPr>
              <a:t>Śląskie, N=119</a:t>
            </a:r>
          </a:p>
          <a:p>
            <a:r>
              <a:rPr lang="pl-PL" sz="900" i="1" dirty="0">
                <a:solidFill>
                  <a:schemeClr val="bg1">
                    <a:lumMod val="50000"/>
                  </a:schemeClr>
                </a:solidFill>
                <a:latin typeface="Century Gothic" panose="020B0502020202020204" pitchFamily="34" charset="0"/>
              </a:rPr>
              <a:t>Świętokrzyskie, N=33</a:t>
            </a:r>
          </a:p>
          <a:p>
            <a:r>
              <a:rPr lang="pl-PL" sz="900" i="1" dirty="0">
                <a:solidFill>
                  <a:schemeClr val="bg1">
                    <a:lumMod val="50000"/>
                  </a:schemeClr>
                </a:solidFill>
                <a:latin typeface="Century Gothic" panose="020B0502020202020204" pitchFamily="34" charset="0"/>
              </a:rPr>
              <a:t>Warmińsko-mazurskie, N=36</a:t>
            </a:r>
          </a:p>
          <a:p>
            <a:r>
              <a:rPr lang="pl-PL" sz="900" i="1" dirty="0">
                <a:solidFill>
                  <a:schemeClr val="bg1">
                    <a:lumMod val="50000"/>
                  </a:schemeClr>
                </a:solidFill>
                <a:latin typeface="Century Gothic" panose="020B0502020202020204" pitchFamily="34" charset="0"/>
              </a:rPr>
              <a:t>Wielkopolskie, N=89</a:t>
            </a:r>
          </a:p>
          <a:p>
            <a:r>
              <a:rPr lang="pl-PL" sz="900" i="1" dirty="0">
                <a:solidFill>
                  <a:schemeClr val="bg1">
                    <a:lumMod val="50000"/>
                  </a:schemeClr>
                </a:solidFill>
                <a:latin typeface="Century Gothic" panose="020B0502020202020204" pitchFamily="34" charset="0"/>
              </a:rPr>
              <a:t>Zachodniopomorskie, N=46</a:t>
            </a:r>
          </a:p>
        </p:txBody>
      </p:sp>
      <p:sp>
        <p:nvSpPr>
          <p:cNvPr id="127" name="pole tekstowe 126">
            <a:extLst>
              <a:ext uri="{FF2B5EF4-FFF2-40B4-BE49-F238E27FC236}">
                <a16:creationId xmlns:a16="http://schemas.microsoft.com/office/drawing/2014/main" id="{FCA7D77B-2058-4147-8193-74770D24716B}"/>
              </a:ext>
            </a:extLst>
          </p:cNvPr>
          <p:cNvSpPr txBox="1"/>
          <p:nvPr/>
        </p:nvSpPr>
        <p:spPr>
          <a:xfrm>
            <a:off x="147026" y="4890616"/>
            <a:ext cx="2584892" cy="1338828"/>
          </a:xfrm>
          <a:prstGeom prst="rect">
            <a:avLst/>
          </a:prstGeom>
          <a:noFill/>
        </p:spPr>
        <p:txBody>
          <a:bodyPr wrap="square" rtlCol="0">
            <a:spAutoFit/>
          </a:bodyPr>
          <a:lstStyle/>
          <a:p>
            <a:r>
              <a:rPr lang="pl-PL" sz="900" i="1" dirty="0">
                <a:solidFill>
                  <a:schemeClr val="bg1">
                    <a:lumMod val="50000"/>
                  </a:schemeClr>
                </a:solidFill>
                <a:latin typeface="Century Gothic" panose="020B0502020202020204" pitchFamily="34" charset="0"/>
              </a:rPr>
              <a:t>dane w %</a:t>
            </a:r>
          </a:p>
          <a:p>
            <a:r>
              <a:rPr lang="pl-PL" sz="900" i="1" dirty="0">
                <a:solidFill>
                  <a:schemeClr val="bg1">
                    <a:lumMod val="50000"/>
                  </a:schemeClr>
                </a:solidFill>
                <a:latin typeface="Century Gothic" panose="020B0502020202020204" pitchFamily="34" charset="0"/>
              </a:rPr>
              <a:t>Dolnośląskie, N=76</a:t>
            </a:r>
          </a:p>
          <a:p>
            <a:r>
              <a:rPr lang="pl-PL" sz="900" i="1" dirty="0">
                <a:solidFill>
                  <a:schemeClr val="bg1">
                    <a:lumMod val="50000"/>
                  </a:schemeClr>
                </a:solidFill>
                <a:latin typeface="Century Gothic" panose="020B0502020202020204" pitchFamily="34" charset="0"/>
              </a:rPr>
              <a:t>Kujawsko-pomorskie, N=54</a:t>
            </a:r>
          </a:p>
          <a:p>
            <a:r>
              <a:rPr lang="pl-PL" sz="900" i="1" dirty="0">
                <a:solidFill>
                  <a:schemeClr val="bg1">
                    <a:lumMod val="50000"/>
                  </a:schemeClr>
                </a:solidFill>
                <a:latin typeface="Century Gothic" panose="020B0502020202020204" pitchFamily="34" charset="0"/>
              </a:rPr>
              <a:t>Lubelskie, N=56</a:t>
            </a:r>
          </a:p>
          <a:p>
            <a:r>
              <a:rPr lang="pl-PL" sz="900" i="1" dirty="0">
                <a:solidFill>
                  <a:schemeClr val="bg1">
                    <a:lumMod val="50000"/>
                  </a:schemeClr>
                </a:solidFill>
                <a:latin typeface="Century Gothic" panose="020B0502020202020204" pitchFamily="34" charset="0"/>
              </a:rPr>
              <a:t>Lubuskie, N=27</a:t>
            </a:r>
          </a:p>
          <a:p>
            <a:r>
              <a:rPr lang="pl-PL" sz="900" i="1" dirty="0">
                <a:solidFill>
                  <a:schemeClr val="bg1">
                    <a:lumMod val="50000"/>
                  </a:schemeClr>
                </a:solidFill>
                <a:latin typeface="Century Gothic" panose="020B0502020202020204" pitchFamily="34" charset="0"/>
              </a:rPr>
              <a:t>Łódzkie, N=65</a:t>
            </a:r>
          </a:p>
          <a:p>
            <a:r>
              <a:rPr lang="pl-PL" sz="900" i="1" dirty="0">
                <a:solidFill>
                  <a:schemeClr val="bg1">
                    <a:lumMod val="50000"/>
                  </a:schemeClr>
                </a:solidFill>
                <a:latin typeface="Century Gothic" panose="020B0502020202020204" pitchFamily="34" charset="0"/>
              </a:rPr>
              <a:t>Małopolskie, N=87</a:t>
            </a:r>
          </a:p>
          <a:p>
            <a:r>
              <a:rPr lang="pl-PL" sz="900" i="1" dirty="0">
                <a:solidFill>
                  <a:schemeClr val="bg1">
                    <a:lumMod val="50000"/>
                  </a:schemeClr>
                </a:solidFill>
                <a:latin typeface="Century Gothic" panose="020B0502020202020204" pitchFamily="34" charset="0"/>
              </a:rPr>
              <a:t>Mazowieckie, N=138</a:t>
            </a:r>
          </a:p>
          <a:p>
            <a:r>
              <a:rPr lang="pl-PL" sz="900" i="1" dirty="0">
                <a:solidFill>
                  <a:schemeClr val="bg1">
                    <a:lumMod val="50000"/>
                  </a:schemeClr>
                </a:solidFill>
                <a:latin typeface="Century Gothic" panose="020B0502020202020204" pitchFamily="34" charset="0"/>
              </a:rPr>
              <a:t>Opolskie, N=27</a:t>
            </a:r>
          </a:p>
        </p:txBody>
      </p:sp>
      <p:sp>
        <p:nvSpPr>
          <p:cNvPr id="74" name="Prostokąt 73">
            <a:extLst>
              <a:ext uri="{FF2B5EF4-FFF2-40B4-BE49-F238E27FC236}">
                <a16:creationId xmlns:a16="http://schemas.microsoft.com/office/drawing/2014/main" id="{1C909459-BA2E-4ED8-AF53-575BEEF41C53}"/>
              </a:ext>
            </a:extLst>
          </p:cNvPr>
          <p:cNvSpPr/>
          <p:nvPr/>
        </p:nvSpPr>
        <p:spPr>
          <a:xfrm>
            <a:off x="0" y="1678"/>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P10. Czy uważa Pan/i, że w ciągu następnych 10 lat jakość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pSp>
        <p:nvGrpSpPr>
          <p:cNvPr id="3" name="Grupa 2">
            <a:extLst>
              <a:ext uri="{FF2B5EF4-FFF2-40B4-BE49-F238E27FC236}">
                <a16:creationId xmlns:a16="http://schemas.microsoft.com/office/drawing/2014/main" id="{AF3BF5E4-7CAA-44F6-92DB-62BE483118BB}"/>
              </a:ext>
            </a:extLst>
          </p:cNvPr>
          <p:cNvGrpSpPr/>
          <p:nvPr/>
        </p:nvGrpSpPr>
        <p:grpSpPr>
          <a:xfrm>
            <a:off x="2344448" y="769511"/>
            <a:ext cx="4788557" cy="296913"/>
            <a:chOff x="2344448" y="935079"/>
            <a:chExt cx="4788557" cy="296913"/>
          </a:xfrm>
        </p:grpSpPr>
        <p:sp>
          <p:nvSpPr>
            <p:cNvPr id="73" name="Prostokąt: zaokrąglone rogi 72">
              <a:extLst>
                <a:ext uri="{FF2B5EF4-FFF2-40B4-BE49-F238E27FC236}">
                  <a16:creationId xmlns:a16="http://schemas.microsoft.com/office/drawing/2014/main" id="{86BB8252-79D8-4959-88A4-DC67E1B0C37C}"/>
                </a:ext>
              </a:extLst>
            </p:cNvPr>
            <p:cNvSpPr/>
            <p:nvPr/>
          </p:nvSpPr>
          <p:spPr>
            <a:xfrm>
              <a:off x="2344449" y="935079"/>
              <a:ext cx="4788556" cy="296913"/>
            </a:xfrm>
            <a:prstGeom prst="roundRect">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Odsetek wskazań pozytywnych (zdecydowanie i raczej się polepszy)</a:t>
              </a:r>
            </a:p>
          </p:txBody>
        </p:sp>
        <p:sp>
          <p:nvSpPr>
            <p:cNvPr id="2" name="Prostokąt 1">
              <a:extLst>
                <a:ext uri="{FF2B5EF4-FFF2-40B4-BE49-F238E27FC236}">
                  <a16:creationId xmlns:a16="http://schemas.microsoft.com/office/drawing/2014/main" id="{3DF09FE5-98D3-4608-B4D8-53768364D469}"/>
                </a:ext>
              </a:extLst>
            </p:cNvPr>
            <p:cNvSpPr/>
            <p:nvPr/>
          </p:nvSpPr>
          <p:spPr>
            <a:xfrm>
              <a:off x="2344448" y="978051"/>
              <a:ext cx="181037" cy="197035"/>
            </a:xfrm>
            <a:prstGeom prst="rect">
              <a:avLst/>
            </a:prstGeom>
            <a:solidFill>
              <a:srgbClr val="FFD22D"/>
            </a:solidFill>
            <a:ln>
              <a:solidFill>
                <a:srgbClr val="FFD2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49F2C449-84A5-4114-81E1-7C8DB1D3191D}"/>
              </a:ext>
            </a:extLst>
          </p:cNvPr>
          <p:cNvGrpSpPr/>
          <p:nvPr/>
        </p:nvGrpSpPr>
        <p:grpSpPr>
          <a:xfrm>
            <a:off x="2344448" y="1112234"/>
            <a:ext cx="4789431" cy="296913"/>
            <a:chOff x="2344447" y="1260165"/>
            <a:chExt cx="4789431" cy="296913"/>
          </a:xfrm>
        </p:grpSpPr>
        <p:sp>
          <p:nvSpPr>
            <p:cNvPr id="124" name="Prostokąt: zaokrąglone rogi 123">
              <a:extLst>
                <a:ext uri="{FF2B5EF4-FFF2-40B4-BE49-F238E27FC236}">
                  <a16:creationId xmlns:a16="http://schemas.microsoft.com/office/drawing/2014/main" id="{9C24EF96-0C2A-4B4D-AA79-8A5FB20BFB6C}"/>
                </a:ext>
              </a:extLst>
            </p:cNvPr>
            <p:cNvSpPr/>
            <p:nvPr/>
          </p:nvSpPr>
          <p:spPr>
            <a:xfrm>
              <a:off x="2345322" y="1260165"/>
              <a:ext cx="4788556" cy="296913"/>
            </a:xfrm>
            <a:prstGeom prst="roundRect">
              <a:avLst/>
            </a:prstGeom>
            <a:noFill/>
            <a:ln w="190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Odsetek wskazań negatywnych (zdecydowanie i raczej się pogorszy)</a:t>
              </a:r>
            </a:p>
          </p:txBody>
        </p:sp>
        <p:sp>
          <p:nvSpPr>
            <p:cNvPr id="75" name="Prostokąt 74">
              <a:extLst>
                <a:ext uri="{FF2B5EF4-FFF2-40B4-BE49-F238E27FC236}">
                  <a16:creationId xmlns:a16="http://schemas.microsoft.com/office/drawing/2014/main" id="{99934B9D-5CA7-4AAA-B75A-D11FD2E7935F}"/>
                </a:ext>
              </a:extLst>
            </p:cNvPr>
            <p:cNvSpPr/>
            <p:nvPr/>
          </p:nvSpPr>
          <p:spPr>
            <a:xfrm>
              <a:off x="2344447" y="1294738"/>
              <a:ext cx="181037" cy="197035"/>
            </a:xfrm>
            <a:prstGeom prst="rect">
              <a:avLst/>
            </a:prstGeom>
            <a:solidFill>
              <a:srgbClr val="6D8F9A"/>
            </a:solidFill>
            <a:ln>
              <a:solidFill>
                <a:srgbClr val="6D8F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aphicFrame>
        <p:nvGraphicFramePr>
          <p:cNvPr id="139" name="Wykres 138">
            <a:extLst>
              <a:ext uri="{FF2B5EF4-FFF2-40B4-BE49-F238E27FC236}">
                <a16:creationId xmlns:a16="http://schemas.microsoft.com/office/drawing/2014/main" id="{B1A70938-F99E-4616-B5F9-2FC59CDED858}"/>
              </a:ext>
            </a:extLst>
          </p:cNvPr>
          <p:cNvGraphicFramePr/>
          <p:nvPr/>
        </p:nvGraphicFramePr>
        <p:xfrm>
          <a:off x="4715137" y="4753556"/>
          <a:ext cx="720000" cy="7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0" name="Wykres 139">
            <a:extLst>
              <a:ext uri="{FF2B5EF4-FFF2-40B4-BE49-F238E27FC236}">
                <a16:creationId xmlns:a16="http://schemas.microsoft.com/office/drawing/2014/main" id="{BCF913F7-6923-4443-8A49-AB1ED5986733}"/>
              </a:ext>
            </a:extLst>
          </p:cNvPr>
          <p:cNvGraphicFramePr/>
          <p:nvPr/>
        </p:nvGraphicFramePr>
        <p:xfrm>
          <a:off x="4121622" y="4234392"/>
          <a:ext cx="720000" cy="7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1" name="Wykres 140">
            <a:extLst>
              <a:ext uri="{FF2B5EF4-FFF2-40B4-BE49-F238E27FC236}">
                <a16:creationId xmlns:a16="http://schemas.microsoft.com/office/drawing/2014/main" id="{0182326C-6EA7-4C02-A416-3F30494BE805}"/>
              </a:ext>
            </a:extLst>
          </p:cNvPr>
          <p:cNvGraphicFramePr/>
          <p:nvPr/>
        </p:nvGraphicFramePr>
        <p:xfrm>
          <a:off x="4524767" y="2378619"/>
          <a:ext cx="720000" cy="72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2" name="Wykres 141">
            <a:extLst>
              <a:ext uri="{FF2B5EF4-FFF2-40B4-BE49-F238E27FC236}">
                <a16:creationId xmlns:a16="http://schemas.microsoft.com/office/drawing/2014/main" id="{1DDA8921-8A09-4D07-9724-B45F4813902B}"/>
              </a:ext>
            </a:extLst>
          </p:cNvPr>
          <p:cNvGraphicFramePr/>
          <p:nvPr/>
        </p:nvGraphicFramePr>
        <p:xfrm>
          <a:off x="3781243" y="2978657"/>
          <a:ext cx="720000" cy="72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3" name="Wykres 142">
            <a:extLst>
              <a:ext uri="{FF2B5EF4-FFF2-40B4-BE49-F238E27FC236}">
                <a16:creationId xmlns:a16="http://schemas.microsoft.com/office/drawing/2014/main" id="{5A4F6F75-25B4-44FE-B440-F548D4F78F68}"/>
              </a:ext>
            </a:extLst>
          </p:cNvPr>
          <p:cNvGraphicFramePr/>
          <p:nvPr/>
        </p:nvGraphicFramePr>
        <p:xfrm>
          <a:off x="4997098" y="3512305"/>
          <a:ext cx="720000" cy="7200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44" name="Wykres 143">
            <a:extLst>
              <a:ext uri="{FF2B5EF4-FFF2-40B4-BE49-F238E27FC236}">
                <a16:creationId xmlns:a16="http://schemas.microsoft.com/office/drawing/2014/main" id="{E51FDFA0-0890-44F4-B784-0C0F3BFB73C3}"/>
              </a:ext>
            </a:extLst>
          </p:cNvPr>
          <p:cNvGraphicFramePr/>
          <p:nvPr/>
        </p:nvGraphicFramePr>
        <p:xfrm>
          <a:off x="3333346" y="3874392"/>
          <a:ext cx="720000" cy="720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45" name="Wykres 144">
            <a:extLst>
              <a:ext uri="{FF2B5EF4-FFF2-40B4-BE49-F238E27FC236}">
                <a16:creationId xmlns:a16="http://schemas.microsoft.com/office/drawing/2014/main" id="{489B98B9-1F13-49D3-A3AD-CFA36E0B1E98}"/>
              </a:ext>
            </a:extLst>
          </p:cNvPr>
          <p:cNvGraphicFramePr/>
          <p:nvPr/>
        </p:nvGraphicFramePr>
        <p:xfrm>
          <a:off x="2809487" y="3074903"/>
          <a:ext cx="720000" cy="72000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46" name="Wykres 145">
            <a:extLst>
              <a:ext uri="{FF2B5EF4-FFF2-40B4-BE49-F238E27FC236}">
                <a16:creationId xmlns:a16="http://schemas.microsoft.com/office/drawing/2014/main" id="{AA4BA076-14C7-4DE5-BD1C-E21C86B5955C}"/>
              </a:ext>
            </a:extLst>
          </p:cNvPr>
          <p:cNvGraphicFramePr/>
          <p:nvPr/>
        </p:nvGraphicFramePr>
        <p:xfrm>
          <a:off x="2951633" y="1878057"/>
          <a:ext cx="720000" cy="720000"/>
        </p:xfrm>
        <a:graphic>
          <a:graphicData uri="http://schemas.openxmlformats.org/drawingml/2006/chart">
            <c:chart xmlns:c="http://schemas.openxmlformats.org/drawingml/2006/chart" xmlns:r="http://schemas.openxmlformats.org/officeDocument/2006/relationships" r:id="rId11"/>
          </a:graphicData>
        </a:graphic>
      </p:graphicFrame>
      <p:grpSp>
        <p:nvGrpSpPr>
          <p:cNvPr id="21" name="Grupa 20">
            <a:extLst>
              <a:ext uri="{FF2B5EF4-FFF2-40B4-BE49-F238E27FC236}">
                <a16:creationId xmlns:a16="http://schemas.microsoft.com/office/drawing/2014/main" id="{71612C24-627C-42AC-86C8-B0BE16065D7E}"/>
              </a:ext>
            </a:extLst>
          </p:cNvPr>
          <p:cNvGrpSpPr/>
          <p:nvPr/>
        </p:nvGrpSpPr>
        <p:grpSpPr>
          <a:xfrm>
            <a:off x="2696584" y="1409147"/>
            <a:ext cx="5464739" cy="4501326"/>
            <a:chOff x="3207635" y="1792663"/>
            <a:chExt cx="4957034" cy="4117810"/>
          </a:xfrm>
        </p:grpSpPr>
        <p:grpSp>
          <p:nvGrpSpPr>
            <p:cNvPr id="22" name="Grupa 21">
              <a:extLst>
                <a:ext uri="{FF2B5EF4-FFF2-40B4-BE49-F238E27FC236}">
                  <a16:creationId xmlns:a16="http://schemas.microsoft.com/office/drawing/2014/main" id="{4E9AE041-1ACC-4678-95FE-37C116C84A2C}"/>
                </a:ext>
              </a:extLst>
            </p:cNvPr>
            <p:cNvGrpSpPr/>
            <p:nvPr/>
          </p:nvGrpSpPr>
          <p:grpSpPr>
            <a:xfrm>
              <a:off x="3207635" y="1792663"/>
              <a:ext cx="4791100" cy="4117810"/>
              <a:chOff x="327654" y="1443880"/>
              <a:chExt cx="4791100" cy="4117810"/>
            </a:xfrm>
          </p:grpSpPr>
          <p:grpSp>
            <p:nvGrpSpPr>
              <p:cNvPr id="4" name="Grupa 3" descr="Grafika przedstawiająca rozkład respondentów na poszczególne województwa: mazowieckie 13,9%, śląskie 11,9%, wielkopolskie 9,4%, małopolskie 8,9%, łódzkie 6,9%, dolnośląskie 7,4%, pomorskie 5,9%, lubelskie 5,4%, kujawsko-pomorskie 5,4%, podkarpackie 5,0%, zachodniopomorskie 4,5%, warmińsko-mazurskie 3,5%, lubuskie 2,5%, podlaskie 3,5%, opolskie 2,5%, świętokrzyskie 3,5%." title="Odsetek respondentów w podziale na województwa">
                <a:extLst>
                  <a:ext uri="{FF2B5EF4-FFF2-40B4-BE49-F238E27FC236}">
                    <a16:creationId xmlns:a16="http://schemas.microsoft.com/office/drawing/2014/main" id="{2DC35ACA-2E1B-4E4B-960B-11CB8998C81D}"/>
                  </a:ext>
                </a:extLst>
              </p:cNvPr>
              <p:cNvGrpSpPr/>
              <p:nvPr/>
            </p:nvGrpSpPr>
            <p:grpSpPr>
              <a:xfrm>
                <a:off x="327654" y="1443880"/>
                <a:ext cx="4791100" cy="4117810"/>
                <a:chOff x="881063" y="0"/>
                <a:chExt cx="7381876" cy="6858000"/>
              </a:xfrm>
              <a:no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grpFill/>
                <a:ln w="12700">
                  <a:solidFill>
                    <a:srgbClr val="6D8F9A"/>
                  </a:solidFill>
                  <a:prstDash val="dash"/>
                  <a:round/>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graphicFrame>
            <p:nvGraphicFramePr>
              <p:cNvPr id="59" name="Wykres 58">
                <a:extLst>
                  <a:ext uri="{FF2B5EF4-FFF2-40B4-BE49-F238E27FC236}">
                    <a16:creationId xmlns:a16="http://schemas.microsoft.com/office/drawing/2014/main" id="{48727AD9-E822-4703-85C7-ADD3E3794CE9}"/>
                  </a:ext>
                </a:extLst>
              </p:cNvPr>
              <p:cNvGraphicFramePr/>
              <p:nvPr/>
            </p:nvGraphicFramePr>
            <p:xfrm>
              <a:off x="1634085" y="1482212"/>
              <a:ext cx="720000" cy="72000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86" name="Wykres 85">
                <a:extLst>
                  <a:ext uri="{FF2B5EF4-FFF2-40B4-BE49-F238E27FC236}">
                    <a16:creationId xmlns:a16="http://schemas.microsoft.com/office/drawing/2014/main" id="{9D1AA174-69FC-4B49-82DA-36EC3E6B3501}"/>
                  </a:ext>
                </a:extLst>
              </p:cNvPr>
              <p:cNvGraphicFramePr/>
              <p:nvPr/>
            </p:nvGraphicFramePr>
            <p:xfrm>
              <a:off x="2917237" y="1751774"/>
              <a:ext cx="720000" cy="720000"/>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89" name="Wykres 88">
                <a:extLst>
                  <a:ext uri="{FF2B5EF4-FFF2-40B4-BE49-F238E27FC236}">
                    <a16:creationId xmlns:a16="http://schemas.microsoft.com/office/drawing/2014/main" id="{258E111A-449A-46B0-A546-653E3A95BCFC}"/>
                  </a:ext>
                </a:extLst>
              </p:cNvPr>
              <p:cNvGraphicFramePr/>
              <p:nvPr/>
            </p:nvGraphicFramePr>
            <p:xfrm>
              <a:off x="4001370" y="2178749"/>
              <a:ext cx="720000" cy="720000"/>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95" name="Wykres 94">
                <a:extLst>
                  <a:ext uri="{FF2B5EF4-FFF2-40B4-BE49-F238E27FC236}">
                    <a16:creationId xmlns:a16="http://schemas.microsoft.com/office/drawing/2014/main" id="{69782D09-164D-453E-8CEC-C57FCF477F3C}"/>
                  </a:ext>
                </a:extLst>
              </p:cNvPr>
              <p:cNvGraphicFramePr/>
              <p:nvPr/>
            </p:nvGraphicFramePr>
            <p:xfrm>
              <a:off x="3238039" y="2825410"/>
              <a:ext cx="720000" cy="72000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110" name="Wykres 109">
                <a:extLst>
                  <a:ext uri="{FF2B5EF4-FFF2-40B4-BE49-F238E27FC236}">
                    <a16:creationId xmlns:a16="http://schemas.microsoft.com/office/drawing/2014/main" id="{7CF0593A-095D-47B9-A315-2FA917358151}"/>
                  </a:ext>
                </a:extLst>
              </p:cNvPr>
              <p:cNvGraphicFramePr/>
              <p:nvPr/>
            </p:nvGraphicFramePr>
            <p:xfrm>
              <a:off x="2870140" y="4678799"/>
              <a:ext cx="720000" cy="720000"/>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113" name="Wykres 112">
                <a:extLst>
                  <a:ext uri="{FF2B5EF4-FFF2-40B4-BE49-F238E27FC236}">
                    <a16:creationId xmlns:a16="http://schemas.microsoft.com/office/drawing/2014/main" id="{7EEA24A7-BAAF-4959-B528-364D0E9118E0}"/>
                  </a:ext>
                </a:extLst>
              </p:cNvPr>
              <p:cNvGraphicFramePr/>
              <p:nvPr/>
            </p:nvGraphicFramePr>
            <p:xfrm>
              <a:off x="3059300" y="3990572"/>
              <a:ext cx="720000" cy="720000"/>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116" name="Wykres 115">
                <a:extLst>
                  <a:ext uri="{FF2B5EF4-FFF2-40B4-BE49-F238E27FC236}">
                    <a16:creationId xmlns:a16="http://schemas.microsoft.com/office/drawing/2014/main" id="{7997FD9A-9B29-4896-A8ED-AA3F22AFB1A6}"/>
                  </a:ext>
                </a:extLst>
              </p:cNvPr>
              <p:cNvGraphicFramePr/>
              <p:nvPr/>
            </p:nvGraphicFramePr>
            <p:xfrm>
              <a:off x="4132880" y="3661427"/>
              <a:ext cx="720000" cy="72000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119" name="Wykres 118">
                <a:extLst>
                  <a:ext uri="{FF2B5EF4-FFF2-40B4-BE49-F238E27FC236}">
                    <a16:creationId xmlns:a16="http://schemas.microsoft.com/office/drawing/2014/main" id="{0F6C98D2-AD6C-4EA2-A416-FB7F3C5BBFB6}"/>
                  </a:ext>
                </a:extLst>
              </p:cNvPr>
              <p:cNvGraphicFramePr/>
              <p:nvPr/>
            </p:nvGraphicFramePr>
            <p:xfrm>
              <a:off x="3800852" y="4620811"/>
              <a:ext cx="720000" cy="720000"/>
            </p:xfrm>
            <a:graphic>
              <a:graphicData uri="http://schemas.openxmlformats.org/drawingml/2006/chart">
                <c:chart xmlns:c="http://schemas.openxmlformats.org/drawingml/2006/chart" xmlns:r="http://schemas.openxmlformats.org/officeDocument/2006/relationships" r:id="rId19"/>
              </a:graphicData>
            </a:graphic>
          </p:graphicFrame>
        </p:grpSp>
        <p:sp>
          <p:nvSpPr>
            <p:cNvPr id="121" name="pole tekstowe 120">
              <a:extLst>
                <a:ext uri="{FF2B5EF4-FFF2-40B4-BE49-F238E27FC236}">
                  <a16:creationId xmlns:a16="http://schemas.microsoft.com/office/drawing/2014/main" id="{23E391E1-6B31-4D41-BF95-E4F9AA61FFC2}"/>
                </a:ext>
              </a:extLst>
            </p:cNvPr>
            <p:cNvSpPr txBox="1"/>
            <p:nvPr/>
          </p:nvSpPr>
          <p:spPr>
            <a:xfrm>
              <a:off x="4874126" y="1875535"/>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18,6</a:t>
              </a:r>
            </a:p>
          </p:txBody>
        </p:sp>
        <p:sp>
          <p:nvSpPr>
            <p:cNvPr id="122" name="pole tekstowe 121">
              <a:extLst>
                <a:ext uri="{FF2B5EF4-FFF2-40B4-BE49-F238E27FC236}">
                  <a16:creationId xmlns:a16="http://schemas.microsoft.com/office/drawing/2014/main" id="{91641581-B470-4C5F-87CF-93D3923DDC70}"/>
                </a:ext>
              </a:extLst>
            </p:cNvPr>
            <p:cNvSpPr txBox="1"/>
            <p:nvPr/>
          </p:nvSpPr>
          <p:spPr>
            <a:xfrm>
              <a:off x="5057358" y="228964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44,1</a:t>
              </a:r>
            </a:p>
          </p:txBody>
        </p:sp>
        <p:sp>
          <p:nvSpPr>
            <p:cNvPr id="123" name="pole tekstowe 122">
              <a:extLst>
                <a:ext uri="{FF2B5EF4-FFF2-40B4-BE49-F238E27FC236}">
                  <a16:creationId xmlns:a16="http://schemas.microsoft.com/office/drawing/2014/main" id="{FBC5D645-E2EA-4282-A4F4-CAB68E8E2EAF}"/>
                </a:ext>
              </a:extLst>
            </p:cNvPr>
            <p:cNvSpPr txBox="1"/>
            <p:nvPr/>
          </p:nvSpPr>
          <p:spPr>
            <a:xfrm>
              <a:off x="6260034" y="220728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30,6</a:t>
              </a:r>
            </a:p>
          </p:txBody>
        </p:sp>
        <p:sp>
          <p:nvSpPr>
            <p:cNvPr id="125" name="pole tekstowe 124">
              <a:extLst>
                <a:ext uri="{FF2B5EF4-FFF2-40B4-BE49-F238E27FC236}">
                  <a16:creationId xmlns:a16="http://schemas.microsoft.com/office/drawing/2014/main" id="{A3C3DDD0-5674-49F1-976D-E6204B76A8A9}"/>
                </a:ext>
              </a:extLst>
            </p:cNvPr>
            <p:cNvSpPr txBox="1"/>
            <p:nvPr/>
          </p:nvSpPr>
          <p:spPr>
            <a:xfrm>
              <a:off x="6241095" y="262595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85" name="pole tekstowe 84">
              <a:extLst>
                <a:ext uri="{FF2B5EF4-FFF2-40B4-BE49-F238E27FC236}">
                  <a16:creationId xmlns:a16="http://schemas.microsoft.com/office/drawing/2014/main" id="{336072AA-64A8-489D-963A-2B00768DBCF7}"/>
                </a:ext>
              </a:extLst>
            </p:cNvPr>
            <p:cNvSpPr txBox="1"/>
            <p:nvPr/>
          </p:nvSpPr>
          <p:spPr>
            <a:xfrm>
              <a:off x="7255282" y="259048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18,8</a:t>
              </a:r>
            </a:p>
          </p:txBody>
        </p:sp>
        <p:sp>
          <p:nvSpPr>
            <p:cNvPr id="87" name="pole tekstowe 86">
              <a:extLst>
                <a:ext uri="{FF2B5EF4-FFF2-40B4-BE49-F238E27FC236}">
                  <a16:creationId xmlns:a16="http://schemas.microsoft.com/office/drawing/2014/main" id="{BC92D461-EB71-4AD8-9299-DCF509BC8575}"/>
                </a:ext>
              </a:extLst>
            </p:cNvPr>
            <p:cNvSpPr txBox="1"/>
            <p:nvPr/>
          </p:nvSpPr>
          <p:spPr>
            <a:xfrm>
              <a:off x="7372861" y="3047721"/>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68,8</a:t>
              </a:r>
            </a:p>
          </p:txBody>
        </p:sp>
        <p:sp>
          <p:nvSpPr>
            <p:cNvPr id="129" name="pole tekstowe 128">
              <a:extLst>
                <a:ext uri="{FF2B5EF4-FFF2-40B4-BE49-F238E27FC236}">
                  <a16:creationId xmlns:a16="http://schemas.microsoft.com/office/drawing/2014/main" id="{00638ECC-FDD8-45FE-9CC2-5EFDA55A28A6}"/>
                </a:ext>
              </a:extLst>
            </p:cNvPr>
            <p:cNvSpPr txBox="1"/>
            <p:nvPr/>
          </p:nvSpPr>
          <p:spPr>
            <a:xfrm>
              <a:off x="7457873" y="41166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25,0</a:t>
              </a:r>
            </a:p>
          </p:txBody>
        </p:sp>
        <p:sp>
          <p:nvSpPr>
            <p:cNvPr id="130" name="pole tekstowe 129">
              <a:extLst>
                <a:ext uri="{FF2B5EF4-FFF2-40B4-BE49-F238E27FC236}">
                  <a16:creationId xmlns:a16="http://schemas.microsoft.com/office/drawing/2014/main" id="{A466B3FB-DC26-4DC2-9E1F-4A06B556B4B4}"/>
                </a:ext>
              </a:extLst>
            </p:cNvPr>
            <p:cNvSpPr txBox="1"/>
            <p:nvPr/>
          </p:nvSpPr>
          <p:spPr>
            <a:xfrm>
              <a:off x="7472533" y="4555704"/>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42,9</a:t>
              </a:r>
            </a:p>
          </p:txBody>
        </p:sp>
        <p:sp>
          <p:nvSpPr>
            <p:cNvPr id="131" name="pole tekstowe 130">
              <a:extLst>
                <a:ext uri="{FF2B5EF4-FFF2-40B4-BE49-F238E27FC236}">
                  <a16:creationId xmlns:a16="http://schemas.microsoft.com/office/drawing/2014/main" id="{E51F81F8-7E03-423D-8DAE-8BB85C34C4EA}"/>
                </a:ext>
              </a:extLst>
            </p:cNvPr>
            <p:cNvSpPr txBox="1"/>
            <p:nvPr/>
          </p:nvSpPr>
          <p:spPr>
            <a:xfrm>
              <a:off x="6587163" y="32742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28,3</a:t>
              </a:r>
            </a:p>
          </p:txBody>
        </p:sp>
        <p:sp>
          <p:nvSpPr>
            <p:cNvPr id="132" name="pole tekstowe 131">
              <a:extLst>
                <a:ext uri="{FF2B5EF4-FFF2-40B4-BE49-F238E27FC236}">
                  <a16:creationId xmlns:a16="http://schemas.microsoft.com/office/drawing/2014/main" id="{D6727F8A-6CE9-4D27-87F2-61975ABA8752}"/>
                </a:ext>
              </a:extLst>
            </p:cNvPr>
            <p:cNvSpPr txBox="1"/>
            <p:nvPr/>
          </p:nvSpPr>
          <p:spPr>
            <a:xfrm>
              <a:off x="6406019" y="371354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40,6</a:t>
              </a:r>
            </a:p>
          </p:txBody>
        </p:sp>
        <p:sp>
          <p:nvSpPr>
            <p:cNvPr id="133" name="pole tekstowe 132">
              <a:extLst>
                <a:ext uri="{FF2B5EF4-FFF2-40B4-BE49-F238E27FC236}">
                  <a16:creationId xmlns:a16="http://schemas.microsoft.com/office/drawing/2014/main" id="{C994E91B-2F58-433F-870F-BE53ECFF2F3C}"/>
                </a:ext>
              </a:extLst>
            </p:cNvPr>
            <p:cNvSpPr txBox="1"/>
            <p:nvPr/>
          </p:nvSpPr>
          <p:spPr>
            <a:xfrm>
              <a:off x="6354272" y="442156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27,3</a:t>
              </a:r>
            </a:p>
          </p:txBody>
        </p:sp>
        <p:sp>
          <p:nvSpPr>
            <p:cNvPr id="134" name="pole tekstowe 133">
              <a:extLst>
                <a:ext uri="{FF2B5EF4-FFF2-40B4-BE49-F238E27FC236}">
                  <a16:creationId xmlns:a16="http://schemas.microsoft.com/office/drawing/2014/main" id="{4731210D-299C-4C92-A96B-3A45BE8E5D11}"/>
                </a:ext>
              </a:extLst>
            </p:cNvPr>
            <p:cNvSpPr txBox="1"/>
            <p:nvPr/>
          </p:nvSpPr>
          <p:spPr>
            <a:xfrm>
              <a:off x="6414947" y="482722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36,4</a:t>
              </a:r>
            </a:p>
          </p:txBody>
        </p:sp>
        <p:sp>
          <p:nvSpPr>
            <p:cNvPr id="135" name="pole tekstowe 134">
              <a:extLst>
                <a:ext uri="{FF2B5EF4-FFF2-40B4-BE49-F238E27FC236}">
                  <a16:creationId xmlns:a16="http://schemas.microsoft.com/office/drawing/2014/main" id="{28CD3F3A-3084-494B-B8F6-E326545281A2}"/>
                </a:ext>
              </a:extLst>
            </p:cNvPr>
            <p:cNvSpPr txBox="1"/>
            <p:nvPr/>
          </p:nvSpPr>
          <p:spPr>
            <a:xfrm>
              <a:off x="7012265" y="5033019"/>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16,1</a:t>
              </a:r>
            </a:p>
          </p:txBody>
        </p:sp>
        <p:sp>
          <p:nvSpPr>
            <p:cNvPr id="136" name="pole tekstowe 135">
              <a:extLst>
                <a:ext uri="{FF2B5EF4-FFF2-40B4-BE49-F238E27FC236}">
                  <a16:creationId xmlns:a16="http://schemas.microsoft.com/office/drawing/2014/main" id="{E4C99FD7-1D2F-4F00-9D1B-FA8F9B639F24}"/>
                </a:ext>
              </a:extLst>
            </p:cNvPr>
            <p:cNvSpPr txBox="1"/>
            <p:nvPr/>
          </p:nvSpPr>
          <p:spPr>
            <a:xfrm>
              <a:off x="7236309" y="539644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42,9</a:t>
              </a:r>
            </a:p>
          </p:txBody>
        </p:sp>
        <p:sp>
          <p:nvSpPr>
            <p:cNvPr id="137" name="pole tekstowe 136">
              <a:extLst>
                <a:ext uri="{FF2B5EF4-FFF2-40B4-BE49-F238E27FC236}">
                  <a16:creationId xmlns:a16="http://schemas.microsoft.com/office/drawing/2014/main" id="{21406AA9-E886-4E4A-9A7E-BB77DF9109A9}"/>
                </a:ext>
              </a:extLst>
            </p:cNvPr>
            <p:cNvSpPr txBox="1"/>
            <p:nvPr/>
          </p:nvSpPr>
          <p:spPr>
            <a:xfrm>
              <a:off x="6156209" y="507556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20,7</a:t>
              </a:r>
            </a:p>
          </p:txBody>
        </p:sp>
        <p:sp>
          <p:nvSpPr>
            <p:cNvPr id="138" name="pole tekstowe 137">
              <a:extLst>
                <a:ext uri="{FF2B5EF4-FFF2-40B4-BE49-F238E27FC236}">
                  <a16:creationId xmlns:a16="http://schemas.microsoft.com/office/drawing/2014/main" id="{FF88726B-63CC-431F-ACB9-B5CF3A85010A}"/>
                </a:ext>
              </a:extLst>
            </p:cNvPr>
            <p:cNvSpPr txBox="1"/>
            <p:nvPr/>
          </p:nvSpPr>
          <p:spPr>
            <a:xfrm>
              <a:off x="6241095" y="548033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43,7</a:t>
              </a:r>
            </a:p>
          </p:txBody>
        </p:sp>
        <p:sp>
          <p:nvSpPr>
            <p:cNvPr id="147" name="pole tekstowe 146">
              <a:extLst>
                <a:ext uri="{FF2B5EF4-FFF2-40B4-BE49-F238E27FC236}">
                  <a16:creationId xmlns:a16="http://schemas.microsoft.com/office/drawing/2014/main" id="{A3D469FF-ED56-44CE-9D8F-A2C641DF8842}"/>
                </a:ext>
              </a:extLst>
            </p:cNvPr>
            <p:cNvSpPr txBox="1"/>
            <p:nvPr/>
          </p:nvSpPr>
          <p:spPr>
            <a:xfrm>
              <a:off x="5715021" y="3893863"/>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49,2</a:t>
              </a:r>
            </a:p>
          </p:txBody>
        </p:sp>
        <p:sp>
          <p:nvSpPr>
            <p:cNvPr id="148" name="pole tekstowe 147">
              <a:extLst>
                <a:ext uri="{FF2B5EF4-FFF2-40B4-BE49-F238E27FC236}">
                  <a16:creationId xmlns:a16="http://schemas.microsoft.com/office/drawing/2014/main" id="{E691E358-A005-49C4-9AA9-466128CEBB49}"/>
                </a:ext>
              </a:extLst>
            </p:cNvPr>
            <p:cNvSpPr txBox="1"/>
            <p:nvPr/>
          </p:nvSpPr>
          <p:spPr>
            <a:xfrm>
              <a:off x="5154066" y="406189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30,8</a:t>
              </a:r>
            </a:p>
          </p:txBody>
        </p:sp>
        <p:sp>
          <p:nvSpPr>
            <p:cNvPr id="149" name="pole tekstowe 148">
              <a:extLst>
                <a:ext uri="{FF2B5EF4-FFF2-40B4-BE49-F238E27FC236}">
                  <a16:creationId xmlns:a16="http://schemas.microsoft.com/office/drawing/2014/main" id="{82549C55-EC94-4B0A-9E9C-B77D74891B58}"/>
                </a:ext>
              </a:extLst>
            </p:cNvPr>
            <p:cNvSpPr txBox="1"/>
            <p:nvPr/>
          </p:nvSpPr>
          <p:spPr>
            <a:xfrm>
              <a:off x="5389801" y="488802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19,3</a:t>
              </a:r>
            </a:p>
          </p:txBody>
        </p:sp>
        <p:sp>
          <p:nvSpPr>
            <p:cNvPr id="150" name="pole tekstowe 149">
              <a:extLst>
                <a:ext uri="{FF2B5EF4-FFF2-40B4-BE49-F238E27FC236}">
                  <a16:creationId xmlns:a16="http://schemas.microsoft.com/office/drawing/2014/main" id="{5EB73C9B-D721-4F31-9027-607835C86669}"/>
                </a:ext>
              </a:extLst>
            </p:cNvPr>
            <p:cNvSpPr txBox="1"/>
            <p:nvPr/>
          </p:nvSpPr>
          <p:spPr>
            <a:xfrm>
              <a:off x="5274333" y="532827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47,9</a:t>
              </a:r>
            </a:p>
          </p:txBody>
        </p:sp>
        <p:sp>
          <p:nvSpPr>
            <p:cNvPr id="151" name="pole tekstowe 150">
              <a:extLst>
                <a:ext uri="{FF2B5EF4-FFF2-40B4-BE49-F238E27FC236}">
                  <a16:creationId xmlns:a16="http://schemas.microsoft.com/office/drawing/2014/main" id="{EB6A9586-118C-42D0-A502-C62DD08ADF44}"/>
                </a:ext>
              </a:extLst>
            </p:cNvPr>
            <p:cNvSpPr txBox="1"/>
            <p:nvPr/>
          </p:nvSpPr>
          <p:spPr>
            <a:xfrm>
              <a:off x="4784317" y="4355786"/>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7,4</a:t>
              </a:r>
            </a:p>
          </p:txBody>
        </p:sp>
        <p:sp>
          <p:nvSpPr>
            <p:cNvPr id="152" name="pole tekstowe 151">
              <a:extLst>
                <a:ext uri="{FF2B5EF4-FFF2-40B4-BE49-F238E27FC236}">
                  <a16:creationId xmlns:a16="http://schemas.microsoft.com/office/drawing/2014/main" id="{8A4347F1-0ADC-44E6-A207-70405E2B8F8C}"/>
                </a:ext>
              </a:extLst>
            </p:cNvPr>
            <p:cNvSpPr txBox="1"/>
            <p:nvPr/>
          </p:nvSpPr>
          <p:spPr>
            <a:xfrm>
              <a:off x="5059773" y="451273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153" name="pole tekstowe 152">
              <a:extLst>
                <a:ext uri="{FF2B5EF4-FFF2-40B4-BE49-F238E27FC236}">
                  <a16:creationId xmlns:a16="http://schemas.microsoft.com/office/drawing/2014/main" id="{556FFCB9-2DE9-415C-A0A5-588416DA594B}"/>
                </a:ext>
              </a:extLst>
            </p:cNvPr>
            <p:cNvSpPr txBox="1"/>
            <p:nvPr/>
          </p:nvSpPr>
          <p:spPr>
            <a:xfrm>
              <a:off x="4060194" y="4045958"/>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9,2</a:t>
              </a:r>
            </a:p>
          </p:txBody>
        </p:sp>
        <p:sp>
          <p:nvSpPr>
            <p:cNvPr id="154" name="pole tekstowe 153">
              <a:extLst>
                <a:ext uri="{FF2B5EF4-FFF2-40B4-BE49-F238E27FC236}">
                  <a16:creationId xmlns:a16="http://schemas.microsoft.com/office/drawing/2014/main" id="{CA58CF5E-2A2D-4EFA-AAFF-8F53E7D8C0AB}"/>
                </a:ext>
              </a:extLst>
            </p:cNvPr>
            <p:cNvSpPr txBox="1"/>
            <p:nvPr/>
          </p:nvSpPr>
          <p:spPr>
            <a:xfrm>
              <a:off x="3931098" y="4555704"/>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64,5</a:t>
              </a:r>
            </a:p>
          </p:txBody>
        </p:sp>
        <p:sp>
          <p:nvSpPr>
            <p:cNvPr id="155" name="pole tekstowe 154">
              <a:extLst>
                <a:ext uri="{FF2B5EF4-FFF2-40B4-BE49-F238E27FC236}">
                  <a16:creationId xmlns:a16="http://schemas.microsoft.com/office/drawing/2014/main" id="{F82AC5E4-F571-492A-87AB-47D698C9F0D1}"/>
                </a:ext>
              </a:extLst>
            </p:cNvPr>
            <p:cNvSpPr txBox="1"/>
            <p:nvPr/>
          </p:nvSpPr>
          <p:spPr>
            <a:xfrm>
              <a:off x="5267548" y="2791208"/>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40,7</a:t>
              </a:r>
            </a:p>
          </p:txBody>
        </p:sp>
        <p:sp>
          <p:nvSpPr>
            <p:cNvPr id="156" name="pole tekstowe 155">
              <a:extLst>
                <a:ext uri="{FF2B5EF4-FFF2-40B4-BE49-F238E27FC236}">
                  <a16:creationId xmlns:a16="http://schemas.microsoft.com/office/drawing/2014/main" id="{17C80597-6244-4A44-BEDF-AEB7B60DAA5D}"/>
                </a:ext>
              </a:extLst>
            </p:cNvPr>
            <p:cNvSpPr txBox="1"/>
            <p:nvPr/>
          </p:nvSpPr>
          <p:spPr>
            <a:xfrm>
              <a:off x="4984605" y="317483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42,6</a:t>
              </a:r>
            </a:p>
          </p:txBody>
        </p:sp>
        <p:sp>
          <p:nvSpPr>
            <p:cNvPr id="157" name="pole tekstowe 156">
              <a:extLst>
                <a:ext uri="{FF2B5EF4-FFF2-40B4-BE49-F238E27FC236}">
                  <a16:creationId xmlns:a16="http://schemas.microsoft.com/office/drawing/2014/main" id="{A2FB4174-C43D-48E8-B8C2-A192C7182335}"/>
                </a:ext>
              </a:extLst>
            </p:cNvPr>
            <p:cNvSpPr txBox="1"/>
            <p:nvPr/>
          </p:nvSpPr>
          <p:spPr>
            <a:xfrm>
              <a:off x="4548951" y="3362645"/>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34,8</a:t>
              </a:r>
            </a:p>
          </p:txBody>
        </p:sp>
        <p:sp>
          <p:nvSpPr>
            <p:cNvPr id="158" name="pole tekstowe 157">
              <a:extLst>
                <a:ext uri="{FF2B5EF4-FFF2-40B4-BE49-F238E27FC236}">
                  <a16:creationId xmlns:a16="http://schemas.microsoft.com/office/drawing/2014/main" id="{7735379C-3474-48CD-9F16-6FE4315C61AB}"/>
                </a:ext>
              </a:extLst>
            </p:cNvPr>
            <p:cNvSpPr txBox="1"/>
            <p:nvPr/>
          </p:nvSpPr>
          <p:spPr>
            <a:xfrm>
              <a:off x="4503280" y="371472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24,7</a:t>
              </a:r>
            </a:p>
          </p:txBody>
        </p:sp>
        <p:sp>
          <p:nvSpPr>
            <p:cNvPr id="159" name="pole tekstowe 158">
              <a:extLst>
                <a:ext uri="{FF2B5EF4-FFF2-40B4-BE49-F238E27FC236}">
                  <a16:creationId xmlns:a16="http://schemas.microsoft.com/office/drawing/2014/main" id="{092DE020-D7B6-4D9D-B2CF-7C7FED69666F}"/>
                </a:ext>
              </a:extLst>
            </p:cNvPr>
            <p:cNvSpPr txBox="1"/>
            <p:nvPr/>
          </p:nvSpPr>
          <p:spPr>
            <a:xfrm>
              <a:off x="3647593" y="337302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22,2</a:t>
              </a:r>
            </a:p>
          </p:txBody>
        </p:sp>
        <p:sp>
          <p:nvSpPr>
            <p:cNvPr id="160" name="pole tekstowe 159">
              <a:extLst>
                <a:ext uri="{FF2B5EF4-FFF2-40B4-BE49-F238E27FC236}">
                  <a16:creationId xmlns:a16="http://schemas.microsoft.com/office/drawing/2014/main" id="{B67B4FD9-F12C-4F42-953B-EFE00A775C6E}"/>
                </a:ext>
              </a:extLst>
            </p:cNvPr>
            <p:cNvSpPr txBox="1"/>
            <p:nvPr/>
          </p:nvSpPr>
          <p:spPr>
            <a:xfrm>
              <a:off x="3548306" y="3800280"/>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44,4</a:t>
              </a:r>
            </a:p>
          </p:txBody>
        </p:sp>
        <p:sp>
          <p:nvSpPr>
            <p:cNvPr id="161" name="pole tekstowe 160">
              <a:extLst>
                <a:ext uri="{FF2B5EF4-FFF2-40B4-BE49-F238E27FC236}">
                  <a16:creationId xmlns:a16="http://schemas.microsoft.com/office/drawing/2014/main" id="{E215F4FD-96BF-453A-A0CA-6CB85EBEA7DF}"/>
                </a:ext>
              </a:extLst>
            </p:cNvPr>
            <p:cNvSpPr txBox="1"/>
            <p:nvPr/>
          </p:nvSpPr>
          <p:spPr>
            <a:xfrm>
              <a:off x="3854111" y="2362991"/>
              <a:ext cx="692136" cy="239321"/>
            </a:xfrm>
            <a:prstGeom prst="rect">
              <a:avLst/>
            </a:prstGeom>
            <a:noFill/>
          </p:spPr>
          <p:txBody>
            <a:bodyPr wrap="square" rtlCol="0">
              <a:spAutoFit/>
            </a:bodyPr>
            <a:lstStyle/>
            <a:p>
              <a:r>
                <a:rPr lang="pl-PL" sz="1100" b="1" u="sng" dirty="0">
                  <a:solidFill>
                    <a:schemeClr val="tx1">
                      <a:lumMod val="65000"/>
                      <a:lumOff val="35000"/>
                    </a:schemeClr>
                  </a:solidFill>
                  <a:latin typeface="Century Gothic" panose="020B0502020202020204" pitchFamily="34" charset="0"/>
                </a:rPr>
                <a:t>39,1</a:t>
              </a:r>
            </a:p>
          </p:txBody>
        </p:sp>
        <p:sp>
          <p:nvSpPr>
            <p:cNvPr id="162" name="pole tekstowe 161">
              <a:extLst>
                <a:ext uri="{FF2B5EF4-FFF2-40B4-BE49-F238E27FC236}">
                  <a16:creationId xmlns:a16="http://schemas.microsoft.com/office/drawing/2014/main" id="{72CB3321-D417-4B47-B326-2AD3CFACA945}"/>
                </a:ext>
              </a:extLst>
            </p:cNvPr>
            <p:cNvSpPr txBox="1"/>
            <p:nvPr/>
          </p:nvSpPr>
          <p:spPr>
            <a:xfrm>
              <a:off x="3680143" y="2713801"/>
              <a:ext cx="692136" cy="261610"/>
            </a:xfrm>
            <a:prstGeom prst="rect">
              <a:avLst/>
            </a:prstGeom>
            <a:noFill/>
          </p:spPr>
          <p:txBody>
            <a:bodyPr wrap="square" rtlCol="0">
              <a:spAutoFit/>
            </a:bodyPr>
            <a:lstStyle/>
            <a:p>
              <a:r>
                <a:rPr lang="pl-PL" sz="1100" b="1" dirty="0">
                  <a:solidFill>
                    <a:schemeClr val="tx1">
                      <a:lumMod val="65000"/>
                      <a:lumOff val="35000"/>
                    </a:schemeClr>
                  </a:solidFill>
                  <a:latin typeface="Century Gothic" panose="020B0502020202020204" pitchFamily="34" charset="0"/>
                </a:rPr>
                <a:t>15,2</a:t>
              </a:r>
            </a:p>
          </p:txBody>
        </p:sp>
      </p:grpSp>
    </p:spTree>
    <p:extLst>
      <p:ext uri="{BB962C8B-B14F-4D97-AF65-F5344CB8AC3E}">
        <p14:creationId xmlns:p14="http://schemas.microsoft.com/office/powerpoint/2010/main" val="537598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Symbol zastępczy zawartości 6" descr="Działania wymagane w celu poprawy jakości powietrza w Polsce&#10;&#10;Wykres słupkowy grupowany prezentuje zestawienie działań, które powinny być stosowane w celu poprawy jakości powietrza w Polsce wraz z odsetkiem wskazań: zwiększenie kontroli, czym pali się w piecach przydomowych - 71,7%; zwiększenie kontroli emisji spalin w samochodach osobowych i ciężarowych-73,0%; wymiana starych pieców węglowych na piece niskoemisyjne-73,6%; termomodernizacja budynków - 63,9%; nakładanie dodatkowych opłat za zanieczyszczanie powietrza - 56,3%; bardziej restrykcyjne nakładanie kar/mandatów za zanieczyszczanie powietrza - 56,3%; wydzielenie bus-pasów - 46,5%; wprowadzenie stref ograniczonego ruchu pojazdów samochodowych w centrach miast albo wprowadzenie opłaty za wjazd - 54,9%;  wprowadzenie systemów rowerowych (wypożyczalnia rowerów) - 64,5%; stosowanie odnawialnych źródeł energii - 64,6%;  podłączenia indywidualnych gospodarstw do sieci ciepłowniczej - 65,7%; inne, jakie- 1,4%&#10;">
            <a:extLst>
              <a:ext uri="{FF2B5EF4-FFF2-40B4-BE49-F238E27FC236}">
                <a16:creationId xmlns:a16="http://schemas.microsoft.com/office/drawing/2014/main" id="{B4D5A71F-C51E-4012-B0A9-766C4DFDAB78}"/>
              </a:ext>
            </a:extLst>
          </p:cNvPr>
          <p:cNvGraphicFramePr>
            <a:graphicFrameLocks/>
          </p:cNvGraphicFramePr>
          <p:nvPr>
            <p:extLst>
              <p:ext uri="{D42A27DB-BD31-4B8C-83A1-F6EECF244321}">
                <p14:modId xmlns:p14="http://schemas.microsoft.com/office/powerpoint/2010/main" val="4247752438"/>
              </p:ext>
            </p:extLst>
          </p:nvPr>
        </p:nvGraphicFramePr>
        <p:xfrm>
          <a:off x="-119341" y="734787"/>
          <a:ext cx="8986671" cy="5189774"/>
        </p:xfrm>
        <a:graphic>
          <a:graphicData uri="http://schemas.openxmlformats.org/drawingml/2006/chart">
            <c:chart xmlns:c="http://schemas.openxmlformats.org/drawingml/2006/chart" xmlns:r="http://schemas.openxmlformats.org/officeDocument/2006/relationships" r:id="rId2"/>
          </a:graphicData>
        </a:graphic>
      </p:graphicFrame>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44</a:t>
            </a:fld>
            <a:endParaRPr lang="pl-PL" dirty="0"/>
          </a:p>
        </p:txBody>
      </p:sp>
      <p:sp>
        <p:nvSpPr>
          <p:cNvPr id="40" name="Prostokąt 39">
            <a:extLst>
              <a:ext uri="{FF2B5EF4-FFF2-40B4-BE49-F238E27FC236}">
                <a16:creationId xmlns:a16="http://schemas.microsoft.com/office/drawing/2014/main" id="{222C4B36-EC4B-47CA-94E9-BAACBBDB1120}"/>
              </a:ext>
            </a:extLst>
          </p:cNvPr>
          <p:cNvSpPr/>
          <p:nvPr/>
        </p:nvSpPr>
        <p:spPr>
          <a:xfrm>
            <a:off x="0" y="167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P11. Jakie Pana(i) zdaniem powinno stosować się działania w celu poprawy jakości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 name="Grupa 1">
            <a:extLst>
              <a:ext uri="{FF2B5EF4-FFF2-40B4-BE49-F238E27FC236}">
                <a16:creationId xmlns:a16="http://schemas.microsoft.com/office/drawing/2014/main" id="{3E8C5011-3140-4A71-A35D-AACE210FF26A}"/>
              </a:ext>
            </a:extLst>
          </p:cNvPr>
          <p:cNvGrpSpPr/>
          <p:nvPr/>
        </p:nvGrpSpPr>
        <p:grpSpPr>
          <a:xfrm>
            <a:off x="570411" y="437602"/>
            <a:ext cx="8003178" cy="1608912"/>
            <a:chOff x="227356" y="1091286"/>
            <a:chExt cx="8003178" cy="1332938"/>
          </a:xfrm>
        </p:grpSpPr>
        <p:sp>
          <p:nvSpPr>
            <p:cNvPr id="20" name="Prostokąt 19">
              <a:extLst>
                <a:ext uri="{FF2B5EF4-FFF2-40B4-BE49-F238E27FC236}">
                  <a16:creationId xmlns:a16="http://schemas.microsoft.com/office/drawing/2014/main" id="{D52BBEFD-D2E9-4462-AB62-6ACC8052967F}"/>
                </a:ext>
              </a:extLst>
            </p:cNvPr>
            <p:cNvSpPr/>
            <p:nvPr/>
          </p:nvSpPr>
          <p:spPr>
            <a:xfrm>
              <a:off x="227356" y="1265548"/>
              <a:ext cx="8003178" cy="1158676"/>
            </a:xfrm>
            <a:prstGeom prst="flowChartAlternateProcess">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1" name="Prostokąt: zaokrąglone rogi 20">
              <a:extLst>
                <a:ext uri="{FF2B5EF4-FFF2-40B4-BE49-F238E27FC236}">
                  <a16:creationId xmlns:a16="http://schemas.microsoft.com/office/drawing/2014/main" id="{B591DCC3-435F-4B54-B057-24BB0BB74B41}"/>
                </a:ext>
              </a:extLst>
            </p:cNvPr>
            <p:cNvSpPr/>
            <p:nvPr/>
          </p:nvSpPr>
          <p:spPr>
            <a:xfrm>
              <a:off x="1600960" y="1091286"/>
              <a:ext cx="825934" cy="259047"/>
            </a:xfrm>
            <a:prstGeom prst="flowChartAlternateProcess">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lumMod val="75000"/>
                      <a:lumOff val="25000"/>
                    </a:schemeClr>
                  </a:solidFill>
                  <a:latin typeface="Century Gothic" panose="020B0502020202020204" pitchFamily="34" charset="0"/>
                </a:rPr>
                <a:t>TOP 3</a:t>
              </a:r>
            </a:p>
          </p:txBody>
        </p:sp>
      </p:grpSp>
      <p:sp>
        <p:nvSpPr>
          <p:cNvPr id="3" name="pole tekstowe 2">
            <a:extLst>
              <a:ext uri="{FF2B5EF4-FFF2-40B4-BE49-F238E27FC236}">
                <a16:creationId xmlns:a16="http://schemas.microsoft.com/office/drawing/2014/main" id="{BE34FB52-F739-4AB5-99F5-DC804FF307C9}"/>
              </a:ext>
            </a:extLst>
          </p:cNvPr>
          <p:cNvSpPr txBox="1"/>
          <p:nvPr/>
        </p:nvSpPr>
        <p:spPr>
          <a:xfrm>
            <a:off x="3761118" y="5820971"/>
            <a:ext cx="5382882" cy="338554"/>
          </a:xfrm>
          <a:prstGeom prst="rect">
            <a:avLst/>
          </a:prstGeom>
          <a:noFill/>
        </p:spPr>
        <p:txBody>
          <a:bodyPr wrap="square" rtlCol="0">
            <a:spAutoFit/>
          </a:bodyPr>
          <a:lstStyle/>
          <a:p>
            <a:r>
              <a:rPr lang="pl-PL" sz="800" dirty="0">
                <a:solidFill>
                  <a:schemeClr val="tx1">
                    <a:lumMod val="75000"/>
                    <a:lumOff val="25000"/>
                  </a:schemeClr>
                </a:solidFill>
                <a:latin typeface="Century Gothic" panose="020B0502020202020204" pitchFamily="34" charset="0"/>
              </a:rPr>
              <a:t>m.in. zadbanie o zieleń w miastach, zwiększenie nasadzeń drzew, dofinansowania do wymiany pieców i termomodernizacji budynków</a:t>
            </a:r>
          </a:p>
        </p:txBody>
      </p:sp>
    </p:spTree>
    <p:extLst>
      <p:ext uri="{BB962C8B-B14F-4D97-AF65-F5344CB8AC3E}">
        <p14:creationId xmlns:p14="http://schemas.microsoft.com/office/powerpoint/2010/main" val="644700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45</a:t>
            </a:fld>
            <a:endParaRPr lang="pl-PL" dirty="0"/>
          </a:p>
        </p:txBody>
      </p:sp>
      <p:sp>
        <p:nvSpPr>
          <p:cNvPr id="41" name="pole tekstowe 40">
            <a:extLst>
              <a:ext uri="{FF2B5EF4-FFF2-40B4-BE49-F238E27FC236}">
                <a16:creationId xmlns:a16="http://schemas.microsoft.com/office/drawing/2014/main" id="{7BF76FA9-3DFF-43D9-9D66-3EB863D4268A}"/>
              </a:ext>
            </a:extLst>
          </p:cNvPr>
          <p:cNvSpPr txBox="1"/>
          <p:nvPr/>
        </p:nvSpPr>
        <p:spPr>
          <a:xfrm>
            <a:off x="216731" y="5812131"/>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graphicFrame>
        <p:nvGraphicFramePr>
          <p:cNvPr id="9" name="Wykres 8">
            <a:extLst>
              <a:ext uri="{FF2B5EF4-FFF2-40B4-BE49-F238E27FC236}">
                <a16:creationId xmlns:a16="http://schemas.microsoft.com/office/drawing/2014/main" id="{3A11B4C7-2C2B-46DE-A731-093AE918DDE6}"/>
              </a:ext>
            </a:extLst>
          </p:cNvPr>
          <p:cNvGraphicFramePr/>
          <p:nvPr>
            <p:extLst>
              <p:ext uri="{D42A27DB-BD31-4B8C-83A1-F6EECF244321}">
                <p14:modId xmlns:p14="http://schemas.microsoft.com/office/powerpoint/2010/main" val="3822615204"/>
              </p:ext>
            </p:extLst>
          </p:nvPr>
        </p:nvGraphicFramePr>
        <p:xfrm>
          <a:off x="18854" y="1800752"/>
          <a:ext cx="2847038" cy="4226822"/>
        </p:xfrm>
        <a:graphic>
          <a:graphicData uri="http://schemas.openxmlformats.org/drawingml/2006/chart">
            <c:chart xmlns:c="http://schemas.openxmlformats.org/drawingml/2006/chart" xmlns:r="http://schemas.openxmlformats.org/officeDocument/2006/relationships" r:id="rId2"/>
          </a:graphicData>
        </a:graphic>
      </p:graphicFrame>
      <p:sp>
        <p:nvSpPr>
          <p:cNvPr id="10" name="Prostokąt: zaokrąglone rogi 9">
            <a:extLst>
              <a:ext uri="{FF2B5EF4-FFF2-40B4-BE49-F238E27FC236}">
                <a16:creationId xmlns:a16="http://schemas.microsoft.com/office/drawing/2014/main" id="{7EDD67CD-E391-4DD8-B92A-220CBFE5F887}"/>
              </a:ext>
            </a:extLst>
          </p:cNvPr>
          <p:cNvSpPr/>
          <p:nvPr/>
        </p:nvSpPr>
        <p:spPr>
          <a:xfrm>
            <a:off x="914206" y="1069934"/>
            <a:ext cx="1811023"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wymiana starych pieców węglowych na piece niskoemisyjne</a:t>
            </a:r>
          </a:p>
        </p:txBody>
      </p:sp>
      <p:graphicFrame>
        <p:nvGraphicFramePr>
          <p:cNvPr id="11" name="Wykres 10">
            <a:extLst>
              <a:ext uri="{FF2B5EF4-FFF2-40B4-BE49-F238E27FC236}">
                <a16:creationId xmlns:a16="http://schemas.microsoft.com/office/drawing/2014/main" id="{7597982F-56FA-44B5-AD99-12724771B0BA}"/>
              </a:ext>
            </a:extLst>
          </p:cNvPr>
          <p:cNvGraphicFramePr/>
          <p:nvPr>
            <p:extLst>
              <p:ext uri="{D42A27DB-BD31-4B8C-83A1-F6EECF244321}">
                <p14:modId xmlns:p14="http://schemas.microsoft.com/office/powerpoint/2010/main" val="3647746198"/>
              </p:ext>
            </p:extLst>
          </p:nvPr>
        </p:nvGraphicFramePr>
        <p:xfrm>
          <a:off x="2865892" y="1800753"/>
          <a:ext cx="2906201" cy="42268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Wykres 11">
            <a:extLst>
              <a:ext uri="{FF2B5EF4-FFF2-40B4-BE49-F238E27FC236}">
                <a16:creationId xmlns:a16="http://schemas.microsoft.com/office/drawing/2014/main" id="{02424A81-1226-43EA-B2C2-D03FD6EF89D1}"/>
              </a:ext>
            </a:extLst>
          </p:cNvPr>
          <p:cNvGraphicFramePr/>
          <p:nvPr>
            <p:extLst>
              <p:ext uri="{D42A27DB-BD31-4B8C-83A1-F6EECF244321}">
                <p14:modId xmlns:p14="http://schemas.microsoft.com/office/powerpoint/2010/main" val="108595260"/>
              </p:ext>
            </p:extLst>
          </p:nvPr>
        </p:nvGraphicFramePr>
        <p:xfrm>
          <a:off x="5868464" y="1800753"/>
          <a:ext cx="2683865" cy="4226821"/>
        </p:xfrm>
        <a:graphic>
          <a:graphicData uri="http://schemas.openxmlformats.org/drawingml/2006/chart">
            <c:chart xmlns:c="http://schemas.openxmlformats.org/drawingml/2006/chart" xmlns:r="http://schemas.openxmlformats.org/officeDocument/2006/relationships" r:id="rId4"/>
          </a:graphicData>
        </a:graphic>
      </p:graphicFrame>
      <p:sp>
        <p:nvSpPr>
          <p:cNvPr id="13" name="Prostokąt: zaokrąglone rogi 12">
            <a:extLst>
              <a:ext uri="{FF2B5EF4-FFF2-40B4-BE49-F238E27FC236}">
                <a16:creationId xmlns:a16="http://schemas.microsoft.com/office/drawing/2014/main" id="{BCB70D37-90DF-47A7-A8C3-4273831DC5A4}"/>
              </a:ext>
            </a:extLst>
          </p:cNvPr>
          <p:cNvSpPr/>
          <p:nvPr/>
        </p:nvSpPr>
        <p:spPr>
          <a:xfrm>
            <a:off x="3733606" y="1069933"/>
            <a:ext cx="1902930"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zwiększenie kontroli emisji spalin w samochodach osobowych i ciężarowych </a:t>
            </a:r>
          </a:p>
        </p:txBody>
      </p:sp>
      <p:sp>
        <p:nvSpPr>
          <p:cNvPr id="14" name="Prostokąt: zaokrąglone rogi 13">
            <a:extLst>
              <a:ext uri="{FF2B5EF4-FFF2-40B4-BE49-F238E27FC236}">
                <a16:creationId xmlns:a16="http://schemas.microsoft.com/office/drawing/2014/main" id="{780609A4-9324-4533-A507-94A4A8188624}"/>
              </a:ext>
            </a:extLst>
          </p:cNvPr>
          <p:cNvSpPr/>
          <p:nvPr/>
        </p:nvSpPr>
        <p:spPr>
          <a:xfrm>
            <a:off x="6644913" y="1069932"/>
            <a:ext cx="1811023" cy="54064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zwiększenie kontroli czym pali się w piecach przydomowych </a:t>
            </a:r>
          </a:p>
        </p:txBody>
      </p:sp>
      <p:sp>
        <p:nvSpPr>
          <p:cNvPr id="15" name="Prostokąt: zaokrąglone rogi 20">
            <a:extLst>
              <a:ext uri="{FF2B5EF4-FFF2-40B4-BE49-F238E27FC236}">
                <a16:creationId xmlns:a16="http://schemas.microsoft.com/office/drawing/2014/main" id="{7DD3A9EB-766E-4C89-A4BD-B0CF26EC4D55}"/>
              </a:ext>
            </a:extLst>
          </p:cNvPr>
          <p:cNvSpPr/>
          <p:nvPr/>
        </p:nvSpPr>
        <p:spPr>
          <a:xfrm>
            <a:off x="164666" y="620620"/>
            <a:ext cx="825934" cy="259047"/>
          </a:xfrm>
          <a:prstGeom prst="flowChartAlternateProcess">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lumMod val="75000"/>
                    <a:lumOff val="25000"/>
                  </a:schemeClr>
                </a:solidFill>
                <a:latin typeface="Century Gothic" panose="020B0502020202020204" pitchFamily="34" charset="0"/>
              </a:rPr>
              <a:t>TOP 3</a:t>
            </a:r>
          </a:p>
        </p:txBody>
      </p:sp>
      <p:graphicFrame>
        <p:nvGraphicFramePr>
          <p:cNvPr id="16" name="Tabela 15">
            <a:extLst>
              <a:ext uri="{FF2B5EF4-FFF2-40B4-BE49-F238E27FC236}">
                <a16:creationId xmlns:a16="http://schemas.microsoft.com/office/drawing/2014/main" id="{17285A30-87F9-410F-A74D-DAAC36130286}"/>
              </a:ext>
            </a:extLst>
          </p:cNvPr>
          <p:cNvGraphicFramePr>
            <a:graphicFrameLocks noGrp="1"/>
          </p:cNvGraphicFramePr>
          <p:nvPr/>
        </p:nvGraphicFramePr>
        <p:xfrm>
          <a:off x="3789397" y="2560630"/>
          <a:ext cx="323178" cy="1198805"/>
        </p:xfrm>
        <a:graphic>
          <a:graphicData uri="http://schemas.openxmlformats.org/drawingml/2006/table">
            <a:tbl>
              <a:tblPr firstRow="1" bandRow="1">
                <a:tableStyleId>{2D5ABB26-0587-4C30-8999-92F81FD0307C}</a:tableStyleId>
              </a:tblPr>
              <a:tblGrid>
                <a:gridCol w="323178">
                  <a:extLst>
                    <a:ext uri="{9D8B030D-6E8A-4147-A177-3AD203B41FA5}">
                      <a16:colId xmlns:a16="http://schemas.microsoft.com/office/drawing/2014/main" val="3520356639"/>
                    </a:ext>
                  </a:extLst>
                </a:gridCol>
              </a:tblGrid>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10676636"/>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1090955000"/>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239761">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18" name="Tabela 17">
            <a:extLst>
              <a:ext uri="{FF2B5EF4-FFF2-40B4-BE49-F238E27FC236}">
                <a16:creationId xmlns:a16="http://schemas.microsoft.com/office/drawing/2014/main" id="{3AACE262-E9F4-402E-B782-2E9810D0784F}"/>
              </a:ext>
            </a:extLst>
          </p:cNvPr>
          <p:cNvGraphicFramePr>
            <a:graphicFrameLocks noGrp="1"/>
          </p:cNvGraphicFramePr>
          <p:nvPr/>
        </p:nvGraphicFramePr>
        <p:xfrm>
          <a:off x="3793137" y="5014268"/>
          <a:ext cx="378969" cy="975508"/>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43877">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19" name="Tabela 18">
            <a:extLst>
              <a:ext uri="{FF2B5EF4-FFF2-40B4-BE49-F238E27FC236}">
                <a16:creationId xmlns:a16="http://schemas.microsoft.com/office/drawing/2014/main" id="{E7CB1D27-AB77-42F1-8E05-6ED71DAF381A}"/>
              </a:ext>
            </a:extLst>
          </p:cNvPr>
          <p:cNvGraphicFramePr>
            <a:graphicFrameLocks noGrp="1"/>
          </p:cNvGraphicFramePr>
          <p:nvPr/>
        </p:nvGraphicFramePr>
        <p:xfrm>
          <a:off x="3772231" y="4018822"/>
          <a:ext cx="420783" cy="736059"/>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0" name="Tabela 19">
            <a:extLst>
              <a:ext uri="{FF2B5EF4-FFF2-40B4-BE49-F238E27FC236}">
                <a16:creationId xmlns:a16="http://schemas.microsoft.com/office/drawing/2014/main" id="{00837781-0BF4-45B8-9348-1BE77F77985B}"/>
              </a:ext>
            </a:extLst>
          </p:cNvPr>
          <p:cNvGraphicFramePr>
            <a:graphicFrameLocks noGrp="1"/>
          </p:cNvGraphicFramePr>
          <p:nvPr/>
        </p:nvGraphicFramePr>
        <p:xfrm>
          <a:off x="3733606" y="2081124"/>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sp>
        <p:nvSpPr>
          <p:cNvPr id="17" name="Prostokąt 16">
            <a:extLst>
              <a:ext uri="{FF2B5EF4-FFF2-40B4-BE49-F238E27FC236}">
                <a16:creationId xmlns:a16="http://schemas.microsoft.com/office/drawing/2014/main" id="{3F2CFFB2-0A69-405B-9898-CEE82BA0DDEE}"/>
              </a:ext>
            </a:extLst>
          </p:cNvPr>
          <p:cNvSpPr/>
          <p:nvPr/>
        </p:nvSpPr>
        <p:spPr>
          <a:xfrm>
            <a:off x="0" y="1673"/>
            <a:ext cx="9144000" cy="498150"/>
          </a:xfrm>
          <a:prstGeom prst="rect">
            <a:avLst/>
          </a:prstGeom>
        </p:spPr>
        <p:txBody>
          <a:bodyPr wrap="square">
            <a:spAutoFit/>
          </a:bodyPr>
          <a:lstStyle/>
          <a:p>
            <a:pPr>
              <a:lnSpc>
                <a:spcPct val="115000"/>
              </a:lnSpc>
            </a:pPr>
            <a:r>
              <a:rPr lang="pl-PL" sz="1200" b="1" i="1" dirty="0">
                <a:solidFill>
                  <a:schemeClr val="tx1">
                    <a:lumMod val="65000"/>
                    <a:lumOff val="35000"/>
                  </a:schemeClr>
                </a:solidFill>
                <a:latin typeface="Century Gothic" panose="020B0502020202020204" pitchFamily="34" charset="0"/>
                <a:cs typeface="Times New Roman" panose="02020603050405020304" pitchFamily="18" charset="0"/>
              </a:rPr>
              <a:t>P11. Jakie Pana(i) zdaniem powinno stosować się działania w celu poprawy jakości powietrza w Polsce?</a:t>
            </a:r>
          </a:p>
          <a:p>
            <a:pPr>
              <a:lnSpc>
                <a:spcPct val="115000"/>
              </a:lnSpc>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aphicFrame>
        <p:nvGraphicFramePr>
          <p:cNvPr id="22" name="Tabela 21">
            <a:extLst>
              <a:ext uri="{FF2B5EF4-FFF2-40B4-BE49-F238E27FC236}">
                <a16:creationId xmlns:a16="http://schemas.microsoft.com/office/drawing/2014/main" id="{69A43CBD-5A07-4662-8EA0-6B8F485D9EB6}"/>
              </a:ext>
            </a:extLst>
          </p:cNvPr>
          <p:cNvGraphicFramePr>
            <a:graphicFrameLocks noGrp="1"/>
          </p:cNvGraphicFramePr>
          <p:nvPr/>
        </p:nvGraphicFramePr>
        <p:xfrm>
          <a:off x="6439857" y="2081124"/>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graphicFrame>
        <p:nvGraphicFramePr>
          <p:cNvPr id="23" name="Tabela 22">
            <a:extLst>
              <a:ext uri="{FF2B5EF4-FFF2-40B4-BE49-F238E27FC236}">
                <a16:creationId xmlns:a16="http://schemas.microsoft.com/office/drawing/2014/main" id="{66853AAA-1651-4DA9-8A08-BB0D50E86AA7}"/>
              </a:ext>
            </a:extLst>
          </p:cNvPr>
          <p:cNvGraphicFramePr>
            <a:graphicFrameLocks noGrp="1"/>
          </p:cNvGraphicFramePr>
          <p:nvPr/>
        </p:nvGraphicFramePr>
        <p:xfrm>
          <a:off x="6434521" y="3576784"/>
          <a:ext cx="420783" cy="884076"/>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4" name="Tabela 23">
            <a:extLst>
              <a:ext uri="{FF2B5EF4-FFF2-40B4-BE49-F238E27FC236}">
                <a16:creationId xmlns:a16="http://schemas.microsoft.com/office/drawing/2014/main" id="{FB024536-CF69-487E-A715-5EE6F0965496}"/>
              </a:ext>
            </a:extLst>
          </p:cNvPr>
          <p:cNvGraphicFramePr>
            <a:graphicFrameLocks noGrp="1"/>
          </p:cNvGraphicFramePr>
          <p:nvPr/>
        </p:nvGraphicFramePr>
        <p:xfrm>
          <a:off x="6476335" y="4794042"/>
          <a:ext cx="378969" cy="1195736"/>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98934">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5" name="Tabela 24">
            <a:extLst>
              <a:ext uri="{FF2B5EF4-FFF2-40B4-BE49-F238E27FC236}">
                <a16:creationId xmlns:a16="http://schemas.microsoft.com/office/drawing/2014/main" id="{84B502D5-F0AA-443F-A97E-3B1A48E107CF}"/>
              </a:ext>
            </a:extLst>
          </p:cNvPr>
          <p:cNvGraphicFramePr>
            <a:graphicFrameLocks noGrp="1"/>
          </p:cNvGraphicFramePr>
          <p:nvPr/>
        </p:nvGraphicFramePr>
        <p:xfrm>
          <a:off x="6455427" y="2692708"/>
          <a:ext cx="420783" cy="589384"/>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522</a:t>
                      </a:r>
                    </a:p>
                  </a:txBody>
                  <a:tcPr marL="9525" marR="9525" marT="9525" marB="0" anchor="ctr"/>
                </a:tc>
                <a:extLst>
                  <a:ext uri="{0D108BD9-81ED-4DB2-BD59-A6C34878D82A}">
                    <a16:rowId xmlns:a16="http://schemas.microsoft.com/office/drawing/2014/main" val="310676636"/>
                  </a:ext>
                </a:extLst>
              </a:tr>
              <a:tr h="294692">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478</a:t>
                      </a:r>
                    </a:p>
                  </a:txBody>
                  <a:tcPr marL="9525" marR="9525" marT="9525" marB="0" anchor="ctr"/>
                </a:tc>
                <a:extLst>
                  <a:ext uri="{0D108BD9-81ED-4DB2-BD59-A6C34878D82A}">
                    <a16:rowId xmlns:a16="http://schemas.microsoft.com/office/drawing/2014/main" val="1090955000"/>
                  </a:ext>
                </a:extLst>
              </a:tr>
            </a:tbl>
          </a:graphicData>
        </a:graphic>
      </p:graphicFrame>
      <p:graphicFrame>
        <p:nvGraphicFramePr>
          <p:cNvPr id="26" name="Tabela 25">
            <a:extLst>
              <a:ext uri="{FF2B5EF4-FFF2-40B4-BE49-F238E27FC236}">
                <a16:creationId xmlns:a16="http://schemas.microsoft.com/office/drawing/2014/main" id="{5655C580-9CA8-4C9B-B8CF-64FE2951CBC3}"/>
              </a:ext>
            </a:extLst>
          </p:cNvPr>
          <p:cNvGraphicFramePr>
            <a:graphicFrameLocks noGrp="1"/>
          </p:cNvGraphicFramePr>
          <p:nvPr/>
        </p:nvGraphicFramePr>
        <p:xfrm>
          <a:off x="914206" y="2560630"/>
          <a:ext cx="323178" cy="1198805"/>
        </p:xfrm>
        <a:graphic>
          <a:graphicData uri="http://schemas.openxmlformats.org/drawingml/2006/table">
            <a:tbl>
              <a:tblPr firstRow="1" bandRow="1">
                <a:tableStyleId>{2D5ABB26-0587-4C30-8999-92F81FD0307C}</a:tableStyleId>
              </a:tblPr>
              <a:tblGrid>
                <a:gridCol w="323178">
                  <a:extLst>
                    <a:ext uri="{9D8B030D-6E8A-4147-A177-3AD203B41FA5}">
                      <a16:colId xmlns:a16="http://schemas.microsoft.com/office/drawing/2014/main" val="3520356639"/>
                    </a:ext>
                  </a:extLst>
                </a:gridCol>
              </a:tblGrid>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389</a:t>
                      </a:r>
                    </a:p>
                  </a:txBody>
                  <a:tcPr marL="9525" marR="9525" marT="9525" marB="0" anchor="ctr"/>
                </a:tc>
                <a:extLst>
                  <a:ext uri="{0D108BD9-81ED-4DB2-BD59-A6C34878D82A}">
                    <a16:rowId xmlns:a16="http://schemas.microsoft.com/office/drawing/2014/main" val="310676636"/>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242</a:t>
                      </a:r>
                    </a:p>
                  </a:txBody>
                  <a:tcPr marL="9525" marR="9525" marT="9525" marB="0" anchor="ctr"/>
                </a:tc>
                <a:extLst>
                  <a:ext uri="{0D108BD9-81ED-4DB2-BD59-A6C34878D82A}">
                    <a16:rowId xmlns:a16="http://schemas.microsoft.com/office/drawing/2014/main" val="1090955000"/>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239761">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239761">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2207661276"/>
                  </a:ext>
                </a:extLst>
              </a:tr>
            </a:tbl>
          </a:graphicData>
        </a:graphic>
      </p:graphicFrame>
      <p:graphicFrame>
        <p:nvGraphicFramePr>
          <p:cNvPr id="27" name="Tabela 26">
            <a:extLst>
              <a:ext uri="{FF2B5EF4-FFF2-40B4-BE49-F238E27FC236}">
                <a16:creationId xmlns:a16="http://schemas.microsoft.com/office/drawing/2014/main" id="{A27B0C5B-FC28-4F04-BD9F-55FCB8D619B0}"/>
              </a:ext>
            </a:extLst>
          </p:cNvPr>
          <p:cNvGraphicFramePr>
            <a:graphicFrameLocks noGrp="1"/>
          </p:cNvGraphicFramePr>
          <p:nvPr/>
        </p:nvGraphicFramePr>
        <p:xfrm>
          <a:off x="967375" y="4985306"/>
          <a:ext cx="378969" cy="1041544"/>
        </p:xfrm>
        <a:graphic>
          <a:graphicData uri="http://schemas.openxmlformats.org/drawingml/2006/table">
            <a:tbl>
              <a:tblPr firstRow="1" bandRow="1">
                <a:tableStyleId>{2D5ABB26-0587-4C30-8999-92F81FD0307C}</a:tableStyleId>
              </a:tblPr>
              <a:tblGrid>
                <a:gridCol w="378969">
                  <a:extLst>
                    <a:ext uri="{9D8B030D-6E8A-4147-A177-3AD203B41FA5}">
                      <a16:colId xmlns:a16="http://schemas.microsoft.com/office/drawing/2014/main" val="3520356639"/>
                    </a:ext>
                  </a:extLst>
                </a:gridCol>
              </a:tblGrid>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310676636"/>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264</a:t>
                      </a:r>
                    </a:p>
                  </a:txBody>
                  <a:tcPr marL="9525" marR="9525" marT="9525" marB="0" anchor="ctr"/>
                </a:tc>
                <a:extLst>
                  <a:ext uri="{0D108BD9-81ED-4DB2-BD59-A6C34878D82A}">
                    <a16:rowId xmlns:a16="http://schemas.microsoft.com/office/drawing/2014/main" val="1090955000"/>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527</a:t>
                      </a:r>
                    </a:p>
                  </a:txBody>
                  <a:tcPr marL="9525" marR="9525" marT="9525" marB="0" anchor="ctr"/>
                </a:tc>
                <a:extLst>
                  <a:ext uri="{0D108BD9-81ED-4DB2-BD59-A6C34878D82A}">
                    <a16:rowId xmlns:a16="http://schemas.microsoft.com/office/drawing/2014/main" val="3130812274"/>
                  </a:ext>
                </a:extLst>
              </a:tr>
              <a:tr h="26038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176</a:t>
                      </a:r>
                    </a:p>
                  </a:txBody>
                  <a:tcPr marL="9525" marR="9525" marT="9525" marB="0" anchor="ctr"/>
                </a:tc>
                <a:extLst>
                  <a:ext uri="{0D108BD9-81ED-4DB2-BD59-A6C34878D82A}">
                    <a16:rowId xmlns:a16="http://schemas.microsoft.com/office/drawing/2014/main" val="2340047204"/>
                  </a:ext>
                </a:extLst>
              </a:tr>
            </a:tbl>
          </a:graphicData>
        </a:graphic>
      </p:graphicFrame>
      <p:graphicFrame>
        <p:nvGraphicFramePr>
          <p:cNvPr id="28" name="Tabela 27">
            <a:extLst>
              <a:ext uri="{FF2B5EF4-FFF2-40B4-BE49-F238E27FC236}">
                <a16:creationId xmlns:a16="http://schemas.microsoft.com/office/drawing/2014/main" id="{B08EAC91-DCF9-4D99-B96B-0E0C395910DD}"/>
              </a:ext>
            </a:extLst>
          </p:cNvPr>
          <p:cNvGraphicFramePr>
            <a:graphicFrameLocks noGrp="1"/>
          </p:cNvGraphicFramePr>
          <p:nvPr/>
        </p:nvGraphicFramePr>
        <p:xfrm>
          <a:off x="925561" y="3989860"/>
          <a:ext cx="420783" cy="736059"/>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163</a:t>
                      </a:r>
                    </a:p>
                  </a:txBody>
                  <a:tcPr marL="9525" marR="9525" marT="9525" marB="0" anchor="ctr"/>
                </a:tc>
                <a:extLst>
                  <a:ext uri="{0D108BD9-81ED-4DB2-BD59-A6C34878D82A}">
                    <a16:rowId xmlns:a16="http://schemas.microsoft.com/office/drawing/2014/main" val="310676636"/>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468</a:t>
                      </a:r>
                    </a:p>
                  </a:txBody>
                  <a:tcPr marL="9525" marR="9525" marT="9525" marB="0" anchor="ctr"/>
                </a:tc>
                <a:extLst>
                  <a:ext uri="{0D108BD9-81ED-4DB2-BD59-A6C34878D82A}">
                    <a16:rowId xmlns:a16="http://schemas.microsoft.com/office/drawing/2014/main" val="1090955000"/>
                  </a:ext>
                </a:extLst>
              </a:tr>
              <a:tr h="245353">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306</a:t>
                      </a:r>
                    </a:p>
                  </a:txBody>
                  <a:tcPr marL="9525" marR="9525" marT="9525" marB="0" anchor="ctr"/>
                </a:tc>
                <a:extLst>
                  <a:ext uri="{0D108BD9-81ED-4DB2-BD59-A6C34878D82A}">
                    <a16:rowId xmlns:a16="http://schemas.microsoft.com/office/drawing/2014/main" val="3130812274"/>
                  </a:ext>
                </a:extLst>
              </a:tr>
            </a:tbl>
          </a:graphicData>
        </a:graphic>
      </p:graphicFrame>
      <p:graphicFrame>
        <p:nvGraphicFramePr>
          <p:cNvPr id="29" name="Tabela 28">
            <a:extLst>
              <a:ext uri="{FF2B5EF4-FFF2-40B4-BE49-F238E27FC236}">
                <a16:creationId xmlns:a16="http://schemas.microsoft.com/office/drawing/2014/main" id="{A0B63CF5-A011-4320-ADA4-8A804EC9C289}"/>
              </a:ext>
            </a:extLst>
          </p:cNvPr>
          <p:cNvGraphicFramePr>
            <a:graphicFrameLocks noGrp="1"/>
          </p:cNvGraphicFramePr>
          <p:nvPr/>
        </p:nvGraphicFramePr>
        <p:xfrm>
          <a:off x="886936" y="2052162"/>
          <a:ext cx="378970" cy="199136"/>
        </p:xfrm>
        <a:graphic>
          <a:graphicData uri="http://schemas.openxmlformats.org/drawingml/2006/table">
            <a:tbl>
              <a:tblPr firstRow="1" bandRow="1">
                <a:tableStyleId>{2D5ABB26-0587-4C30-8999-92F81FD0307C}</a:tableStyleId>
              </a:tblPr>
              <a:tblGrid>
                <a:gridCol w="378970">
                  <a:extLst>
                    <a:ext uri="{9D8B030D-6E8A-4147-A177-3AD203B41FA5}">
                      <a16:colId xmlns:a16="http://schemas.microsoft.com/office/drawing/2014/main" val="3520356639"/>
                    </a:ext>
                  </a:extLst>
                </a:gridCol>
              </a:tblGrid>
              <a:tr h="199136">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bl>
          </a:graphicData>
        </a:graphic>
      </p:graphicFrame>
    </p:spTree>
    <p:extLst>
      <p:ext uri="{BB962C8B-B14F-4D97-AF65-F5344CB8AC3E}">
        <p14:creationId xmlns:p14="http://schemas.microsoft.com/office/powerpoint/2010/main" val="2206668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46</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30629" y="478785"/>
            <a:ext cx="8736702" cy="5085992"/>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są </a:t>
            </a:r>
            <a:r>
              <a:rPr lang="pl-PL" sz="1200" b="1" dirty="0">
                <a:solidFill>
                  <a:schemeClr val="tx1">
                    <a:lumMod val="65000"/>
                    <a:lumOff val="35000"/>
                  </a:schemeClr>
                </a:solidFill>
                <a:latin typeface="Century Gothic" panose="020B0502020202020204" pitchFamily="34" charset="0"/>
              </a:rPr>
              <a:t>raczej sceptycznie </a:t>
            </a:r>
            <a:r>
              <a:rPr lang="pl-PL" sz="1200" dirty="0">
                <a:solidFill>
                  <a:schemeClr val="tx1">
                    <a:lumMod val="65000"/>
                    <a:lumOff val="35000"/>
                  </a:schemeClr>
                </a:solidFill>
                <a:latin typeface="Century Gothic" panose="020B0502020202020204" pitchFamily="34" charset="0"/>
              </a:rPr>
              <a:t>nastawieni do kwestii </a:t>
            </a:r>
            <a:r>
              <a:rPr lang="pl-PL" sz="1200" b="1" dirty="0">
                <a:solidFill>
                  <a:schemeClr val="tx1">
                    <a:lumMod val="65000"/>
                    <a:lumOff val="35000"/>
                  </a:schemeClr>
                </a:solidFill>
                <a:latin typeface="Century Gothic" panose="020B0502020202020204" pitchFamily="34" charset="0"/>
              </a:rPr>
              <a:t>poprawy jakości powietrza </a:t>
            </a:r>
            <a:r>
              <a:rPr lang="pl-PL" sz="1200" dirty="0">
                <a:solidFill>
                  <a:schemeClr val="tx1">
                    <a:lumMod val="65000"/>
                    <a:lumOff val="35000"/>
                  </a:schemeClr>
                </a:solidFill>
                <a:latin typeface="Century Gothic" panose="020B0502020202020204" pitchFamily="34" charset="0"/>
              </a:rPr>
              <a:t>w najbliższych 10 latach – ponad 40% badanych podziela opinię, że stan ten będzie ulegał pogorszeniu. Na poprawę lub zachowanie aktualnego stanu wskazało po 25% z nich.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Analizując wyniki pod względem cech społeczno-demograficznych respondentów zauważyć należy, że osoby młode (15-25 lat) i w średnim wieku (45-59 lat) nieco częściej niż pozostałe grupy wiekowe podchodzą do tej kwestii optymistycznie i mają nadzieję na poprawę. Analogiczną zależność zaobserwowano w przypadku respondentów z wykształceniem podstawowym i wyższym. Jednocześnie grupami najbardziej pesymistycznymi pod tym względem są osoby starsze (60 lat i więcej) oraz posiadające wykształcenie zawodowe. Wyniki przeanalizowano również pod kątem województwa zamieszkania respondentów – okazuje się, że przekonanie dotyczące poprawy jakości powietrza w najbliższych latach zdecydowanie częściej towarzyszy mieszkańcom województw: </a:t>
            </a:r>
            <a:r>
              <a:rPr lang="pl-PL" sz="1200" b="1" dirty="0">
                <a:solidFill>
                  <a:schemeClr val="tx1">
                    <a:lumMod val="65000"/>
                    <a:lumOff val="35000"/>
                  </a:schemeClr>
                </a:solidFill>
                <a:latin typeface="Century Gothic" panose="020B0502020202020204" pitchFamily="34" charset="0"/>
              </a:rPr>
              <a:t>kujawsko-pomorskiego, łódzkiego, zachodniopomorskiego i wielkopolskiego,</a:t>
            </a:r>
            <a:r>
              <a:rPr lang="pl-PL" sz="1200" dirty="0">
                <a:solidFill>
                  <a:schemeClr val="tx1">
                    <a:lumMod val="65000"/>
                    <a:lumOff val="35000"/>
                  </a:schemeClr>
                </a:solidFill>
                <a:latin typeface="Century Gothic" panose="020B0502020202020204" pitchFamily="34" charset="0"/>
              </a:rPr>
              <a:t> niż pozostałej części kraju. Postawa negatywna w największym stopniu towarzyszy natomiast mieszkańcom województwa </a:t>
            </a:r>
            <a:r>
              <a:rPr lang="pl-PL" sz="1200" b="1" dirty="0">
                <a:solidFill>
                  <a:schemeClr val="tx1">
                    <a:lumMod val="65000"/>
                    <a:lumOff val="35000"/>
                  </a:schemeClr>
                </a:solidFill>
                <a:latin typeface="Century Gothic" panose="020B0502020202020204" pitchFamily="34" charset="0"/>
              </a:rPr>
              <a:t>podlaskiego</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a:t>
            </a:r>
            <a:r>
              <a:rPr lang="pl-PL" sz="1200" b="1" dirty="0">
                <a:solidFill>
                  <a:schemeClr val="tx1">
                    <a:lumMod val="65000"/>
                    <a:lumOff val="35000"/>
                  </a:schemeClr>
                </a:solidFill>
                <a:latin typeface="Century Gothic" panose="020B0502020202020204" pitchFamily="34" charset="0"/>
              </a:rPr>
              <a:t>dolnośląskiego</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Zdaniem badanych najważniejszymi działaniami, które powinny być stosowane w celu poprawy jakości powietrza są: </a:t>
            </a:r>
            <a:r>
              <a:rPr lang="pl-PL" sz="1200" b="1" dirty="0">
                <a:solidFill>
                  <a:schemeClr val="tx1">
                    <a:lumMod val="65000"/>
                    <a:lumOff val="35000"/>
                  </a:schemeClr>
                </a:solidFill>
                <a:latin typeface="Century Gothic" panose="020B0502020202020204" pitchFamily="34" charset="0"/>
              </a:rPr>
              <a:t>wymiana starych pieców na niskoemisyjne </a:t>
            </a:r>
            <a:r>
              <a:rPr lang="pl-PL" sz="1200" dirty="0">
                <a:solidFill>
                  <a:schemeClr val="tx1">
                    <a:lumMod val="65000"/>
                    <a:lumOff val="35000"/>
                  </a:schemeClr>
                </a:solidFill>
                <a:latin typeface="Century Gothic" panose="020B0502020202020204" pitchFamily="34" charset="0"/>
              </a:rPr>
              <a:t>(73,7% wskazań pozytywnych), </a:t>
            </a:r>
            <a:r>
              <a:rPr lang="pl-PL" sz="1200" b="1" dirty="0">
                <a:solidFill>
                  <a:schemeClr val="tx1">
                    <a:lumMod val="65000"/>
                    <a:lumOff val="35000"/>
                  </a:schemeClr>
                </a:solidFill>
                <a:latin typeface="Century Gothic" panose="020B0502020202020204" pitchFamily="34" charset="0"/>
              </a:rPr>
              <a:t>zwiększenie kontroli emisji spalin</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samochodach </a:t>
            </a:r>
            <a:r>
              <a:rPr lang="pl-PL" sz="1200" dirty="0">
                <a:solidFill>
                  <a:schemeClr val="tx1">
                    <a:lumMod val="65000"/>
                    <a:lumOff val="35000"/>
                  </a:schemeClr>
                </a:solidFill>
                <a:latin typeface="Century Gothic" panose="020B0502020202020204" pitchFamily="34" charset="0"/>
              </a:rPr>
              <a:t>(73,0%) i </a:t>
            </a:r>
            <a:r>
              <a:rPr lang="pl-PL" sz="1200" b="1" dirty="0">
                <a:solidFill>
                  <a:schemeClr val="tx1">
                    <a:lumMod val="65000"/>
                    <a:lumOff val="35000"/>
                  </a:schemeClr>
                </a:solidFill>
                <a:latin typeface="Century Gothic" panose="020B0502020202020204" pitchFamily="34" charset="0"/>
              </a:rPr>
              <a:t>zwiększenie kontroli nad tym, co jest palone w piecach </a:t>
            </a:r>
            <a:r>
              <a:rPr lang="pl-PL" sz="1200" dirty="0">
                <a:solidFill>
                  <a:schemeClr val="tx1">
                    <a:lumMod val="65000"/>
                    <a:lumOff val="35000"/>
                  </a:schemeClr>
                </a:solidFill>
                <a:latin typeface="Century Gothic" panose="020B0502020202020204" pitchFamily="34" charset="0"/>
              </a:rPr>
              <a:t>(71,7%). Zaznaczyć jednocześnie należy, że prawie wszystkie zaproponowane działania uzyskały ponad połowę pozytywnych wskazań (wyjątkiem jest wydzielanie </a:t>
            </a:r>
            <a:r>
              <a:rPr lang="pl-PL" sz="1200" dirty="0" err="1">
                <a:solidFill>
                  <a:schemeClr val="tx1">
                    <a:lumMod val="65000"/>
                    <a:lumOff val="35000"/>
                  </a:schemeClr>
                </a:solidFill>
                <a:latin typeface="Century Gothic" panose="020B0502020202020204" pitchFamily="34" charset="0"/>
              </a:rPr>
              <a:t>bus</a:t>
            </a:r>
            <a:r>
              <a:rPr lang="pl-PL" sz="1200" dirty="0">
                <a:solidFill>
                  <a:schemeClr val="tx1">
                    <a:lumMod val="65000"/>
                    <a:lumOff val="35000"/>
                  </a:schemeClr>
                </a:solidFill>
                <a:latin typeface="Century Gothic" panose="020B0502020202020204" pitchFamily="34" charset="0"/>
              </a:rPr>
              <a:t>-pasów - 46,6% pozytywnych odpowiedzi). </a:t>
            </a:r>
          </a:p>
        </p:txBody>
      </p:sp>
      <p:sp>
        <p:nvSpPr>
          <p:cNvPr id="17" name="Prostokąt 16">
            <a:extLst>
              <a:ext uri="{FF2B5EF4-FFF2-40B4-BE49-F238E27FC236}">
                <a16:creationId xmlns:a16="http://schemas.microsoft.com/office/drawing/2014/main" id="{DCEC2FD2-E12C-4167-AB50-6C152949318C}"/>
              </a:ext>
            </a:extLst>
          </p:cNvPr>
          <p:cNvSpPr/>
          <p:nvPr/>
        </p:nvSpPr>
        <p:spPr>
          <a:xfrm>
            <a:off x="130628" y="0"/>
            <a:ext cx="9013371"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794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47</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74171" y="478785"/>
            <a:ext cx="8693160" cy="221742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 przypadku 3 najczęstszych wskazań, odsetek odpowiedzi pozytywnych wzrastał wraz z wykształceniem respondentów, natomiast malał w odniesieniu do ich dochodu. Warto dodać, że wymianę starych pieców węglowych na niskoemisyjne częściej niż inni badani wskazywały osoby zamieszkujące miasta średnie (50-200 tys.)</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duże aglomeracje (pow.500 tys.), analogicznie jak w przypadku zwiększenia kontroli czym pali się w piecach.</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drugim przypadku różnice istotne statystycznie uzyskano również w odniesieniu do płci. Okazuje się, że kobiety nieco częściej postulowały za zwiększeniem kontroli czym pali się w piecach niż mężczyźni. Za zwiększeniem kontroli emisji spalin w samochodach osobowych i ciężarowych zdecydowanie najczęściej wypowiadali się natomiast mieszkańcy dużych miast (pow.200 tys.).</a:t>
            </a:r>
          </a:p>
        </p:txBody>
      </p:sp>
      <p:sp>
        <p:nvSpPr>
          <p:cNvPr id="17" name="Prostokąt 16">
            <a:extLst>
              <a:ext uri="{FF2B5EF4-FFF2-40B4-BE49-F238E27FC236}">
                <a16:creationId xmlns:a16="http://schemas.microsoft.com/office/drawing/2014/main" id="{DCEC2FD2-E12C-4167-AB50-6C152949318C}"/>
              </a:ext>
            </a:extLst>
          </p:cNvPr>
          <p:cNvSpPr/>
          <p:nvPr/>
        </p:nvSpPr>
        <p:spPr>
          <a:xfrm>
            <a:off x="174170" y="0"/>
            <a:ext cx="8969829" cy="478785"/>
          </a:xfrm>
          <a:prstGeom prst="rect">
            <a:avLst/>
          </a:prstGeom>
        </p:spPr>
        <p:txBody>
          <a:bodyPr wrap="square">
            <a:spAutoFit/>
          </a:bodyPr>
          <a:lstStyle/>
          <a:p>
            <a:pPr>
              <a:lnSpc>
                <a:spcPct val="115000"/>
              </a:lnSpc>
            </a:pPr>
            <a:r>
              <a:rPr lang="pl-PL" sz="2400" b="1" dirty="0">
                <a:solidFill>
                  <a:srgbClr val="A5C2CB"/>
                </a:solidFill>
                <a:latin typeface="Century Gothic" panose="020B0502020202020204" pitchFamily="34" charset="0"/>
                <a:cs typeface="Times New Roman" panose="02020603050405020304" pitchFamily="18" charset="0"/>
              </a:rPr>
              <a:t>OPIS WYNIKÓW</a:t>
            </a:r>
            <a:endParaRPr lang="pl-PL" sz="2400" dirty="0">
              <a:solidFill>
                <a:srgbClr val="A5C2CB"/>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2829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C4A54117-B6F4-4A23-A13D-020716E81B31}"/>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74171" y="3880379"/>
            <a:ext cx="3579223"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3200" b="1" dirty="0">
                <a:solidFill>
                  <a:prstClr val="white"/>
                </a:solidFill>
                <a:latin typeface="Century Gothic" panose="020B0502020202020204" pitchFamily="34" charset="0"/>
              </a:rPr>
              <a:t>PODSUMOWANIE</a:t>
            </a:r>
            <a:br>
              <a:rPr lang="pl-PL" sz="3200" b="1" dirty="0">
                <a:solidFill>
                  <a:prstClr val="white"/>
                </a:solidFill>
                <a:latin typeface="Century Gothic" panose="020B0502020202020204" pitchFamily="34" charset="0"/>
              </a:rPr>
            </a:br>
            <a:r>
              <a:rPr lang="pl-PL" sz="2000" b="1" dirty="0">
                <a:solidFill>
                  <a:prstClr val="white"/>
                </a:solidFill>
                <a:latin typeface="Century Gothic" panose="020B0502020202020204" pitchFamily="34" charset="0"/>
              </a:rPr>
              <a:t>JAKOŚĆ POWIETRZA</a:t>
            </a:r>
          </a:p>
        </p:txBody>
      </p:sp>
    </p:spTree>
    <p:extLst>
      <p:ext uri="{BB962C8B-B14F-4D97-AF65-F5344CB8AC3E}">
        <p14:creationId xmlns:p14="http://schemas.microsoft.com/office/powerpoint/2010/main" val="23653545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rostokąt: zaokrąglone rogi 29">
            <a:extLst>
              <a:ext uri="{FF2B5EF4-FFF2-40B4-BE49-F238E27FC236}">
                <a16:creationId xmlns:a16="http://schemas.microsoft.com/office/drawing/2014/main" id="{E824DA30-8651-4873-ADDC-66FD4D31DBF6}"/>
              </a:ext>
            </a:extLst>
          </p:cNvPr>
          <p:cNvSpPr/>
          <p:nvPr/>
        </p:nvSpPr>
        <p:spPr>
          <a:xfrm>
            <a:off x="1156983" y="563884"/>
            <a:ext cx="7863825" cy="1453951"/>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Polacy </a:t>
            </a:r>
            <a:r>
              <a:rPr lang="pl-PL" sz="1200" b="1" dirty="0">
                <a:solidFill>
                  <a:schemeClr val="tx1">
                    <a:lumMod val="65000"/>
                    <a:lumOff val="35000"/>
                  </a:schemeClr>
                </a:solidFill>
                <a:latin typeface="Century Gothic" panose="020B0502020202020204" pitchFamily="34" charset="0"/>
              </a:rPr>
              <a:t>największych zagrożeń dla jakości powietrza </a:t>
            </a:r>
            <a:r>
              <a:rPr lang="pl-PL" sz="1200" dirty="0">
                <a:solidFill>
                  <a:schemeClr val="tx1">
                    <a:lumMod val="65000"/>
                    <a:lumOff val="35000"/>
                  </a:schemeClr>
                </a:solidFill>
                <a:latin typeface="Century Gothic" panose="020B0502020202020204" pitchFamily="34" charset="0"/>
              </a:rPr>
              <a:t>upatrują w </a:t>
            </a:r>
            <a:r>
              <a:rPr lang="pl-PL" sz="1200" b="1" dirty="0">
                <a:solidFill>
                  <a:schemeClr val="tx1">
                    <a:lumMod val="65000"/>
                    <a:lumOff val="35000"/>
                  </a:schemeClr>
                </a:solidFill>
                <a:latin typeface="Century Gothic" panose="020B0502020202020204" pitchFamily="34" charset="0"/>
              </a:rPr>
              <a:t>emisji zanieczyszczeń z produkcji energii elektrycznej i ciepła</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działalności przemysłu</a:t>
            </a:r>
            <a:r>
              <a:rPr lang="pl-PL" sz="1200" dirty="0">
                <a:solidFill>
                  <a:schemeClr val="tx1">
                    <a:lumMod val="65000"/>
                    <a:lumOff val="35000"/>
                  </a:schemeClr>
                </a:solidFill>
                <a:latin typeface="Century Gothic" panose="020B0502020202020204" pitchFamily="34" charset="0"/>
              </a:rPr>
              <a:t> oraz </a:t>
            </a:r>
            <a:r>
              <a:rPr lang="pl-PL" sz="1200" b="1" dirty="0">
                <a:solidFill>
                  <a:schemeClr val="tx1">
                    <a:lumMod val="65000"/>
                    <a:lumOff val="35000"/>
                  </a:schemeClr>
                </a:solidFill>
                <a:latin typeface="Century Gothic" panose="020B0502020202020204" pitchFamily="34" charset="0"/>
              </a:rPr>
              <a:t>emisji zanieczyszczeń z samochodów </a:t>
            </a:r>
            <a:r>
              <a:rPr lang="pl-PL" sz="1200" dirty="0">
                <a:solidFill>
                  <a:schemeClr val="tx1">
                    <a:lumMod val="65000"/>
                    <a:lumOff val="35000"/>
                  </a:schemeClr>
                </a:solidFill>
                <a:latin typeface="Century Gothic" panose="020B0502020202020204" pitchFamily="34" charset="0"/>
              </a:rPr>
              <a:t>(zarówno osobowych jak i ciężarowych). Nie bez znaczenia są również emisje zanieczyszczeń z innych krajów czy gospodarstw domowych. W przypadku skali oddziaływania różnych źródeł zanieczyszczeń na jakość powietrza na pierwszym miejscu w opinii badanych jest ogrzewanie domów, następnie emisja pojazdów i przemysł. </a:t>
            </a:r>
          </a:p>
        </p:txBody>
      </p:sp>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49</a:t>
            </a:fld>
            <a:endParaRPr lang="pl-PL" dirty="0"/>
          </a:p>
        </p:txBody>
      </p:sp>
      <p:sp>
        <p:nvSpPr>
          <p:cNvPr id="32" name="Prostokąt: zaokrąglone rogi 31">
            <a:extLst>
              <a:ext uri="{FF2B5EF4-FFF2-40B4-BE49-F238E27FC236}">
                <a16:creationId xmlns:a16="http://schemas.microsoft.com/office/drawing/2014/main" id="{91F186ED-1E3E-4707-A10F-1DFEBDADE2D8}"/>
              </a:ext>
            </a:extLst>
          </p:cNvPr>
          <p:cNvSpPr/>
          <p:nvPr/>
        </p:nvSpPr>
        <p:spPr>
          <a:xfrm>
            <a:off x="142020" y="2208401"/>
            <a:ext cx="8136268" cy="103770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Jak wynika z przeprowadzonych badań w opinii Polaków </a:t>
            </a:r>
            <a:r>
              <a:rPr lang="pl-PL" sz="1200" b="1" dirty="0">
                <a:solidFill>
                  <a:schemeClr val="tx1">
                    <a:lumMod val="65000"/>
                    <a:lumOff val="35000"/>
                  </a:schemeClr>
                </a:solidFill>
                <a:latin typeface="Century Gothic" panose="020B0502020202020204" pitchFamily="34" charset="0"/>
              </a:rPr>
              <a:t>występowanie smogu zależne jest przede wszystkim od sezonu </a:t>
            </a:r>
            <a:r>
              <a:rPr lang="pl-PL" sz="1200" dirty="0">
                <a:solidFill>
                  <a:schemeClr val="tx1">
                    <a:lumMod val="65000"/>
                    <a:lumOff val="35000"/>
                  </a:schemeClr>
                </a:solidFill>
                <a:latin typeface="Century Gothic" panose="020B0502020202020204" pitchFamily="34" charset="0"/>
              </a:rPr>
              <a:t>- zjawisko to powodują głównie samochody oraz gospodarstwa domowe w porze zimowej. Znacznie rzadziej w tym zakresie wskazywano na te same czynniki, ale w sezonie letnim.</a:t>
            </a:r>
          </a:p>
        </p:txBody>
      </p:sp>
      <p:sp>
        <p:nvSpPr>
          <p:cNvPr id="43" name="Prostokąt: zaokrąglone rogi 42">
            <a:extLst>
              <a:ext uri="{FF2B5EF4-FFF2-40B4-BE49-F238E27FC236}">
                <a16:creationId xmlns:a16="http://schemas.microsoft.com/office/drawing/2014/main" id="{8FE039B4-6C45-4A40-AA6E-290F4573A2A3}"/>
              </a:ext>
            </a:extLst>
          </p:cNvPr>
          <p:cNvSpPr/>
          <p:nvPr/>
        </p:nvSpPr>
        <p:spPr>
          <a:xfrm>
            <a:off x="1314450" y="3348881"/>
            <a:ext cx="7548892" cy="1747405"/>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b="1" dirty="0">
                <a:solidFill>
                  <a:schemeClr val="tx1">
                    <a:lumMod val="65000"/>
                    <a:lumOff val="35000"/>
                  </a:schemeClr>
                </a:solidFill>
                <a:latin typeface="Century Gothic" panose="020B0502020202020204" pitchFamily="34" charset="0"/>
              </a:rPr>
              <a:t>Jedynie 1/3 Polaków podejmuje działania na rzecz ochrony własnego zdrowia związane z jakością powietrza </a:t>
            </a:r>
            <a:r>
              <a:rPr lang="pl-PL" sz="1200" dirty="0">
                <a:solidFill>
                  <a:schemeClr val="tx1">
                    <a:lumMod val="65000"/>
                    <a:lumOff val="35000"/>
                  </a:schemeClr>
                </a:solidFill>
                <a:latin typeface="Century Gothic" panose="020B0502020202020204" pitchFamily="34" charset="0"/>
              </a:rPr>
              <a:t>w miejscu ich zamieszkania. Zauważyć jednak należy, że są to głównie mieszkańcy dużych miast. Czynnością podejmowaną zdecydowanie najczęściej jest śledzenie komunikatów dotyczących stanu powietrza. Stosunkowo popularnym działaniem jest również ograniczanie czasu przebywania na powietrzu podczas alarmu smogowego, natomiast znacznie rzadziej Polacy decydują się na zamontowanie w domu filtrów czy noszenie maseczki. </a:t>
            </a:r>
          </a:p>
        </p:txBody>
      </p:sp>
      <p:pic>
        <p:nvPicPr>
          <p:cNvPr id="4" name="Grafika 3" descr="Płatek śniegu">
            <a:extLst>
              <a:ext uri="{FF2B5EF4-FFF2-40B4-BE49-F238E27FC236}">
                <a16:creationId xmlns:a16="http://schemas.microsoft.com/office/drawing/2014/main" id="{EAD52DC9-41F1-41C9-A4CC-E6C500BDE8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1574" y="2058401"/>
            <a:ext cx="1240168" cy="1240168"/>
          </a:xfrm>
          <a:prstGeom prst="rect">
            <a:avLst/>
          </a:prstGeom>
        </p:spPr>
      </p:pic>
      <p:pic>
        <p:nvPicPr>
          <p:cNvPr id="11" name="Grafika 10" descr="Fabryka">
            <a:extLst>
              <a:ext uri="{FF2B5EF4-FFF2-40B4-BE49-F238E27FC236}">
                <a16:creationId xmlns:a16="http://schemas.microsoft.com/office/drawing/2014/main" id="{29049344-4A5C-4098-98DC-94E0A0D70B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268" y="922394"/>
            <a:ext cx="1082024" cy="1082024"/>
          </a:xfrm>
          <a:prstGeom prst="rect">
            <a:avLst/>
          </a:prstGeom>
        </p:spPr>
      </p:pic>
      <p:pic>
        <p:nvPicPr>
          <p:cNvPr id="14" name="Grafika 13" descr="Oko">
            <a:extLst>
              <a:ext uri="{FF2B5EF4-FFF2-40B4-BE49-F238E27FC236}">
                <a16:creationId xmlns:a16="http://schemas.microsoft.com/office/drawing/2014/main" id="{FBB130BC-1BAC-46EA-8030-BEC1D68982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2020" y="3636368"/>
            <a:ext cx="1172430" cy="1172430"/>
          </a:xfrm>
          <a:prstGeom prst="rect">
            <a:avLst/>
          </a:prstGeom>
        </p:spPr>
      </p:pic>
    </p:spTree>
    <p:extLst>
      <p:ext uri="{BB962C8B-B14F-4D97-AF65-F5344CB8AC3E}">
        <p14:creationId xmlns:p14="http://schemas.microsoft.com/office/powerpoint/2010/main" val="395208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C050C50E-AC00-48D0-914D-7039E4C92DD0}"/>
              </a:ext>
            </a:extLst>
          </p:cNvPr>
          <p:cNvSpPr/>
          <p:nvPr/>
        </p:nvSpPr>
        <p:spPr>
          <a:xfrm>
            <a:off x="0" y="0"/>
            <a:ext cx="9144000" cy="6190454"/>
          </a:xfrm>
          <a:prstGeom prst="rect">
            <a:avLst/>
          </a:prstGeom>
          <a:solidFill>
            <a:srgbClr val="F7F7F7"/>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5</a:t>
            </a:fld>
            <a:endParaRPr lang="pl-PL" dirty="0"/>
          </a:p>
        </p:txBody>
      </p:sp>
      <p:graphicFrame>
        <p:nvGraphicFramePr>
          <p:cNvPr id="10" name="Tabela 9">
            <a:extLst>
              <a:ext uri="{FF2B5EF4-FFF2-40B4-BE49-F238E27FC236}">
                <a16:creationId xmlns:a16="http://schemas.microsoft.com/office/drawing/2014/main" id="{39104C24-0D49-4FCF-9453-F273A8AEA32D}"/>
              </a:ext>
            </a:extLst>
          </p:cNvPr>
          <p:cNvGraphicFramePr>
            <a:graphicFrameLocks noGrp="1"/>
          </p:cNvGraphicFramePr>
          <p:nvPr>
            <p:extLst>
              <p:ext uri="{D42A27DB-BD31-4B8C-83A1-F6EECF244321}">
                <p14:modId xmlns:p14="http://schemas.microsoft.com/office/powerpoint/2010/main" val="2152835122"/>
              </p:ext>
            </p:extLst>
          </p:nvPr>
        </p:nvGraphicFramePr>
        <p:xfrm>
          <a:off x="565609" y="1215523"/>
          <a:ext cx="5355655" cy="4077165"/>
        </p:xfrm>
        <a:graphic>
          <a:graphicData uri="http://schemas.openxmlformats.org/drawingml/2006/table">
            <a:tbl>
              <a:tblPr firstRow="1" bandRow="1">
                <a:tableStyleId>{2D5ABB26-0587-4C30-8999-92F81FD0307C}</a:tableStyleId>
              </a:tblPr>
              <a:tblGrid>
                <a:gridCol w="1894711">
                  <a:extLst>
                    <a:ext uri="{9D8B030D-6E8A-4147-A177-3AD203B41FA5}">
                      <a16:colId xmlns:a16="http://schemas.microsoft.com/office/drawing/2014/main" val="20000"/>
                    </a:ext>
                  </a:extLst>
                </a:gridCol>
                <a:gridCol w="3460944">
                  <a:extLst>
                    <a:ext uri="{9D8B030D-6E8A-4147-A177-3AD203B41FA5}">
                      <a16:colId xmlns:a16="http://schemas.microsoft.com/office/drawing/2014/main" val="20001"/>
                    </a:ext>
                  </a:extLst>
                </a:gridCol>
              </a:tblGrid>
              <a:tr h="826977">
                <a:tc>
                  <a:txBody>
                    <a:bodyPr/>
                    <a:lstStyle/>
                    <a:p>
                      <a:pPr algn="l"/>
                      <a:r>
                        <a:rPr lang="pl-PL" sz="1200" b="1" dirty="0">
                          <a:solidFill>
                            <a:schemeClr val="bg1">
                              <a:lumMod val="50000"/>
                            </a:schemeClr>
                          </a:solidFill>
                          <a:latin typeface="Century Gothic" panose="020B0502020202020204" pitchFamily="34" charset="0"/>
                        </a:rPr>
                        <a:t>CEL BADANIA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dirty="0">
                          <a:solidFill>
                            <a:schemeClr val="bg1">
                              <a:lumMod val="50000"/>
                            </a:schemeClr>
                          </a:solidFill>
                          <a:latin typeface="Century Gothic" panose="020B0502020202020204" pitchFamily="34" charset="0"/>
                        </a:rPr>
                        <a:t>Poznanie stanu wiedzy, poziomu świadomości i postaw mieszkańców Polski względem jakości powietrza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1698">
                <a:tc>
                  <a:txBody>
                    <a:bodyPr/>
                    <a:lstStyle/>
                    <a:p>
                      <a:pPr algn="l"/>
                      <a:r>
                        <a:rPr lang="pl-PL" sz="1200" b="1" dirty="0">
                          <a:solidFill>
                            <a:schemeClr val="bg1">
                              <a:lumMod val="50000"/>
                            </a:schemeClr>
                          </a:solidFill>
                          <a:latin typeface="Century Gothic" panose="020B0502020202020204" pitchFamily="34" charset="0"/>
                        </a:rPr>
                        <a:t>ZAMAWIAJĄCY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Ministerstwo Środowiska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7054835"/>
                  </a:ext>
                </a:extLst>
              </a:tr>
              <a:tr h="541698">
                <a:tc>
                  <a:txBody>
                    <a:bodyPr/>
                    <a:lstStyle/>
                    <a:p>
                      <a:pPr algn="l"/>
                      <a:r>
                        <a:rPr lang="pl-PL" sz="1200" b="1" dirty="0">
                          <a:solidFill>
                            <a:schemeClr val="bg1">
                              <a:lumMod val="50000"/>
                            </a:schemeClr>
                          </a:solidFill>
                          <a:latin typeface="Century Gothic" panose="020B0502020202020204" pitchFamily="34" charset="0"/>
                        </a:rPr>
                        <a:t>WYKONAWCA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DANAE Sp. z o.o. </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7396921"/>
                  </a:ext>
                </a:extLst>
              </a:tr>
              <a:tr h="541698">
                <a:tc>
                  <a:txBody>
                    <a:bodyPr/>
                    <a:lstStyle/>
                    <a:p>
                      <a:pPr algn="l"/>
                      <a:r>
                        <a:rPr lang="pl-PL" sz="1200" b="1" dirty="0">
                          <a:solidFill>
                            <a:schemeClr val="bg1">
                              <a:lumMod val="50000"/>
                            </a:schemeClr>
                          </a:solidFill>
                          <a:latin typeface="Century Gothic" panose="020B0502020202020204" pitchFamily="34" charset="0"/>
                        </a:rPr>
                        <a:t>TERMIN REALIZACJI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październik-listopad 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356314"/>
                  </a:ext>
                </a:extLst>
              </a:tr>
              <a:tr h="541698">
                <a:tc>
                  <a:txBody>
                    <a:bodyPr/>
                    <a:lstStyle/>
                    <a:p>
                      <a:pPr algn="l"/>
                      <a:r>
                        <a:rPr lang="pl-PL" sz="1200" b="1" dirty="0">
                          <a:solidFill>
                            <a:schemeClr val="bg1">
                              <a:lumMod val="50000"/>
                            </a:schemeClr>
                          </a:solidFill>
                          <a:latin typeface="Century Gothic" panose="020B0502020202020204" pitchFamily="34" charset="0"/>
                        </a:rPr>
                        <a:t>TECHNIKA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CATI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2112102"/>
                  </a:ext>
                </a:extLst>
              </a:tr>
              <a:tr h="541698">
                <a:tc>
                  <a:txBody>
                    <a:bodyPr/>
                    <a:lstStyle/>
                    <a:p>
                      <a:pPr algn="l"/>
                      <a:r>
                        <a:rPr lang="pl-PL" sz="1200" b="1" dirty="0">
                          <a:solidFill>
                            <a:schemeClr val="bg1">
                              <a:lumMod val="50000"/>
                            </a:schemeClr>
                          </a:solidFill>
                          <a:latin typeface="Century Gothic" panose="020B0502020202020204" pitchFamily="34" charset="0"/>
                        </a:rPr>
                        <a:t>PRÓBA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N=1 000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9758429"/>
                  </a:ext>
                </a:extLst>
              </a:tr>
              <a:tr h="541698">
                <a:tc>
                  <a:txBody>
                    <a:bodyPr/>
                    <a:lstStyle/>
                    <a:p>
                      <a:pPr algn="l"/>
                      <a:r>
                        <a:rPr lang="pl-PL" sz="1200" b="1" dirty="0">
                          <a:solidFill>
                            <a:schemeClr val="bg1">
                              <a:lumMod val="50000"/>
                            </a:schemeClr>
                          </a:solidFill>
                          <a:latin typeface="Century Gothic" panose="020B0502020202020204" pitchFamily="34" charset="0"/>
                        </a:rPr>
                        <a:t>LOKALIZACJA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badanie ogólnopolskie</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033450"/>
                  </a:ext>
                </a:extLst>
              </a:tr>
            </a:tbl>
          </a:graphicData>
        </a:graphic>
      </p:graphicFrame>
      <p:sp>
        <p:nvSpPr>
          <p:cNvPr id="11" name="Prostokąt 10">
            <a:extLst>
              <a:ext uri="{FF2B5EF4-FFF2-40B4-BE49-F238E27FC236}">
                <a16:creationId xmlns:a16="http://schemas.microsoft.com/office/drawing/2014/main" id="{773CF989-35FC-48CA-9652-3F97D48E73F9}"/>
              </a:ext>
            </a:extLst>
          </p:cNvPr>
          <p:cNvSpPr/>
          <p:nvPr/>
        </p:nvSpPr>
        <p:spPr>
          <a:xfrm rot="5400000">
            <a:off x="783231" y="504444"/>
            <a:ext cx="4816715" cy="54593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dirty="0"/>
          </a:p>
        </p:txBody>
      </p:sp>
      <p:pic>
        <p:nvPicPr>
          <p:cNvPr id="7" name="Grafika 6" descr="Chmura">
            <a:extLst>
              <a:ext uri="{FF2B5EF4-FFF2-40B4-BE49-F238E27FC236}">
                <a16:creationId xmlns:a16="http://schemas.microsoft.com/office/drawing/2014/main" id="{F95AC208-E4F8-4BAA-B246-4365F265B8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9965" y="1947818"/>
            <a:ext cx="2484153" cy="2484153"/>
          </a:xfrm>
          <a:prstGeom prst="rect">
            <a:avLst/>
          </a:prstGeom>
        </p:spPr>
      </p:pic>
      <p:pic>
        <p:nvPicPr>
          <p:cNvPr id="6" name="Grafika 5" descr="Chmura">
            <a:extLst>
              <a:ext uri="{FF2B5EF4-FFF2-40B4-BE49-F238E27FC236}">
                <a16:creationId xmlns:a16="http://schemas.microsoft.com/office/drawing/2014/main" id="{C9318232-68F8-4B66-A853-7E7FAA07DA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9965" y="1736841"/>
            <a:ext cx="2695130" cy="2695130"/>
          </a:xfrm>
          <a:prstGeom prst="rect">
            <a:avLst/>
          </a:prstGeom>
        </p:spPr>
      </p:pic>
    </p:spTree>
    <p:extLst>
      <p:ext uri="{BB962C8B-B14F-4D97-AF65-F5344CB8AC3E}">
        <p14:creationId xmlns:p14="http://schemas.microsoft.com/office/powerpoint/2010/main" val="1961694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rostokąt: zaokrąglone rogi 29">
            <a:extLst>
              <a:ext uri="{FF2B5EF4-FFF2-40B4-BE49-F238E27FC236}">
                <a16:creationId xmlns:a16="http://schemas.microsoft.com/office/drawing/2014/main" id="{E824DA30-8651-4873-ADDC-66FD4D31DBF6}"/>
              </a:ext>
            </a:extLst>
          </p:cNvPr>
          <p:cNvSpPr/>
          <p:nvPr/>
        </p:nvSpPr>
        <p:spPr>
          <a:xfrm>
            <a:off x="910185" y="445990"/>
            <a:ext cx="8045303" cy="333163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Jak wynika z przeprowadzonego badania Polacy </a:t>
            </a:r>
            <a:r>
              <a:rPr lang="pl-PL" sz="1200" b="1" dirty="0">
                <a:solidFill>
                  <a:schemeClr val="tx1">
                    <a:lumMod val="65000"/>
                    <a:lumOff val="35000"/>
                  </a:schemeClr>
                </a:solidFill>
                <a:latin typeface="Century Gothic" panose="020B0502020202020204" pitchFamily="34" charset="0"/>
              </a:rPr>
              <a:t>raczej rzadko podejmują działania mające na celu zmniejszenie zanieczyszczeń szkodliwych dla powietrza</a:t>
            </a:r>
            <a:r>
              <a:rPr lang="pl-PL" sz="1200" dirty="0">
                <a:solidFill>
                  <a:schemeClr val="tx1">
                    <a:lumMod val="65000"/>
                    <a:lumOff val="35000"/>
                  </a:schemeClr>
                </a:solidFill>
                <a:latin typeface="Century Gothic" panose="020B0502020202020204" pitchFamily="34" charset="0"/>
              </a:rPr>
              <a:t>, a jeśli deklarują ich realizację to najczęściej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zakresie działań </a:t>
            </a:r>
            <a:r>
              <a:rPr lang="pl-PL" sz="1200" dirty="0" err="1">
                <a:solidFill>
                  <a:schemeClr val="tx1">
                    <a:lumMod val="65000"/>
                    <a:lumOff val="35000"/>
                  </a:schemeClr>
                </a:solidFill>
                <a:latin typeface="Century Gothic" panose="020B0502020202020204" pitchFamily="34" charset="0"/>
              </a:rPr>
              <a:t>niskokosztowych</a:t>
            </a:r>
            <a:r>
              <a:rPr lang="pl-PL" sz="1200" dirty="0">
                <a:solidFill>
                  <a:schemeClr val="tx1">
                    <a:lumMod val="65000"/>
                    <a:lumOff val="35000"/>
                  </a:schemeClr>
                </a:solidFill>
                <a:latin typeface="Century Gothic" panose="020B0502020202020204" pitchFamily="34" charset="0"/>
              </a:rPr>
              <a:t>. Najbardziej popularną formą okazuje się być </a:t>
            </a:r>
            <a:r>
              <a:rPr lang="pl-PL" sz="1200" b="1" dirty="0">
                <a:solidFill>
                  <a:schemeClr val="tx1">
                    <a:lumMod val="65000"/>
                    <a:lumOff val="35000"/>
                  </a:schemeClr>
                </a:solidFill>
                <a:latin typeface="Century Gothic" panose="020B0502020202020204" pitchFamily="34" charset="0"/>
              </a:rPr>
              <a:t>rezygnacja z poruszania się samochodem</a:t>
            </a:r>
            <a:r>
              <a:rPr lang="pl-PL" sz="1200" dirty="0">
                <a:solidFill>
                  <a:schemeClr val="tx1">
                    <a:lumMod val="65000"/>
                    <a:lumOff val="35000"/>
                  </a:schemeClr>
                </a:solidFill>
                <a:latin typeface="Century Gothic" panose="020B0502020202020204" pitchFamily="34" charset="0"/>
              </a:rPr>
              <a:t> na rzecz komunikacji miejskiej/jazdy rowerem lub chodzenia pieszo. Ponad połowa badanych, którzy zadeklarowali, iż podejmują działania na rzecz zmniejszenia emisji wskazała również na </a:t>
            </a:r>
            <a:r>
              <a:rPr lang="pl-PL" sz="1200" b="1" dirty="0">
                <a:solidFill>
                  <a:schemeClr val="tx1">
                    <a:lumMod val="65000"/>
                    <a:lumOff val="35000"/>
                  </a:schemeClr>
                </a:solidFill>
                <a:latin typeface="Century Gothic" panose="020B0502020202020204" pitchFamily="34" charset="0"/>
              </a:rPr>
              <a:t>zmianę systemu ogrzewania domu/mieszkania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wymianę sprzętu AGD/RTV</a:t>
            </a:r>
            <a:r>
              <a:rPr lang="pl-PL" sz="1200" dirty="0">
                <a:solidFill>
                  <a:schemeClr val="tx1">
                    <a:lumMod val="65000"/>
                    <a:lumOff val="35000"/>
                  </a:schemeClr>
                </a:solidFill>
                <a:latin typeface="Century Gothic" panose="020B0502020202020204" pitchFamily="34" charset="0"/>
              </a:rPr>
              <a:t> na energooszczędny. Znacznie mniej popularnymi czynnościami są te wymagające ponoszenia stosunkowo wysokich kosztów, jak np. ocieplenie domu czy kupno samochodu niskoemisyjnego. Zaznaczyć należy,</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najczęstszym argumentem przeciwko podejmowaniu jakichkolwiek działań na rzecz ochrony powietrza jest opinia, iż to władze centralne lub samorządowe powinny głównie działać w tym zakresie, a nie obywatele. Niemniej jednak utrzymuje się również duży brak wiary w to, że każdy może się przyczynić do poprawy stanu powietrza w Polsce. </a:t>
            </a:r>
          </a:p>
        </p:txBody>
      </p:sp>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50</a:t>
            </a:fld>
            <a:endParaRPr lang="pl-PL" dirty="0"/>
          </a:p>
        </p:txBody>
      </p:sp>
      <p:sp>
        <p:nvSpPr>
          <p:cNvPr id="43" name="Prostokąt: zaokrąglone rogi 42">
            <a:extLst>
              <a:ext uri="{FF2B5EF4-FFF2-40B4-BE49-F238E27FC236}">
                <a16:creationId xmlns:a16="http://schemas.microsoft.com/office/drawing/2014/main" id="{8FE039B4-6C45-4A40-AA6E-290F4573A2A3}"/>
              </a:ext>
            </a:extLst>
          </p:cNvPr>
          <p:cNvSpPr/>
          <p:nvPr/>
        </p:nvSpPr>
        <p:spPr>
          <a:xfrm>
            <a:off x="156904" y="3690156"/>
            <a:ext cx="7682171" cy="229250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dirty="0">
                <a:solidFill>
                  <a:schemeClr val="tx1">
                    <a:lumMod val="65000"/>
                    <a:lumOff val="35000"/>
                  </a:schemeClr>
                </a:solidFill>
                <a:latin typeface="Century Gothic" panose="020B0502020202020204" pitchFamily="34" charset="0"/>
              </a:rPr>
              <a:t>Polacy najbardziej przychylnie w zakresie możliwych do podjęcia działań na rzecz poprawy stanu jakości powietrza wypowiadają się o </a:t>
            </a:r>
            <a:r>
              <a:rPr lang="pl-PL" sz="1200" b="1" dirty="0">
                <a:solidFill>
                  <a:schemeClr val="tx1">
                    <a:lumMod val="65000"/>
                    <a:lumOff val="35000"/>
                  </a:schemeClr>
                </a:solidFill>
                <a:latin typeface="Century Gothic" panose="020B0502020202020204" pitchFamily="34" charset="0"/>
              </a:rPr>
              <a:t>częstszym korzystaniu z transportu publicznego/jazdy na rowerze/chodzeniu pieszo</a:t>
            </a:r>
            <a:r>
              <a:rPr lang="pl-PL" sz="1200" dirty="0">
                <a:solidFill>
                  <a:schemeClr val="tx1">
                    <a:lumMod val="65000"/>
                    <a:lumOff val="35000"/>
                  </a:schemeClr>
                </a:solidFill>
                <a:latin typeface="Century Gothic" panose="020B0502020202020204" pitchFamily="34" charset="0"/>
              </a:rPr>
              <a:t>, ale także </a:t>
            </a:r>
            <a:r>
              <a:rPr lang="pl-PL" sz="1200" b="1" dirty="0">
                <a:solidFill>
                  <a:schemeClr val="tx1">
                    <a:lumMod val="65000"/>
                    <a:lumOff val="35000"/>
                  </a:schemeClr>
                </a:solidFill>
                <a:latin typeface="Century Gothic" panose="020B0502020202020204" pitchFamily="34" charset="0"/>
              </a:rPr>
              <a:t>ograniczeniu ruchu samochodów w centrum miasta </a:t>
            </a:r>
            <a:r>
              <a:rPr lang="pl-PL" sz="1200" dirty="0">
                <a:solidFill>
                  <a:schemeClr val="tx1">
                    <a:lumMod val="65000"/>
                    <a:lumOff val="35000"/>
                  </a:schemeClr>
                </a:solidFill>
                <a:latin typeface="Century Gothic" panose="020B0502020202020204" pitchFamily="34" charset="0"/>
              </a:rPr>
              <a:t>lub nawet </a:t>
            </a:r>
            <a:r>
              <a:rPr lang="pl-PL" sz="1200" b="1" dirty="0">
                <a:solidFill>
                  <a:schemeClr val="tx1">
                    <a:lumMod val="65000"/>
                    <a:lumOff val="35000"/>
                  </a:schemeClr>
                </a:solidFill>
                <a:latin typeface="Century Gothic" panose="020B0502020202020204" pitchFamily="34" charset="0"/>
              </a:rPr>
              <a:t>wprowadzenia zakazu wjazdu na ten teren pojazdów o określonym typie </a:t>
            </a:r>
            <a:r>
              <a:rPr lang="pl-PL" sz="1200" dirty="0">
                <a:solidFill>
                  <a:schemeClr val="tx1">
                    <a:lumMod val="65000"/>
                    <a:lumOff val="35000"/>
                  </a:schemeClr>
                </a:solidFill>
                <a:latin typeface="Century Gothic" panose="020B0502020202020204" pitchFamily="34" charset="0"/>
              </a:rPr>
              <a:t>(np. powyżej konkretnego rocznika). Stosunkowo często deklarowano również skłonność do działań takich jak ograniczanie liczby miejsc parkingowych w centrach miast, zmniejszenia zużywania energii elektrycznej</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gospodarstwach domowych czy zmiana systemu ogrzewania własnego domu/mieszkania.</a:t>
            </a:r>
          </a:p>
        </p:txBody>
      </p:sp>
      <p:pic>
        <p:nvPicPr>
          <p:cNvPr id="4" name="Grafika 3" descr="Chodzić">
            <a:extLst>
              <a:ext uri="{FF2B5EF4-FFF2-40B4-BE49-F238E27FC236}">
                <a16:creationId xmlns:a16="http://schemas.microsoft.com/office/drawing/2014/main" id="{F05BEB35-530D-4E53-A885-E2766F9712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837" y="1334359"/>
            <a:ext cx="1192517" cy="1192517"/>
          </a:xfrm>
          <a:prstGeom prst="rect">
            <a:avLst/>
          </a:prstGeom>
        </p:spPr>
      </p:pic>
      <p:pic>
        <p:nvPicPr>
          <p:cNvPr id="11" name="Grafika 10" descr="Samochód">
            <a:extLst>
              <a:ext uri="{FF2B5EF4-FFF2-40B4-BE49-F238E27FC236}">
                <a16:creationId xmlns:a16="http://schemas.microsoft.com/office/drawing/2014/main" id="{6D5A6050-1B2B-4196-B21E-74CC9212F8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39075" y="4250629"/>
            <a:ext cx="1116413" cy="1116413"/>
          </a:xfrm>
          <a:prstGeom prst="rect">
            <a:avLst/>
          </a:prstGeom>
        </p:spPr>
      </p:pic>
    </p:spTree>
    <p:extLst>
      <p:ext uri="{BB962C8B-B14F-4D97-AF65-F5344CB8AC3E}">
        <p14:creationId xmlns:p14="http://schemas.microsoft.com/office/powerpoint/2010/main" val="4722347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51</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1089773" y="863177"/>
            <a:ext cx="7501679" cy="92502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endParaRPr lang="pl-PL" sz="1200" dirty="0">
              <a:solidFill>
                <a:schemeClr val="tx1">
                  <a:lumMod val="65000"/>
                  <a:lumOff val="35000"/>
                </a:schemeClr>
              </a:solidFill>
              <a:latin typeface="Century Gothic" panose="020B0502020202020204" pitchFamily="34" charset="0"/>
            </a:endParaRPr>
          </a:p>
        </p:txBody>
      </p:sp>
      <p:sp>
        <p:nvSpPr>
          <p:cNvPr id="28" name="Prostokąt: zaokrąglone rogi 27">
            <a:extLst>
              <a:ext uri="{FF2B5EF4-FFF2-40B4-BE49-F238E27FC236}">
                <a16:creationId xmlns:a16="http://schemas.microsoft.com/office/drawing/2014/main" id="{9202924F-8929-4474-80CF-C5CD94CB8B57}"/>
              </a:ext>
            </a:extLst>
          </p:cNvPr>
          <p:cNvSpPr/>
          <p:nvPr/>
        </p:nvSpPr>
        <p:spPr>
          <a:xfrm>
            <a:off x="1362075" y="685127"/>
            <a:ext cx="7637134" cy="274386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Clr>
                <a:srgbClr val="3A4877"/>
              </a:buClr>
            </a:pPr>
            <a:r>
              <a:rPr lang="pl-PL" sz="1200" b="1" dirty="0">
                <a:solidFill>
                  <a:schemeClr val="tx1">
                    <a:lumMod val="65000"/>
                    <a:lumOff val="35000"/>
                  </a:schemeClr>
                </a:solidFill>
                <a:latin typeface="Century Gothic" panose="020B0502020202020204" pitchFamily="34" charset="0"/>
              </a:rPr>
              <a:t>Polacy nie mają jednoznacznej opinii na temat zmian jakości powietrza </a:t>
            </a:r>
            <a:r>
              <a:rPr lang="pl-PL" sz="1200" dirty="0">
                <a:solidFill>
                  <a:schemeClr val="tx1">
                    <a:lumMod val="65000"/>
                    <a:lumOff val="35000"/>
                  </a:schemeClr>
                </a:solidFill>
                <a:latin typeface="Century Gothic" panose="020B0502020202020204" pitchFamily="34" charset="0"/>
              </a:rPr>
              <a:t>w najbliższych 10 latach. Niewiele ponad połowa z nich uważa, że obecny stan ulegnie poprawie lub pozostanie bez zmian, natomiast 40% wskazuje na pogorszenie sytuacji. Zauważyć należy, że działaniami, które powinny być w największym stopniu stosowane w celu poprawy jakości powietrza są te związane z emisją zanieczyszczeń spowodowanych </a:t>
            </a:r>
            <a:r>
              <a:rPr lang="pl-PL" sz="1200" b="1" dirty="0">
                <a:solidFill>
                  <a:schemeClr val="tx1">
                    <a:lumMod val="65000"/>
                    <a:lumOff val="35000"/>
                  </a:schemeClr>
                </a:solidFill>
                <a:latin typeface="Century Gothic" panose="020B0502020202020204" pitchFamily="34" charset="0"/>
              </a:rPr>
              <a:t>użytkowaniem samochodów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nieodpowiednim ogrzewaniem domów</a:t>
            </a:r>
            <a:r>
              <a:rPr lang="pl-PL" sz="1200" dirty="0">
                <a:solidFill>
                  <a:schemeClr val="tx1">
                    <a:lumMod val="65000"/>
                    <a:lumOff val="35000"/>
                  </a:schemeClr>
                </a:solidFill>
                <a:latin typeface="Century Gothic" panose="020B0502020202020204" pitchFamily="34" charset="0"/>
              </a:rPr>
              <a:t>. W tym zakresie badani najczęściej wskazywali na takie rozwiązania tych problemów jak: wymiana starych pieców, zwiększenie kontroli emisji spalin w samochodach oraz tego, czym pali się w piecach. Istotny odsetek wskazań dotyczył również podłączania indywidualnych gospodarstw</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sieci ciepłowniczej, termomodernizacji budynków, stosowanie OZE czy wprowadzania systemów rowerów miejskich. </a:t>
            </a:r>
          </a:p>
        </p:txBody>
      </p:sp>
      <p:pic>
        <p:nvPicPr>
          <p:cNvPr id="44" name="Grafika 43" descr="Chmura">
            <a:extLst>
              <a:ext uri="{FF2B5EF4-FFF2-40B4-BE49-F238E27FC236}">
                <a16:creationId xmlns:a16="http://schemas.microsoft.com/office/drawing/2014/main" id="{7BCC046A-5B2B-4063-824A-78D4229A4A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027" y="1151679"/>
            <a:ext cx="1273048" cy="1273048"/>
          </a:xfrm>
          <a:prstGeom prst="rect">
            <a:avLst/>
          </a:prstGeom>
        </p:spPr>
      </p:pic>
    </p:spTree>
    <p:extLst>
      <p:ext uri="{BB962C8B-B14F-4D97-AF65-F5344CB8AC3E}">
        <p14:creationId xmlns:p14="http://schemas.microsoft.com/office/powerpoint/2010/main" val="1605250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F82AA7BF-B4ED-49BA-BDFB-64FE8F59C168}"/>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8CDC09CB-0AAC-4DF1-AB93-4788B3E941E8}"/>
              </a:ext>
            </a:extLst>
          </p:cNvPr>
          <p:cNvSpPr/>
          <p:nvPr/>
        </p:nvSpPr>
        <p:spPr>
          <a:xfrm>
            <a:off x="443197" y="724154"/>
            <a:ext cx="8389717" cy="477167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ole tekstowe 6">
            <a:extLst>
              <a:ext uri="{FF2B5EF4-FFF2-40B4-BE49-F238E27FC236}">
                <a16:creationId xmlns:a16="http://schemas.microsoft.com/office/drawing/2014/main" id="{D1B653FD-B72C-4136-95D9-337AF30D5306}"/>
              </a:ext>
            </a:extLst>
          </p:cNvPr>
          <p:cNvSpPr txBox="1"/>
          <p:nvPr/>
        </p:nvSpPr>
        <p:spPr>
          <a:xfrm>
            <a:off x="759733" y="1476007"/>
            <a:ext cx="7756643" cy="923330"/>
          </a:xfrm>
          <a:prstGeom prst="rect">
            <a:avLst/>
          </a:prstGeom>
          <a:noFill/>
        </p:spPr>
        <p:txBody>
          <a:bodyPr wrap="square" rtlCol="0">
            <a:spAutoFit/>
          </a:bodyPr>
          <a:lstStyle/>
          <a:p>
            <a:pPr algn="ctr"/>
            <a:r>
              <a:rPr lang="pl-PL" sz="5400" b="1" dirty="0">
                <a:solidFill>
                  <a:schemeClr val="bg1"/>
                </a:solidFill>
                <a:latin typeface="Tahoma" panose="020B0604030504040204" pitchFamily="34" charset="0"/>
                <a:ea typeface="Tahoma" panose="020B0604030504040204" pitchFamily="34" charset="0"/>
                <a:cs typeface="Tahoma" panose="020B0604030504040204" pitchFamily="34" charset="0"/>
              </a:rPr>
              <a:t>Dziękujemy za uwagę</a:t>
            </a:r>
          </a:p>
        </p:txBody>
      </p:sp>
      <p:sp>
        <p:nvSpPr>
          <p:cNvPr id="4" name="Prostokąt 3">
            <a:extLst>
              <a:ext uri="{FF2B5EF4-FFF2-40B4-BE49-F238E27FC236}">
                <a16:creationId xmlns:a16="http://schemas.microsoft.com/office/drawing/2014/main" id="{820A3878-9741-4D81-A422-42941DDFEDF4}"/>
              </a:ext>
            </a:extLst>
          </p:cNvPr>
          <p:cNvSpPr/>
          <p:nvPr/>
        </p:nvSpPr>
        <p:spPr>
          <a:xfrm>
            <a:off x="526627" y="3444193"/>
            <a:ext cx="4572000" cy="1938992"/>
          </a:xfrm>
          <a:prstGeom prst="rect">
            <a:avLst/>
          </a:prstGeom>
        </p:spPr>
        <p:txBody>
          <a:bodyPr>
            <a:spAutoFit/>
          </a:bodyPr>
          <a:lstStyle/>
          <a:p>
            <a:endPar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rPr>
              <a:t>Autorki raportu:</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Anna Szatanowska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Kamila Kotlewska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Krzysztofa Samociuk</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Małgorzata Licznerska</a:t>
            </a: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Redakcja raportu: Tamara Walczak-Kozłowska</a:t>
            </a:r>
          </a:p>
        </p:txBody>
      </p:sp>
      <p:sp>
        <p:nvSpPr>
          <p:cNvPr id="5" name="Prostokąt 4">
            <a:extLst>
              <a:ext uri="{FF2B5EF4-FFF2-40B4-BE49-F238E27FC236}">
                <a16:creationId xmlns:a16="http://schemas.microsoft.com/office/drawing/2014/main" id="{49393744-2397-4720-82ED-F7F06F00C6BD}"/>
              </a:ext>
            </a:extLst>
          </p:cNvPr>
          <p:cNvSpPr/>
          <p:nvPr/>
        </p:nvSpPr>
        <p:spPr>
          <a:xfrm>
            <a:off x="4153143" y="4112714"/>
            <a:ext cx="4572000" cy="954107"/>
          </a:xfrm>
          <a:prstGeom prst="rect">
            <a:avLst/>
          </a:prstGeom>
        </p:spPr>
        <p:txBody>
          <a:bodyPr>
            <a:spAutoFit/>
          </a:bodyPr>
          <a:lstStyle/>
          <a:p>
            <a:pPr algn="ctr"/>
            <a:endParaRPr lang="pl-PL" sz="2000" b="1" dirty="0">
              <a:solidFill>
                <a:srgbClr val="BCD8EA"/>
              </a:solidFill>
              <a:latin typeface="Century Gothic" panose="020B0502020202020204" pitchFamily="34" charset="0"/>
            </a:endParaRP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tel. +48 22 185 59 00</a:t>
            </a: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e-mail: biuro@danae.com.pl</a:t>
            </a:r>
            <a:endParaRPr lang="pl-P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Obraz 8">
            <a:extLst>
              <a:ext uri="{FF2B5EF4-FFF2-40B4-BE49-F238E27FC236}">
                <a16:creationId xmlns:a16="http://schemas.microsoft.com/office/drawing/2014/main" id="{BDE5CB12-2DBF-483C-AF5D-24EAAC5F78DA}"/>
              </a:ext>
            </a:extLst>
          </p:cNvPr>
          <p:cNvPicPr/>
          <p:nvPr/>
        </p:nvPicPr>
        <p:blipFill rotWithShape="1">
          <a:blip r:embed="rId2" cstate="print">
            <a:extLst>
              <a:ext uri="{28A0092B-C50C-407E-A947-70E740481C1C}">
                <a14:useLocalDpi xmlns:a14="http://schemas.microsoft.com/office/drawing/2010/main" val="0"/>
              </a:ext>
            </a:extLst>
          </a:blip>
          <a:srcRect b="63474"/>
          <a:stretch/>
        </p:blipFill>
        <p:spPr bwMode="auto">
          <a:xfrm>
            <a:off x="5098627" y="3591099"/>
            <a:ext cx="2812386" cy="779833"/>
          </a:xfrm>
          <a:prstGeom prst="rect">
            <a:avLst/>
          </a:prstGeom>
          <a:ln>
            <a:noFill/>
          </a:ln>
          <a:extLst>
            <a:ext uri="{53640926-AAD7-44D8-BBD7-CCE9431645EC}">
              <a14:shadowObscured xmlns:a14="http://schemas.microsoft.com/office/drawing/2010/main"/>
            </a:ext>
          </a:extLst>
        </p:spPr>
      </p:pic>
      <p:sp>
        <p:nvSpPr>
          <p:cNvPr id="2" name="pole tekstowe 1">
            <a:extLst>
              <a:ext uri="{FF2B5EF4-FFF2-40B4-BE49-F238E27FC236}">
                <a16:creationId xmlns:a16="http://schemas.microsoft.com/office/drawing/2014/main" id="{18AAEED7-49D2-4314-B924-D39C8669D099}"/>
              </a:ext>
            </a:extLst>
          </p:cNvPr>
          <p:cNvSpPr txBox="1"/>
          <p:nvPr/>
        </p:nvSpPr>
        <p:spPr>
          <a:xfrm>
            <a:off x="-72180" y="5974501"/>
            <a:ext cx="3518912" cy="200055"/>
          </a:xfrm>
          <a:prstGeom prst="rect">
            <a:avLst/>
          </a:prstGeom>
          <a:noFill/>
        </p:spPr>
        <p:txBody>
          <a:bodyPr wrap="none" rtlCol="0">
            <a:spAutoFit/>
          </a:bodyPr>
          <a:lstStyle/>
          <a:p>
            <a:r>
              <a:rPr lang="pl-PL" sz="700" i="1" dirty="0">
                <a:solidFill>
                  <a:srgbClr val="D9D9D9"/>
                </a:solidFill>
                <a:latin typeface="+mj-lt"/>
              </a:rPr>
              <a:t>Grafika użyta w raporcie pochodzi ze stron www.flaticon.com, pixabay.com.pl i unsplash.com </a:t>
            </a:r>
          </a:p>
        </p:txBody>
      </p:sp>
    </p:spTree>
    <p:extLst>
      <p:ext uri="{BB962C8B-B14F-4D97-AF65-F5344CB8AC3E}">
        <p14:creationId xmlns:p14="http://schemas.microsoft.com/office/powerpoint/2010/main" val="988220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6</a:t>
            </a:fld>
            <a:endParaRPr lang="pl-PL" dirty="0"/>
          </a:p>
        </p:txBody>
      </p:sp>
      <p:graphicFrame>
        <p:nvGraphicFramePr>
          <p:cNvPr id="9" name="Symbol zastępczy zawartości 4">
            <a:extLst>
              <a:ext uri="{FF2B5EF4-FFF2-40B4-BE49-F238E27FC236}">
                <a16:creationId xmlns:a16="http://schemas.microsoft.com/office/drawing/2014/main" id="{E3F896B0-9CD2-4CE3-9DDA-30866A0B53C7}"/>
              </a:ext>
            </a:extLst>
          </p:cNvPr>
          <p:cNvGraphicFramePr>
            <a:graphicFrameLocks/>
          </p:cNvGraphicFramePr>
          <p:nvPr>
            <p:extLst>
              <p:ext uri="{D42A27DB-BD31-4B8C-83A1-F6EECF244321}">
                <p14:modId xmlns:p14="http://schemas.microsoft.com/office/powerpoint/2010/main" val="1937975480"/>
              </p:ext>
            </p:extLst>
          </p:nvPr>
        </p:nvGraphicFramePr>
        <p:xfrm>
          <a:off x="169192" y="538454"/>
          <a:ext cx="8603379" cy="1594654"/>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594654">
                <a:tc>
                  <a:txBody>
                    <a:bodyPr/>
                    <a:lstStyle/>
                    <a:p>
                      <a:pPr marL="84138" indent="0" algn="l" defTabSz="914400" rtl="0" eaLnBrk="1" latinLnBrk="0" hangingPunct="1">
                        <a:lnSpc>
                          <a:spcPct val="150000"/>
                        </a:lnSpc>
                        <a:spcAft>
                          <a:spcPts val="0"/>
                        </a:spcAft>
                        <a:buFont typeface="Wingdings" panose="05000000000000000000" pitchFamily="2" charset="2"/>
                        <a:buNone/>
                      </a:pPr>
                      <a:r>
                        <a:rPr lang="pl-PL" sz="1200" b="0" kern="1200" dirty="0">
                          <a:solidFill>
                            <a:schemeClr val="tx1">
                              <a:lumMod val="65000"/>
                              <a:lumOff val="35000"/>
                            </a:schemeClr>
                          </a:solidFill>
                          <a:latin typeface="Century Gothic" panose="020B0502020202020204" pitchFamily="34" charset="0"/>
                          <a:ea typeface="+mn-ea"/>
                          <a:cs typeface="+mn-cs"/>
                        </a:rPr>
                        <a:t>Badanie zrealizowano techniką CATI, która jest metodą zbierania danych, polegającą na przeprowadzeniu wywiadu z respondentem przy użyciu urządzeń mobilnych (tj. laptop, palmtop), na których zapisywane są udzielone odpowiedzi. Przebadana próba jest reprezentatywna ze względu na zmienne demograficzne: </a:t>
                      </a:r>
                      <a:r>
                        <a:rPr lang="pl-PL" sz="1200" b="1" kern="1200" dirty="0">
                          <a:solidFill>
                            <a:schemeClr val="tx1">
                              <a:lumMod val="65000"/>
                              <a:lumOff val="35000"/>
                            </a:schemeClr>
                          </a:solidFill>
                          <a:latin typeface="Century Gothic" panose="020B0502020202020204" pitchFamily="34" charset="0"/>
                          <a:ea typeface="+mn-ea"/>
                          <a:cs typeface="+mn-cs"/>
                        </a:rPr>
                        <a:t>płeć, wiek </a:t>
                      </a:r>
                      <a:r>
                        <a:rPr lang="pl-PL" sz="1200" b="0" kern="1200" dirty="0">
                          <a:solidFill>
                            <a:schemeClr val="tx1">
                              <a:lumMod val="65000"/>
                              <a:lumOff val="35000"/>
                            </a:schemeClr>
                          </a:solidFill>
                          <a:latin typeface="Century Gothic" panose="020B0502020202020204" pitchFamily="34" charset="0"/>
                          <a:ea typeface="+mn-ea"/>
                          <a:cs typeface="+mn-cs"/>
                        </a:rPr>
                        <a:t>i </a:t>
                      </a:r>
                      <a:r>
                        <a:rPr lang="pl-PL" sz="1200" b="1" kern="1200" dirty="0">
                          <a:solidFill>
                            <a:schemeClr val="tx1">
                              <a:lumMod val="65000"/>
                              <a:lumOff val="35000"/>
                            </a:schemeClr>
                          </a:solidFill>
                          <a:latin typeface="Century Gothic" panose="020B0502020202020204" pitchFamily="34" charset="0"/>
                          <a:ea typeface="+mn-ea"/>
                          <a:cs typeface="+mn-cs"/>
                        </a:rPr>
                        <a:t>miejsce zamieszkania </a:t>
                      </a:r>
                      <a:r>
                        <a:rPr lang="pl-PL" sz="1200" b="0" kern="1200" dirty="0">
                          <a:solidFill>
                            <a:schemeClr val="tx1">
                              <a:lumMod val="65000"/>
                              <a:lumOff val="35000"/>
                            </a:schemeClr>
                          </a:solidFill>
                          <a:latin typeface="Century Gothic" panose="020B0502020202020204" pitchFamily="34" charset="0"/>
                          <a:ea typeface="+mn-ea"/>
                          <a:cs typeface="+mn-cs"/>
                        </a:rPr>
                        <a:t>(wielkość miejscowości i województwo). Maksymalny błąd szacowania dla próby losowej liczącej 1000 osób wynosi +/- 4%.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graphicFrame>
        <p:nvGraphicFramePr>
          <p:cNvPr id="12" name="Symbol zastępczy zawartości 4">
            <a:extLst>
              <a:ext uri="{FF2B5EF4-FFF2-40B4-BE49-F238E27FC236}">
                <a16:creationId xmlns:a16="http://schemas.microsoft.com/office/drawing/2014/main" id="{3697A494-BCA8-4E4B-AAB9-E879FF43E03D}"/>
              </a:ext>
            </a:extLst>
          </p:cNvPr>
          <p:cNvGraphicFramePr>
            <a:graphicFrameLocks/>
          </p:cNvGraphicFramePr>
          <p:nvPr>
            <p:extLst>
              <p:ext uri="{D42A27DB-BD31-4B8C-83A1-F6EECF244321}">
                <p14:modId xmlns:p14="http://schemas.microsoft.com/office/powerpoint/2010/main" val="732625863"/>
              </p:ext>
            </p:extLst>
          </p:nvPr>
        </p:nvGraphicFramePr>
        <p:xfrm>
          <a:off x="169192" y="2180041"/>
          <a:ext cx="8603379" cy="3325686"/>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687159">
                <a:tc>
                  <a:txBody>
                    <a:bodyPr/>
                    <a:lstStyle/>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Podstawą procentowania jest liczba osób odpowiadających na dane pytanie – informacje zawarte są w dolnej części slajdu (N).</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celu utrzymania maksymalnej przejrzystości i czytelności na slajdach zastosowano wartości procentowe zaokrąglone do jednego miejsca po przecinku, stąd też w pewnych sytuacjach odsetki poszczególnych odpowiedzi nie sumują się do 100,0%, a do 99,9% czy 101,0%.</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górnej części slajdów, pod pytaniami, znajdują się adnotacje na temat możliwej do wyboru przez respondentów liczby odpowiedzi (pytanie wielokrotnego wyboru/pytanie jednokrotnego wyboru). W niektórych pytaniach liczba możliwych do wybrania odpowiedzi była określona, wówczas taka informacja znajduje się w treści pytania.</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przypadku przełamań dotyczących dochodu nie przedstawiono odpowiedzi „odmowa odpowiedzi”.</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raporcie przedstawiono najbardziej istotne przełamania pytań przez cechy społeczno-demograficzne respondentów. Na wykresach różnice istotne statystycznie zakreślono ramką i pogrubiono.</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sp>
        <p:nvSpPr>
          <p:cNvPr id="6" name="Podtytuł 2">
            <a:extLst>
              <a:ext uri="{FF2B5EF4-FFF2-40B4-BE49-F238E27FC236}">
                <a16:creationId xmlns:a16="http://schemas.microsoft.com/office/drawing/2014/main" id="{EAF13A82-B562-40EB-967A-235794F5797F}"/>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rgbClr val="A5C2CB"/>
                </a:solidFill>
                <a:latin typeface="Century Gothic" panose="020B0502020202020204" pitchFamily="34" charset="0"/>
              </a:rPr>
              <a:t>PODSTAWOWE INFORMACJE METODOLOGICZNE</a:t>
            </a:r>
          </a:p>
        </p:txBody>
      </p:sp>
    </p:spTree>
    <p:extLst>
      <p:ext uri="{BB962C8B-B14F-4D97-AF65-F5344CB8AC3E}">
        <p14:creationId xmlns:p14="http://schemas.microsoft.com/office/powerpoint/2010/main" val="2530604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077199B7-75BF-4832-843B-243C42A87541}"/>
              </a:ext>
            </a:extLst>
          </p:cNvPr>
          <p:cNvSpPr/>
          <p:nvPr/>
        </p:nvSpPr>
        <p:spPr>
          <a:xfrm>
            <a:off x="0" y="0"/>
            <a:ext cx="9144000" cy="6200503"/>
          </a:xfrm>
          <a:prstGeom prst="rect">
            <a:avLst/>
          </a:prstGeom>
          <a:solidFill>
            <a:srgbClr val="AFC9D1"/>
          </a:solidFill>
          <a:ln>
            <a:solidFill>
              <a:srgbClr val="AFC9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495108" cy="1049435"/>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CHARAKTERYSTYKA PRÓBY</a:t>
            </a:r>
          </a:p>
        </p:txBody>
      </p:sp>
    </p:spTree>
    <p:extLst>
      <p:ext uri="{BB962C8B-B14F-4D97-AF65-F5344CB8AC3E}">
        <p14:creationId xmlns:p14="http://schemas.microsoft.com/office/powerpoint/2010/main" val="64130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8</a:t>
            </a:fld>
            <a:endParaRPr lang="pl-PL" dirty="0"/>
          </a:p>
        </p:txBody>
      </p:sp>
      <p:grpSp>
        <p:nvGrpSpPr>
          <p:cNvPr id="10" name="Grupa 9">
            <a:extLst>
              <a:ext uri="{FF2B5EF4-FFF2-40B4-BE49-F238E27FC236}">
                <a16:creationId xmlns:a16="http://schemas.microsoft.com/office/drawing/2014/main" id="{03D86715-5C8C-4083-9B4B-FC614CF1E7D0}"/>
              </a:ext>
            </a:extLst>
          </p:cNvPr>
          <p:cNvGrpSpPr/>
          <p:nvPr/>
        </p:nvGrpSpPr>
        <p:grpSpPr>
          <a:xfrm>
            <a:off x="4326279" y="662297"/>
            <a:ext cx="2422203" cy="1275046"/>
            <a:chOff x="380499" y="1021917"/>
            <a:chExt cx="2422203" cy="1275046"/>
          </a:xfrm>
        </p:grpSpPr>
        <p:sp>
          <p:nvSpPr>
            <p:cNvPr id="11" name="pole tekstowe 10">
              <a:extLst>
                <a:ext uri="{FF2B5EF4-FFF2-40B4-BE49-F238E27FC236}">
                  <a16:creationId xmlns:a16="http://schemas.microsoft.com/office/drawing/2014/main" id="{B48C8F91-FBEF-4D81-8867-9659B8779B68}"/>
                </a:ext>
              </a:extLst>
            </p:cNvPr>
            <p:cNvSpPr txBox="1"/>
            <p:nvPr/>
          </p:nvSpPr>
          <p:spPr>
            <a:xfrm>
              <a:off x="615421" y="1021917"/>
              <a:ext cx="2187281"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WYKSZTAŁCENIE</a:t>
              </a:r>
            </a:p>
          </p:txBody>
        </p:sp>
        <p:cxnSp>
          <p:nvCxnSpPr>
            <p:cNvPr id="12" name="Łącznik: łamany 11">
              <a:extLst>
                <a:ext uri="{FF2B5EF4-FFF2-40B4-BE49-F238E27FC236}">
                  <a16:creationId xmlns:a16="http://schemas.microsoft.com/office/drawing/2014/main" id="{1052880A-E361-40A2-BFAF-1DDFA196A359}"/>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6" name="Wykres 15" descr="Wiek respondentów&#10;&#10;Wykres kołowy przedstawiający wiek respondentów w podziale na osie: 15-24 lata (12,4%), 25-34 lata (16,9%), 35-44 lata (18,4%), 45-59 lat (23,0%) oraz 60 i więcej (29,3%).">
            <a:extLst>
              <a:ext uri="{FF2B5EF4-FFF2-40B4-BE49-F238E27FC236}">
                <a16:creationId xmlns:a16="http://schemas.microsoft.com/office/drawing/2014/main" id="{526E9928-4822-4D1C-8714-BD78761C26AA}"/>
              </a:ext>
            </a:extLst>
          </p:cNvPr>
          <p:cNvGraphicFramePr/>
          <p:nvPr/>
        </p:nvGraphicFramePr>
        <p:xfrm>
          <a:off x="418694" y="3337460"/>
          <a:ext cx="3511985" cy="2315885"/>
        </p:xfrm>
        <a:graphic>
          <a:graphicData uri="http://schemas.openxmlformats.org/drawingml/2006/chart">
            <c:chart xmlns:c="http://schemas.openxmlformats.org/drawingml/2006/chart" xmlns:r="http://schemas.openxmlformats.org/officeDocument/2006/relationships" r:id="rId2"/>
          </a:graphicData>
        </a:graphic>
      </p:graphicFrame>
      <p:pic>
        <p:nvPicPr>
          <p:cNvPr id="17" name="Grafika 16" descr="Tort">
            <a:extLst>
              <a:ext uri="{FF2B5EF4-FFF2-40B4-BE49-F238E27FC236}">
                <a16:creationId xmlns:a16="http://schemas.microsoft.com/office/drawing/2014/main" id="{BD07FE04-8AEC-4C4F-BD79-4093A9E2A4B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6458" y="4098551"/>
            <a:ext cx="534080" cy="534080"/>
          </a:xfrm>
          <a:prstGeom prst="rect">
            <a:avLst/>
          </a:prstGeom>
        </p:spPr>
      </p:pic>
      <p:grpSp>
        <p:nvGrpSpPr>
          <p:cNvPr id="25" name="Grupa 24">
            <a:extLst>
              <a:ext uri="{FF2B5EF4-FFF2-40B4-BE49-F238E27FC236}">
                <a16:creationId xmlns:a16="http://schemas.microsoft.com/office/drawing/2014/main" id="{E331BEF8-325B-448A-95B7-99748CC580C8}"/>
              </a:ext>
            </a:extLst>
          </p:cNvPr>
          <p:cNvGrpSpPr/>
          <p:nvPr/>
        </p:nvGrpSpPr>
        <p:grpSpPr>
          <a:xfrm>
            <a:off x="383548" y="662297"/>
            <a:ext cx="1072637" cy="1275046"/>
            <a:chOff x="380499" y="1021917"/>
            <a:chExt cx="1072637" cy="1275046"/>
          </a:xfrm>
        </p:grpSpPr>
        <p:sp>
          <p:nvSpPr>
            <p:cNvPr id="27" name="pole tekstowe 26">
              <a:extLst>
                <a:ext uri="{FF2B5EF4-FFF2-40B4-BE49-F238E27FC236}">
                  <a16:creationId xmlns:a16="http://schemas.microsoft.com/office/drawing/2014/main" id="{287995D8-192D-4C9E-AB0E-2FD37BEE4DEA}"/>
                </a:ext>
              </a:extLst>
            </p:cNvPr>
            <p:cNvSpPr txBox="1"/>
            <p:nvPr/>
          </p:nvSpPr>
          <p:spPr>
            <a:xfrm>
              <a:off x="615422" y="1021917"/>
              <a:ext cx="837714"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PŁEĆ</a:t>
              </a:r>
            </a:p>
          </p:txBody>
        </p:sp>
        <p:cxnSp>
          <p:nvCxnSpPr>
            <p:cNvPr id="28" name="Łącznik: łamany 27">
              <a:extLst>
                <a:ext uri="{FF2B5EF4-FFF2-40B4-BE49-F238E27FC236}">
                  <a16:creationId xmlns:a16="http://schemas.microsoft.com/office/drawing/2014/main" id="{0482755C-B0C8-460C-9BC9-1BA6238215BA}"/>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upa 28">
            <a:extLst>
              <a:ext uri="{FF2B5EF4-FFF2-40B4-BE49-F238E27FC236}">
                <a16:creationId xmlns:a16="http://schemas.microsoft.com/office/drawing/2014/main" id="{5541492F-85B8-414A-934A-90C783E398ED}"/>
              </a:ext>
            </a:extLst>
          </p:cNvPr>
          <p:cNvGrpSpPr/>
          <p:nvPr/>
        </p:nvGrpSpPr>
        <p:grpSpPr>
          <a:xfrm>
            <a:off x="360116" y="2983856"/>
            <a:ext cx="1081941" cy="1275046"/>
            <a:chOff x="380499" y="1021917"/>
            <a:chExt cx="1081941" cy="1275046"/>
          </a:xfrm>
        </p:grpSpPr>
        <p:sp>
          <p:nvSpPr>
            <p:cNvPr id="30" name="pole tekstowe 29">
              <a:extLst>
                <a:ext uri="{FF2B5EF4-FFF2-40B4-BE49-F238E27FC236}">
                  <a16:creationId xmlns:a16="http://schemas.microsoft.com/office/drawing/2014/main" id="{09F2FA06-3B0D-44CA-8416-F010CC01B7D9}"/>
                </a:ext>
              </a:extLst>
            </p:cNvPr>
            <p:cNvSpPr txBox="1"/>
            <p:nvPr/>
          </p:nvSpPr>
          <p:spPr>
            <a:xfrm>
              <a:off x="615421" y="1021917"/>
              <a:ext cx="847019"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WIEK</a:t>
              </a:r>
            </a:p>
          </p:txBody>
        </p:sp>
        <p:cxnSp>
          <p:nvCxnSpPr>
            <p:cNvPr id="31" name="Łącznik: łamany 30">
              <a:extLst>
                <a:ext uri="{FF2B5EF4-FFF2-40B4-BE49-F238E27FC236}">
                  <a16:creationId xmlns:a16="http://schemas.microsoft.com/office/drawing/2014/main" id="{E015519E-1E7B-4D86-97DA-6D6AAA394393}"/>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5" name="pole tekstowe 34">
            <a:extLst>
              <a:ext uri="{FF2B5EF4-FFF2-40B4-BE49-F238E27FC236}">
                <a16:creationId xmlns:a16="http://schemas.microsoft.com/office/drawing/2014/main" id="{02086D3E-5A56-402B-A536-433DCB423AFE}"/>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44" name="Grupa 43">
            <a:extLst>
              <a:ext uri="{FF2B5EF4-FFF2-40B4-BE49-F238E27FC236}">
                <a16:creationId xmlns:a16="http://schemas.microsoft.com/office/drawing/2014/main" id="{31C6F95E-76DA-4944-A172-2A77EB4219AA}"/>
              </a:ext>
            </a:extLst>
          </p:cNvPr>
          <p:cNvGrpSpPr/>
          <p:nvPr/>
        </p:nvGrpSpPr>
        <p:grpSpPr>
          <a:xfrm>
            <a:off x="4069147" y="3291633"/>
            <a:ext cx="4656159" cy="1275046"/>
            <a:chOff x="380499" y="1021917"/>
            <a:chExt cx="4656159" cy="1275046"/>
          </a:xfrm>
        </p:grpSpPr>
        <p:sp>
          <p:nvSpPr>
            <p:cNvPr id="45" name="pole tekstowe 44">
              <a:extLst>
                <a:ext uri="{FF2B5EF4-FFF2-40B4-BE49-F238E27FC236}">
                  <a16:creationId xmlns:a16="http://schemas.microsoft.com/office/drawing/2014/main" id="{D38AF205-3F87-4C38-BC6E-340E00DBFBBA}"/>
                </a:ext>
              </a:extLst>
            </p:cNvPr>
            <p:cNvSpPr txBox="1"/>
            <p:nvPr/>
          </p:nvSpPr>
          <p:spPr>
            <a:xfrm>
              <a:off x="615421" y="1021917"/>
              <a:ext cx="4421237" cy="307777"/>
            </a:xfrm>
            <a:prstGeom prst="rect">
              <a:avLst/>
            </a:prstGeom>
            <a:no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WIELKOŚĆ MIEJSCOWOŚCI ZAMIESZKANIA</a:t>
              </a:r>
            </a:p>
          </p:txBody>
        </p:sp>
        <p:cxnSp>
          <p:nvCxnSpPr>
            <p:cNvPr id="46" name="Łącznik: łamany 45">
              <a:extLst>
                <a:ext uri="{FF2B5EF4-FFF2-40B4-BE49-F238E27FC236}">
                  <a16:creationId xmlns:a16="http://schemas.microsoft.com/office/drawing/2014/main" id="{F52B981F-B1CB-4FC6-B750-5246EAF08732}"/>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 name="TextBox 29">
            <a:extLst>
              <a:ext uri="{FF2B5EF4-FFF2-40B4-BE49-F238E27FC236}">
                <a16:creationId xmlns:a16="http://schemas.microsoft.com/office/drawing/2014/main" id="{67AAFD82-30FA-4D34-8169-85463D3A359A}"/>
              </a:ext>
            </a:extLst>
          </p:cNvPr>
          <p:cNvSpPr txBox="1"/>
          <p:nvPr/>
        </p:nvSpPr>
        <p:spPr>
          <a:xfrm>
            <a:off x="544298" y="1424885"/>
            <a:ext cx="1743195" cy="523177"/>
          </a:xfrm>
          <a:prstGeom prst="rect">
            <a:avLst/>
          </a:prstGeom>
          <a:noFill/>
        </p:spPr>
        <p:txBody>
          <a:bodyPr wrap="square" lIns="182839" tIns="91419" rIns="182839" bIns="91419" rtlCol="0">
            <a:spAutoFit/>
          </a:bodyPr>
          <a:lstStyle/>
          <a:p>
            <a:pPr algn="ctr">
              <a:defRPr/>
            </a:pPr>
            <a:r>
              <a:rPr lang="pl-PL" sz="2200" b="1" kern="0" dirty="0">
                <a:solidFill>
                  <a:srgbClr val="6D8F9A"/>
                </a:solidFill>
                <a:latin typeface="Century Gothic" panose="020B0502020202020204" pitchFamily="34" charset="0"/>
              </a:rPr>
              <a:t>47,8%</a:t>
            </a:r>
            <a:endParaRPr lang="en-US" sz="2200" b="1" kern="0" dirty="0">
              <a:solidFill>
                <a:srgbClr val="6D8F9A"/>
              </a:solidFill>
              <a:latin typeface="Century Gothic" panose="020B0502020202020204" pitchFamily="34" charset="0"/>
            </a:endParaRPr>
          </a:p>
        </p:txBody>
      </p:sp>
      <p:sp>
        <p:nvSpPr>
          <p:cNvPr id="33" name="TextBox 30">
            <a:extLst>
              <a:ext uri="{FF2B5EF4-FFF2-40B4-BE49-F238E27FC236}">
                <a16:creationId xmlns:a16="http://schemas.microsoft.com/office/drawing/2014/main" id="{B0102606-644E-4688-8000-D4DDD23CE61B}"/>
              </a:ext>
            </a:extLst>
          </p:cNvPr>
          <p:cNvSpPr txBox="1"/>
          <p:nvPr/>
        </p:nvSpPr>
        <p:spPr>
          <a:xfrm>
            <a:off x="2363676" y="1400132"/>
            <a:ext cx="1213423" cy="523178"/>
          </a:xfrm>
          <a:prstGeom prst="rect">
            <a:avLst/>
          </a:prstGeom>
          <a:noFill/>
        </p:spPr>
        <p:txBody>
          <a:bodyPr wrap="square" lIns="182839" tIns="91419" rIns="182839" bIns="91419" rtlCol="0">
            <a:spAutoFit/>
          </a:bodyPr>
          <a:lstStyle/>
          <a:p>
            <a:pPr algn="ctr">
              <a:defRPr/>
            </a:pPr>
            <a:r>
              <a:rPr lang="pl-PL" sz="2200" b="1" kern="0" dirty="0">
                <a:solidFill>
                  <a:srgbClr val="FFCB06"/>
                </a:solidFill>
                <a:latin typeface="Century Gothic" panose="020B0502020202020204" pitchFamily="34" charset="0"/>
              </a:rPr>
              <a:t>52,2%</a:t>
            </a:r>
            <a:endParaRPr lang="en-US" sz="2200" b="1" kern="0" dirty="0">
              <a:solidFill>
                <a:srgbClr val="FFCB06"/>
              </a:solidFill>
              <a:latin typeface="Century Gothic" panose="020B0502020202020204" pitchFamily="34" charset="0"/>
            </a:endParaRPr>
          </a:p>
        </p:txBody>
      </p:sp>
      <p:pic>
        <p:nvPicPr>
          <p:cNvPr id="34" name="Grafika 33" descr="Odsetek mężczyzn biorących udział w badaniu&#10;&#10;Grafika przedstawiająca odsetek mężczyzn biorących udział w badaniu: 47,8%">
            <a:extLst>
              <a:ext uri="{FF2B5EF4-FFF2-40B4-BE49-F238E27FC236}">
                <a16:creationId xmlns:a16="http://schemas.microsoft.com/office/drawing/2014/main" id="{58744CAE-A80F-420F-B9B7-8365D1773A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530513" y="955182"/>
            <a:ext cx="900000" cy="900000"/>
          </a:xfrm>
          <a:prstGeom prst="rect">
            <a:avLst/>
          </a:prstGeom>
        </p:spPr>
      </p:pic>
      <p:pic>
        <p:nvPicPr>
          <p:cNvPr id="36" name="Grafika 35" descr="Odsetek kobiet biorących udział w badaniu&#10;&#10;Grafika przedstawiająca odsetek kobiet biorących udział w badaniu: 52,2%">
            <a:extLst>
              <a:ext uri="{FF2B5EF4-FFF2-40B4-BE49-F238E27FC236}">
                <a16:creationId xmlns:a16="http://schemas.microsoft.com/office/drawing/2014/main" id="{17D9D4D0-3688-477C-82A8-7E281C32BF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951254" y="955182"/>
            <a:ext cx="900000" cy="900000"/>
          </a:xfrm>
          <a:prstGeom prst="rect">
            <a:avLst/>
          </a:prstGeom>
        </p:spPr>
      </p:pic>
      <p:pic>
        <p:nvPicPr>
          <p:cNvPr id="37" name="Grafika 36" descr="Wykształcenie respondentów&#10;&#10;Grafika przedstawiająca wykształcenie respondentów: podstawowe i gimnazjalne 3,3%">
            <a:extLst>
              <a:ext uri="{FF2B5EF4-FFF2-40B4-BE49-F238E27FC236}">
                <a16:creationId xmlns:a16="http://schemas.microsoft.com/office/drawing/2014/main" id="{71F566EC-9E9E-4756-8680-59F9CB0CBB8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77060" y="1525698"/>
            <a:ext cx="416635" cy="416635"/>
          </a:xfrm>
          <a:prstGeom prst="rect">
            <a:avLst/>
          </a:prstGeom>
        </p:spPr>
      </p:pic>
      <p:pic>
        <p:nvPicPr>
          <p:cNvPr id="38" name="Grafika 37" descr="Wykształcenie respondentów&#10;&#10;Grafika przedstawiająca wykształcenie respondentów: zasadnicze zawodowe 26,4%">
            <a:extLst>
              <a:ext uri="{FF2B5EF4-FFF2-40B4-BE49-F238E27FC236}">
                <a16:creationId xmlns:a16="http://schemas.microsoft.com/office/drawing/2014/main" id="{E5E5C66E-E975-4E23-9571-3EB5D6F60F9A}"/>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864646" y="1525698"/>
            <a:ext cx="416635" cy="416635"/>
          </a:xfrm>
          <a:prstGeom prst="rect">
            <a:avLst/>
          </a:prstGeom>
        </p:spPr>
      </p:pic>
      <p:pic>
        <p:nvPicPr>
          <p:cNvPr id="39" name="Grafika 38" descr="Wykształcenie respondentów&#10;&#10;Grafika przedstawiająca wykształcenie respondentów: średnie i pomaturalne 52,7%">
            <a:extLst>
              <a:ext uri="{FF2B5EF4-FFF2-40B4-BE49-F238E27FC236}">
                <a16:creationId xmlns:a16="http://schemas.microsoft.com/office/drawing/2014/main" id="{538E322C-E394-487F-BB83-10371BA41159}"/>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52232" y="1525698"/>
            <a:ext cx="416635" cy="416635"/>
          </a:xfrm>
          <a:prstGeom prst="rect">
            <a:avLst/>
          </a:prstGeom>
        </p:spPr>
      </p:pic>
      <p:graphicFrame>
        <p:nvGraphicFramePr>
          <p:cNvPr id="40" name="Tabela 39">
            <a:extLst>
              <a:ext uri="{FF2B5EF4-FFF2-40B4-BE49-F238E27FC236}">
                <a16:creationId xmlns:a16="http://schemas.microsoft.com/office/drawing/2014/main" id="{B41E6A73-2774-4B24-A720-F0A79F33714D}"/>
              </a:ext>
            </a:extLst>
          </p:cNvPr>
          <p:cNvGraphicFramePr>
            <a:graphicFrameLocks noGrp="1"/>
          </p:cNvGraphicFramePr>
          <p:nvPr/>
        </p:nvGraphicFramePr>
        <p:xfrm>
          <a:off x="4467378" y="1989901"/>
          <a:ext cx="4320000" cy="59436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226568998"/>
                    </a:ext>
                  </a:extLst>
                </a:gridCol>
                <a:gridCol w="1080000">
                  <a:extLst>
                    <a:ext uri="{9D8B030D-6E8A-4147-A177-3AD203B41FA5}">
                      <a16:colId xmlns:a16="http://schemas.microsoft.com/office/drawing/2014/main" val="185570372"/>
                    </a:ext>
                  </a:extLst>
                </a:gridCol>
                <a:gridCol w="1214965">
                  <a:extLst>
                    <a:ext uri="{9D8B030D-6E8A-4147-A177-3AD203B41FA5}">
                      <a16:colId xmlns:a16="http://schemas.microsoft.com/office/drawing/2014/main" val="597871840"/>
                    </a:ext>
                  </a:extLst>
                </a:gridCol>
                <a:gridCol w="945035">
                  <a:extLst>
                    <a:ext uri="{9D8B030D-6E8A-4147-A177-3AD203B41FA5}">
                      <a16:colId xmlns:a16="http://schemas.microsoft.com/office/drawing/2014/main" val="1205454040"/>
                    </a:ext>
                  </a:extLst>
                </a:gridCol>
              </a:tblGrid>
              <a:tr h="548640">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podstawowe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gimnazjalne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zasadnicze zawodowe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średnie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pomaturalne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wyższe (licencjat, magister)</a:t>
                      </a:r>
                    </a:p>
                  </a:txBody>
                  <a:tcPr>
                    <a:noFill/>
                  </a:tcPr>
                </a:tc>
                <a:extLst>
                  <a:ext uri="{0D108BD9-81ED-4DB2-BD59-A6C34878D82A}">
                    <a16:rowId xmlns:a16="http://schemas.microsoft.com/office/drawing/2014/main" val="1329463518"/>
                  </a:ext>
                </a:extLst>
              </a:tr>
            </a:tbl>
          </a:graphicData>
        </a:graphic>
      </p:graphicFrame>
      <p:graphicFrame>
        <p:nvGraphicFramePr>
          <p:cNvPr id="41" name="Tabela 40">
            <a:extLst>
              <a:ext uri="{FF2B5EF4-FFF2-40B4-BE49-F238E27FC236}">
                <a16:creationId xmlns:a16="http://schemas.microsoft.com/office/drawing/2014/main" id="{182108C3-F928-4BCB-B814-BEE0BB0733EB}"/>
              </a:ext>
            </a:extLst>
          </p:cNvPr>
          <p:cNvGraphicFramePr>
            <a:graphicFrameLocks noGrp="1"/>
          </p:cNvGraphicFramePr>
          <p:nvPr/>
        </p:nvGraphicFramePr>
        <p:xfrm>
          <a:off x="4414079" y="1070881"/>
          <a:ext cx="4373300" cy="378017"/>
        </p:xfrm>
        <a:graphic>
          <a:graphicData uri="http://schemas.openxmlformats.org/drawingml/2006/table">
            <a:tbl>
              <a:tblPr firstRow="1" bandRow="1">
                <a:tableStyleId>{5C22544A-7EE6-4342-B048-85BDC9FD1C3A}</a:tableStyleId>
              </a:tblPr>
              <a:tblGrid>
                <a:gridCol w="1222028">
                  <a:extLst>
                    <a:ext uri="{9D8B030D-6E8A-4147-A177-3AD203B41FA5}">
                      <a16:colId xmlns:a16="http://schemas.microsoft.com/office/drawing/2014/main" val="1226568998"/>
                    </a:ext>
                  </a:extLst>
                </a:gridCol>
                <a:gridCol w="998152">
                  <a:extLst>
                    <a:ext uri="{9D8B030D-6E8A-4147-A177-3AD203B41FA5}">
                      <a16:colId xmlns:a16="http://schemas.microsoft.com/office/drawing/2014/main" val="185570372"/>
                    </a:ext>
                  </a:extLst>
                </a:gridCol>
                <a:gridCol w="1076560">
                  <a:extLst>
                    <a:ext uri="{9D8B030D-6E8A-4147-A177-3AD203B41FA5}">
                      <a16:colId xmlns:a16="http://schemas.microsoft.com/office/drawing/2014/main" val="597871840"/>
                    </a:ext>
                  </a:extLst>
                </a:gridCol>
                <a:gridCol w="1076560">
                  <a:extLst>
                    <a:ext uri="{9D8B030D-6E8A-4147-A177-3AD203B41FA5}">
                      <a16:colId xmlns:a16="http://schemas.microsoft.com/office/drawing/2014/main" val="3924464928"/>
                    </a:ext>
                  </a:extLst>
                </a:gridCol>
              </a:tblGrid>
              <a:tr h="378017">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3,3%</a:t>
                      </a:r>
                    </a:p>
                  </a:txBody>
                  <a:tcPr anchor="ctr">
                    <a:noFill/>
                  </a:tcPr>
                </a:tc>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26,4%</a:t>
                      </a:r>
                    </a:p>
                  </a:txBody>
                  <a:tcPr anchor="ctr">
                    <a:noFill/>
                  </a:tcPr>
                </a:tc>
                <a:tc>
                  <a:txBody>
                    <a:bodyPr/>
                    <a:lstStyle/>
                    <a:p>
                      <a:pPr marL="0" algn="ctr" defTabSz="914400" rtl="0" eaLnBrk="1" latinLnBrk="0" hangingPunct="1"/>
                      <a:r>
                        <a:rPr lang="pl-PL" sz="1600" b="1" kern="1200" dirty="0">
                          <a:solidFill>
                            <a:srgbClr val="58595B"/>
                          </a:solidFill>
                          <a:latin typeface="Century Gothic" panose="020B0502020202020204" pitchFamily="34" charset="0"/>
                          <a:ea typeface="+mn-ea"/>
                          <a:cs typeface="+mn-cs"/>
                        </a:rPr>
                        <a:t>52,7%</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600" b="1" kern="1200" dirty="0">
                          <a:solidFill>
                            <a:srgbClr val="58595B"/>
                          </a:solidFill>
                          <a:latin typeface="Century Gothic" panose="020B0502020202020204" pitchFamily="34" charset="0"/>
                          <a:ea typeface="+mn-ea"/>
                          <a:cs typeface="+mn-cs"/>
                        </a:rPr>
                        <a:t>17,6%</a:t>
                      </a:r>
                    </a:p>
                  </a:txBody>
                  <a:tcPr anchor="ctr">
                    <a:noFill/>
                  </a:tcPr>
                </a:tc>
                <a:extLst>
                  <a:ext uri="{0D108BD9-81ED-4DB2-BD59-A6C34878D82A}">
                    <a16:rowId xmlns:a16="http://schemas.microsoft.com/office/drawing/2014/main" val="1329463518"/>
                  </a:ext>
                </a:extLst>
              </a:tr>
            </a:tbl>
          </a:graphicData>
        </a:graphic>
      </p:graphicFrame>
      <p:pic>
        <p:nvPicPr>
          <p:cNvPr id="42" name="Grafika 41" descr="Wykształcenie respondentów&#10;&#10;Grafika przedstawiająca wykształcenie respondentów: wyższe 17,6%">
            <a:extLst>
              <a:ext uri="{FF2B5EF4-FFF2-40B4-BE49-F238E27FC236}">
                <a16:creationId xmlns:a16="http://schemas.microsoft.com/office/drawing/2014/main" id="{0295EC6E-F4C7-48D0-AD6C-98ACB2E9590B}"/>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039819" y="1511082"/>
            <a:ext cx="416635" cy="416635"/>
          </a:xfrm>
          <a:prstGeom prst="rect">
            <a:avLst/>
          </a:prstGeom>
        </p:spPr>
      </p:pic>
      <p:pic>
        <p:nvPicPr>
          <p:cNvPr id="43" name="Grafika 42" descr="Miejsce zamieszkania respondentów&#10;&#10;Grafika przedstawiająca odsetek respondentów zamieszkujących w miastach powyżej 500 tys. mieszkańców 11,6%">
            <a:extLst>
              <a:ext uri="{FF2B5EF4-FFF2-40B4-BE49-F238E27FC236}">
                <a16:creationId xmlns:a16="http://schemas.microsoft.com/office/drawing/2014/main" id="{FF3B564F-47DC-4A8E-A252-06E146A5E56E}"/>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053787" y="3758303"/>
            <a:ext cx="754537" cy="754537"/>
          </a:xfrm>
          <a:prstGeom prst="rect">
            <a:avLst/>
          </a:prstGeom>
        </p:spPr>
      </p:pic>
      <p:pic>
        <p:nvPicPr>
          <p:cNvPr id="47" name="Grafika 46" descr="Miejsce zamieszkania respondentów&#10;&#10;Grafika przedstawiająca odsetek respondentów zamieszkujących w  miastach 200-500 tys. mieszkańców 8,8%">
            <a:extLst>
              <a:ext uri="{FF2B5EF4-FFF2-40B4-BE49-F238E27FC236}">
                <a16:creationId xmlns:a16="http://schemas.microsoft.com/office/drawing/2014/main" id="{6FAC557B-907F-4EC8-B373-8CF977BA1AF0}"/>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178854" y="3929156"/>
            <a:ext cx="540000" cy="540000"/>
          </a:xfrm>
          <a:prstGeom prst="rect">
            <a:avLst/>
          </a:prstGeom>
        </p:spPr>
      </p:pic>
      <p:pic>
        <p:nvPicPr>
          <p:cNvPr id="48" name="Grafika 47" descr="Miejsce zamieszkania respondentów&#10;&#10;Grafika przedstawiająca odsetek respondentów zamieszkujących na wsi: 38,9%">
            <a:extLst>
              <a:ext uri="{FF2B5EF4-FFF2-40B4-BE49-F238E27FC236}">
                <a16:creationId xmlns:a16="http://schemas.microsoft.com/office/drawing/2014/main" id="{2EFF606D-B418-4102-9BF0-CD0F9BF8DCF4}"/>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423777" y="3955093"/>
            <a:ext cx="488125" cy="488125"/>
          </a:xfrm>
          <a:prstGeom prst="rect">
            <a:avLst/>
          </a:prstGeom>
        </p:spPr>
      </p:pic>
      <p:graphicFrame>
        <p:nvGraphicFramePr>
          <p:cNvPr id="49" name="Tabela 48">
            <a:extLst>
              <a:ext uri="{FF2B5EF4-FFF2-40B4-BE49-F238E27FC236}">
                <a16:creationId xmlns:a16="http://schemas.microsoft.com/office/drawing/2014/main" id="{3BB5F111-939D-4F68-BA0B-02E092308CC8}"/>
              </a:ext>
            </a:extLst>
          </p:cNvPr>
          <p:cNvGraphicFramePr>
            <a:graphicFrameLocks noGrp="1"/>
          </p:cNvGraphicFramePr>
          <p:nvPr/>
        </p:nvGraphicFramePr>
        <p:xfrm>
          <a:off x="4365985" y="4535304"/>
          <a:ext cx="4737465" cy="1066880"/>
        </p:xfrm>
        <a:graphic>
          <a:graphicData uri="http://schemas.openxmlformats.org/drawingml/2006/table">
            <a:tbl>
              <a:tblPr firstRow="1" bandRow="1">
                <a:tableStyleId>{5C22544A-7EE6-4342-B048-85BDC9FD1C3A}</a:tableStyleId>
              </a:tblPr>
              <a:tblGrid>
                <a:gridCol w="947493">
                  <a:extLst>
                    <a:ext uri="{9D8B030D-6E8A-4147-A177-3AD203B41FA5}">
                      <a16:colId xmlns:a16="http://schemas.microsoft.com/office/drawing/2014/main" val="1048003616"/>
                    </a:ext>
                  </a:extLst>
                </a:gridCol>
                <a:gridCol w="947493">
                  <a:extLst>
                    <a:ext uri="{9D8B030D-6E8A-4147-A177-3AD203B41FA5}">
                      <a16:colId xmlns:a16="http://schemas.microsoft.com/office/drawing/2014/main" val="1664568185"/>
                    </a:ext>
                  </a:extLst>
                </a:gridCol>
                <a:gridCol w="947493">
                  <a:extLst>
                    <a:ext uri="{9D8B030D-6E8A-4147-A177-3AD203B41FA5}">
                      <a16:colId xmlns:a16="http://schemas.microsoft.com/office/drawing/2014/main" val="1390387930"/>
                    </a:ext>
                  </a:extLst>
                </a:gridCol>
                <a:gridCol w="947493">
                  <a:extLst>
                    <a:ext uri="{9D8B030D-6E8A-4147-A177-3AD203B41FA5}">
                      <a16:colId xmlns:a16="http://schemas.microsoft.com/office/drawing/2014/main" val="745068828"/>
                    </a:ext>
                  </a:extLst>
                </a:gridCol>
                <a:gridCol w="947493">
                  <a:extLst>
                    <a:ext uri="{9D8B030D-6E8A-4147-A177-3AD203B41FA5}">
                      <a16:colId xmlns:a16="http://schemas.microsoft.com/office/drawing/2014/main" val="2532700217"/>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38,9%</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24,2%</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16,5%</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11,6%</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wieś</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do 50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50-200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200-500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pow. 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pic>
        <p:nvPicPr>
          <p:cNvPr id="50" name="Grafika 49" descr="Miejsce zamieszkania respondentów&#10;&#10;Grafika przedstawiająca odsetek respondentów zamieszkujących w małych miastach do 50 tys. mieszkańców: 24,2%">
            <a:extLst>
              <a:ext uri="{FF2B5EF4-FFF2-40B4-BE49-F238E27FC236}">
                <a16:creationId xmlns:a16="http://schemas.microsoft.com/office/drawing/2014/main" id="{5E48D2A0-4319-4B86-ACD2-A85D2403CD8E}"/>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341649" y="3929156"/>
            <a:ext cx="540000" cy="540000"/>
          </a:xfrm>
          <a:prstGeom prst="rect">
            <a:avLst/>
          </a:prstGeom>
        </p:spPr>
      </p:pic>
      <p:grpSp>
        <p:nvGrpSpPr>
          <p:cNvPr id="51" name="Grupa 50" descr="Miejsce zamieszkania respondentów&#10;&#10;Grafika przedstawiająca odsetek respondentów zamieszkujących w miastach 50-200 tys. mieszkańców: 16,5%">
            <a:extLst>
              <a:ext uri="{FF2B5EF4-FFF2-40B4-BE49-F238E27FC236}">
                <a16:creationId xmlns:a16="http://schemas.microsoft.com/office/drawing/2014/main" id="{4CA96E0C-4ECE-4CEC-90FF-3B459F4BA92E}"/>
              </a:ext>
            </a:extLst>
          </p:cNvPr>
          <p:cNvGrpSpPr/>
          <p:nvPr/>
        </p:nvGrpSpPr>
        <p:grpSpPr>
          <a:xfrm>
            <a:off x="6046790" y="3939587"/>
            <a:ext cx="954207" cy="540000"/>
            <a:chOff x="6244525" y="4205629"/>
            <a:chExt cx="954207" cy="540000"/>
          </a:xfrm>
        </p:grpSpPr>
        <p:pic>
          <p:nvPicPr>
            <p:cNvPr id="52" name="Grafika 51" descr="Dom">
              <a:extLst>
                <a:ext uri="{FF2B5EF4-FFF2-40B4-BE49-F238E27FC236}">
                  <a16:creationId xmlns:a16="http://schemas.microsoft.com/office/drawing/2014/main" id="{C4F8E9E8-43CB-4798-B914-BA3E1F532D8E}"/>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244525" y="4205629"/>
              <a:ext cx="540000" cy="540000"/>
            </a:xfrm>
            <a:prstGeom prst="rect">
              <a:avLst/>
            </a:prstGeom>
          </p:spPr>
        </p:pic>
        <p:pic>
          <p:nvPicPr>
            <p:cNvPr id="53" name="Grafika 52" descr="Dom">
              <a:extLst>
                <a:ext uri="{FF2B5EF4-FFF2-40B4-BE49-F238E27FC236}">
                  <a16:creationId xmlns:a16="http://schemas.microsoft.com/office/drawing/2014/main" id="{CDAF6728-788C-4BE3-8B72-3AC9545546A6}"/>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658732" y="4205629"/>
              <a:ext cx="540000" cy="540000"/>
            </a:xfrm>
            <a:prstGeom prst="rect">
              <a:avLst/>
            </a:prstGeom>
          </p:spPr>
        </p:pic>
      </p:grpSp>
    </p:spTree>
    <p:extLst>
      <p:ext uri="{BB962C8B-B14F-4D97-AF65-F5344CB8AC3E}">
        <p14:creationId xmlns:p14="http://schemas.microsoft.com/office/powerpoint/2010/main" val="363122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41ADA73F-6310-425B-93E5-A6F62FCCE679}"/>
              </a:ext>
            </a:extLst>
          </p:cNvPr>
          <p:cNvSpPr>
            <a:spLocks noGrp="1"/>
          </p:cNvSpPr>
          <p:nvPr>
            <p:ph type="sldNum" sz="quarter" idx="12"/>
          </p:nvPr>
        </p:nvSpPr>
        <p:spPr>
          <a:xfrm>
            <a:off x="6809930" y="6356350"/>
            <a:ext cx="2057400" cy="365125"/>
          </a:xfrm>
        </p:spPr>
        <p:txBody>
          <a:bodyPr/>
          <a:lstStyle/>
          <a:p>
            <a:fld id="{63495140-8AF3-44B3-8E8F-973C040A3C95}" type="slidenum">
              <a:rPr lang="pl-PL" smtClean="0"/>
              <a:pPr/>
              <a:t>9</a:t>
            </a:fld>
            <a:endParaRPr lang="pl-PL" dirty="0"/>
          </a:p>
        </p:txBody>
      </p:sp>
      <p:grpSp>
        <p:nvGrpSpPr>
          <p:cNvPr id="4" name="Grupa 3" descr="Odsetek respondentów w podziale na województwa&#10;&#10;Grafika przedstawiająca rozkład respondentów na poszczególne województwa: mazowieckie 13,9%, śląskie 11,9%, wielkopolskie 8,9%, małopolskie 8,7%, łódzkie 6,5%, dolnośląskie 7,6%, pomorskie 5,9%, lubelskie 5,6%, kujawsko-pomorskie 5,4%, podkarpackie 5,6%, zachodniopomorskie 4,6%, warmińsko-mazurskie 3,6%, lubuskie 2,7%, podlaskie 3,2%, opolskie 2,7%, świętokrzyskie 3,3%.">
            <a:extLst>
              <a:ext uri="{FF2B5EF4-FFF2-40B4-BE49-F238E27FC236}">
                <a16:creationId xmlns:a16="http://schemas.microsoft.com/office/drawing/2014/main" id="{2DC35ACA-2E1B-4E4B-960B-11CB8998C81D}"/>
              </a:ext>
            </a:extLst>
          </p:cNvPr>
          <p:cNvGrpSpPr/>
          <p:nvPr/>
        </p:nvGrpSpPr>
        <p:grpSpPr>
          <a:xfrm>
            <a:off x="338708" y="1146596"/>
            <a:ext cx="4297078" cy="3992122"/>
            <a:chOff x="881063" y="0"/>
            <a:chExt cx="7381876" cy="6858000"/>
          </a:xfrm>
          <a:solidFill>
            <a:srgbClr val="D9D9D9"/>
          </a:solid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sp>
        <p:nvSpPr>
          <p:cNvPr id="26" name="Prostokąt: zaokrąglone rogi 25">
            <a:extLst>
              <a:ext uri="{FF2B5EF4-FFF2-40B4-BE49-F238E27FC236}">
                <a16:creationId xmlns:a16="http://schemas.microsoft.com/office/drawing/2014/main" id="{9191412C-0C1F-4F77-80C8-54D95145B116}"/>
              </a:ext>
            </a:extLst>
          </p:cNvPr>
          <p:cNvSpPr/>
          <p:nvPr/>
        </p:nvSpPr>
        <p:spPr>
          <a:xfrm>
            <a:off x="1718500" y="1496473"/>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5,9</a:t>
            </a:r>
          </a:p>
        </p:txBody>
      </p:sp>
      <p:sp>
        <p:nvSpPr>
          <p:cNvPr id="27" name="Prostokąt: zaokrąglone rogi 26">
            <a:extLst>
              <a:ext uri="{FF2B5EF4-FFF2-40B4-BE49-F238E27FC236}">
                <a16:creationId xmlns:a16="http://schemas.microsoft.com/office/drawing/2014/main" id="{4D5EEF01-CB70-4987-8DC2-8689485265C2}"/>
              </a:ext>
            </a:extLst>
          </p:cNvPr>
          <p:cNvSpPr/>
          <p:nvPr/>
        </p:nvSpPr>
        <p:spPr>
          <a:xfrm>
            <a:off x="2933166" y="163699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3,6</a:t>
            </a:r>
          </a:p>
        </p:txBody>
      </p:sp>
      <p:sp>
        <p:nvSpPr>
          <p:cNvPr id="28" name="Prostokąt: zaokrąglone rogi 27">
            <a:extLst>
              <a:ext uri="{FF2B5EF4-FFF2-40B4-BE49-F238E27FC236}">
                <a16:creationId xmlns:a16="http://schemas.microsoft.com/office/drawing/2014/main" id="{3BCC6285-CBCE-429C-93E9-F6F5FDEEAC15}"/>
              </a:ext>
            </a:extLst>
          </p:cNvPr>
          <p:cNvSpPr/>
          <p:nvPr/>
        </p:nvSpPr>
        <p:spPr>
          <a:xfrm>
            <a:off x="693602" y="175128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4,6</a:t>
            </a:r>
          </a:p>
        </p:txBody>
      </p:sp>
      <p:sp>
        <p:nvSpPr>
          <p:cNvPr id="29" name="Prostokąt: zaokrąglone rogi 28">
            <a:extLst>
              <a:ext uri="{FF2B5EF4-FFF2-40B4-BE49-F238E27FC236}">
                <a16:creationId xmlns:a16="http://schemas.microsoft.com/office/drawing/2014/main" id="{D77000A6-52B2-4297-AAAF-48828C481643}"/>
              </a:ext>
            </a:extLst>
          </p:cNvPr>
          <p:cNvSpPr/>
          <p:nvPr/>
        </p:nvSpPr>
        <p:spPr>
          <a:xfrm>
            <a:off x="1914453" y="224332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5,4</a:t>
            </a:r>
          </a:p>
        </p:txBody>
      </p:sp>
      <p:sp>
        <p:nvSpPr>
          <p:cNvPr id="30" name="Prostokąt: zaokrąglone rogi 29">
            <a:extLst>
              <a:ext uri="{FF2B5EF4-FFF2-40B4-BE49-F238E27FC236}">
                <a16:creationId xmlns:a16="http://schemas.microsoft.com/office/drawing/2014/main" id="{EECCBD3C-6438-4C6B-8F3F-6BF68940870D}"/>
              </a:ext>
            </a:extLst>
          </p:cNvPr>
          <p:cNvSpPr/>
          <p:nvPr/>
        </p:nvSpPr>
        <p:spPr>
          <a:xfrm>
            <a:off x="1424510" y="2845563"/>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8,9</a:t>
            </a:r>
          </a:p>
        </p:txBody>
      </p:sp>
      <p:sp>
        <p:nvSpPr>
          <p:cNvPr id="31" name="Prostokąt: zaokrąglone rogi 30">
            <a:extLst>
              <a:ext uri="{FF2B5EF4-FFF2-40B4-BE49-F238E27FC236}">
                <a16:creationId xmlns:a16="http://schemas.microsoft.com/office/drawing/2014/main" id="{69A71C34-E25D-4926-82FD-80C6E1A26B14}"/>
              </a:ext>
            </a:extLst>
          </p:cNvPr>
          <p:cNvSpPr/>
          <p:nvPr/>
        </p:nvSpPr>
        <p:spPr>
          <a:xfrm>
            <a:off x="3785951" y="2114961"/>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3,2</a:t>
            </a:r>
          </a:p>
        </p:txBody>
      </p:sp>
      <p:sp>
        <p:nvSpPr>
          <p:cNvPr id="32" name="Prostokąt: zaokrąglone rogi 31">
            <a:extLst>
              <a:ext uri="{FF2B5EF4-FFF2-40B4-BE49-F238E27FC236}">
                <a16:creationId xmlns:a16="http://schemas.microsoft.com/office/drawing/2014/main" id="{DAA4693D-6E0C-435A-8405-1192CBF38288}"/>
              </a:ext>
            </a:extLst>
          </p:cNvPr>
          <p:cNvSpPr/>
          <p:nvPr/>
        </p:nvSpPr>
        <p:spPr>
          <a:xfrm>
            <a:off x="3844792" y="349075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3" name="Prostokąt: zaokrąglone rogi 32">
            <a:extLst>
              <a:ext uri="{FF2B5EF4-FFF2-40B4-BE49-F238E27FC236}">
                <a16:creationId xmlns:a16="http://schemas.microsoft.com/office/drawing/2014/main" id="{4292206C-070F-4D83-8F62-38E76794829B}"/>
              </a:ext>
            </a:extLst>
          </p:cNvPr>
          <p:cNvSpPr/>
          <p:nvPr/>
        </p:nvSpPr>
        <p:spPr>
          <a:xfrm>
            <a:off x="3561055" y="438974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4" name="Prostokąt: zaokrąglone rogi 33">
            <a:extLst>
              <a:ext uri="{FF2B5EF4-FFF2-40B4-BE49-F238E27FC236}">
                <a16:creationId xmlns:a16="http://schemas.microsoft.com/office/drawing/2014/main" id="{E4E0BFB1-5935-49BC-AAB1-4D5DA1570DDD}"/>
              </a:ext>
            </a:extLst>
          </p:cNvPr>
          <p:cNvSpPr/>
          <p:nvPr/>
        </p:nvSpPr>
        <p:spPr>
          <a:xfrm>
            <a:off x="3001049" y="2726979"/>
            <a:ext cx="648000" cy="236266"/>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13,8</a:t>
            </a:r>
          </a:p>
        </p:txBody>
      </p:sp>
      <p:sp>
        <p:nvSpPr>
          <p:cNvPr id="35" name="Prostokąt: zaokrąglone rogi 34">
            <a:extLst>
              <a:ext uri="{FF2B5EF4-FFF2-40B4-BE49-F238E27FC236}">
                <a16:creationId xmlns:a16="http://schemas.microsoft.com/office/drawing/2014/main" id="{96B014D7-657E-4488-878C-9B19C7D8748D}"/>
              </a:ext>
            </a:extLst>
          </p:cNvPr>
          <p:cNvSpPr/>
          <p:nvPr/>
        </p:nvSpPr>
        <p:spPr>
          <a:xfrm>
            <a:off x="2322796" y="3278918"/>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6,5</a:t>
            </a:r>
          </a:p>
        </p:txBody>
      </p:sp>
      <p:sp>
        <p:nvSpPr>
          <p:cNvPr id="36" name="Prostokąt: zaokrąglone rogi 35">
            <a:extLst>
              <a:ext uri="{FF2B5EF4-FFF2-40B4-BE49-F238E27FC236}">
                <a16:creationId xmlns:a16="http://schemas.microsoft.com/office/drawing/2014/main" id="{9BEE00BF-B454-4897-A9B1-9F034A198E1C}"/>
              </a:ext>
            </a:extLst>
          </p:cNvPr>
          <p:cNvSpPr/>
          <p:nvPr/>
        </p:nvSpPr>
        <p:spPr>
          <a:xfrm>
            <a:off x="1012321" y="3560679"/>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7,6</a:t>
            </a:r>
          </a:p>
        </p:txBody>
      </p:sp>
      <p:sp>
        <p:nvSpPr>
          <p:cNvPr id="37" name="Prostokąt: zaokrąglone rogi 36">
            <a:extLst>
              <a:ext uri="{FF2B5EF4-FFF2-40B4-BE49-F238E27FC236}">
                <a16:creationId xmlns:a16="http://schemas.microsoft.com/office/drawing/2014/main" id="{1EE7AA8B-F8B3-4A69-A98E-F0CB01C52758}"/>
              </a:ext>
            </a:extLst>
          </p:cNvPr>
          <p:cNvSpPr/>
          <p:nvPr/>
        </p:nvSpPr>
        <p:spPr>
          <a:xfrm>
            <a:off x="488542" y="277456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8" name="Prostokąt: zaokrąglone rogi 37">
            <a:extLst>
              <a:ext uri="{FF2B5EF4-FFF2-40B4-BE49-F238E27FC236}">
                <a16:creationId xmlns:a16="http://schemas.microsoft.com/office/drawing/2014/main" id="{DB5B553A-C4E4-4084-A97B-B8169D684D6B}"/>
              </a:ext>
            </a:extLst>
          </p:cNvPr>
          <p:cNvSpPr/>
          <p:nvPr/>
        </p:nvSpPr>
        <p:spPr>
          <a:xfrm>
            <a:off x="1624445" y="3949316"/>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9" name="Prostokąt: zaokrąglone rogi 38">
            <a:extLst>
              <a:ext uri="{FF2B5EF4-FFF2-40B4-BE49-F238E27FC236}">
                <a16:creationId xmlns:a16="http://schemas.microsoft.com/office/drawing/2014/main" id="{D3F839D7-30A2-4D20-8D6D-DB6219C33F6A}"/>
              </a:ext>
            </a:extLst>
          </p:cNvPr>
          <p:cNvSpPr/>
          <p:nvPr/>
        </p:nvSpPr>
        <p:spPr>
          <a:xfrm>
            <a:off x="2944295" y="3848535"/>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3,3</a:t>
            </a:r>
          </a:p>
        </p:txBody>
      </p:sp>
      <p:sp>
        <p:nvSpPr>
          <p:cNvPr id="40" name="Prostokąt: zaokrąglone rogi 39">
            <a:extLst>
              <a:ext uri="{FF2B5EF4-FFF2-40B4-BE49-F238E27FC236}">
                <a16:creationId xmlns:a16="http://schemas.microsoft.com/office/drawing/2014/main" id="{4055F8B9-FAB4-4842-B45F-D462485DDF5D}"/>
              </a:ext>
            </a:extLst>
          </p:cNvPr>
          <p:cNvSpPr/>
          <p:nvPr/>
        </p:nvSpPr>
        <p:spPr>
          <a:xfrm>
            <a:off x="2779996" y="4534354"/>
            <a:ext cx="540000" cy="237168"/>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8,7</a:t>
            </a:r>
          </a:p>
        </p:txBody>
      </p:sp>
      <p:sp>
        <p:nvSpPr>
          <p:cNvPr id="41" name="Prostokąt: zaokrąglone rogi 40">
            <a:extLst>
              <a:ext uri="{FF2B5EF4-FFF2-40B4-BE49-F238E27FC236}">
                <a16:creationId xmlns:a16="http://schemas.microsoft.com/office/drawing/2014/main" id="{39ACC717-D1EF-44F0-B54E-3530F64A5DBA}"/>
              </a:ext>
            </a:extLst>
          </p:cNvPr>
          <p:cNvSpPr/>
          <p:nvPr/>
        </p:nvSpPr>
        <p:spPr>
          <a:xfrm>
            <a:off x="2015528" y="4343972"/>
            <a:ext cx="540000" cy="236520"/>
          </a:xfrm>
          <a:prstGeom prst="roundRect">
            <a:avLst/>
          </a:prstGeom>
          <a:solidFill>
            <a:srgbClr val="FFE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11,9</a:t>
            </a:r>
          </a:p>
        </p:txBody>
      </p:sp>
      <p:grpSp>
        <p:nvGrpSpPr>
          <p:cNvPr id="42" name="Grupa 41">
            <a:extLst>
              <a:ext uri="{FF2B5EF4-FFF2-40B4-BE49-F238E27FC236}">
                <a16:creationId xmlns:a16="http://schemas.microsoft.com/office/drawing/2014/main" id="{127BB972-97FA-4851-83BD-38CEE4C85493}"/>
              </a:ext>
            </a:extLst>
          </p:cNvPr>
          <p:cNvGrpSpPr/>
          <p:nvPr/>
        </p:nvGrpSpPr>
        <p:grpSpPr>
          <a:xfrm>
            <a:off x="216731" y="573162"/>
            <a:ext cx="1906571" cy="1275046"/>
            <a:chOff x="380499" y="1021917"/>
            <a:chExt cx="1906571" cy="1275046"/>
          </a:xfrm>
        </p:grpSpPr>
        <p:sp>
          <p:nvSpPr>
            <p:cNvPr id="43" name="pole tekstowe 42">
              <a:extLst>
                <a:ext uri="{FF2B5EF4-FFF2-40B4-BE49-F238E27FC236}">
                  <a16:creationId xmlns:a16="http://schemas.microsoft.com/office/drawing/2014/main" id="{518363C5-7404-42F2-8F39-F09C16347AF4}"/>
                </a:ext>
              </a:extLst>
            </p:cNvPr>
            <p:cNvSpPr txBox="1"/>
            <p:nvPr/>
          </p:nvSpPr>
          <p:spPr>
            <a:xfrm>
              <a:off x="615422" y="1021917"/>
              <a:ext cx="167164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WOJEWÓDZTWO</a:t>
              </a:r>
            </a:p>
          </p:txBody>
        </p:sp>
        <p:cxnSp>
          <p:nvCxnSpPr>
            <p:cNvPr id="44" name="Łącznik: łamany 43">
              <a:extLst>
                <a:ext uri="{FF2B5EF4-FFF2-40B4-BE49-F238E27FC236}">
                  <a16:creationId xmlns:a16="http://schemas.microsoft.com/office/drawing/2014/main" id="{58E1EB2D-F5A1-4F81-ABDC-3E085DE850A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5" name="Grafika 24" descr="Róża wiatrów">
            <a:extLst>
              <a:ext uri="{FF2B5EF4-FFF2-40B4-BE49-F238E27FC236}">
                <a16:creationId xmlns:a16="http://schemas.microsoft.com/office/drawing/2014/main" id="{683B695B-AAC2-44F4-9241-D75C74DAD4B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81600" y="515682"/>
            <a:ext cx="450000" cy="450000"/>
          </a:xfrm>
          <a:prstGeom prst="rect">
            <a:avLst/>
          </a:prstGeom>
        </p:spPr>
      </p:pic>
      <p:sp>
        <p:nvSpPr>
          <p:cNvPr id="45" name="pole tekstowe 44">
            <a:extLst>
              <a:ext uri="{FF2B5EF4-FFF2-40B4-BE49-F238E27FC236}">
                <a16:creationId xmlns:a16="http://schemas.microsoft.com/office/drawing/2014/main" id="{48B85431-3F36-4958-83E9-426ADE061556}"/>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46" name="Grupa 45">
            <a:extLst>
              <a:ext uri="{FF2B5EF4-FFF2-40B4-BE49-F238E27FC236}">
                <a16:creationId xmlns:a16="http://schemas.microsoft.com/office/drawing/2014/main" id="{2F8978DC-3244-4251-BD72-B15F5D4D761D}"/>
              </a:ext>
            </a:extLst>
          </p:cNvPr>
          <p:cNvGrpSpPr/>
          <p:nvPr/>
        </p:nvGrpSpPr>
        <p:grpSpPr>
          <a:xfrm>
            <a:off x="5001730" y="687425"/>
            <a:ext cx="3519140" cy="1275046"/>
            <a:chOff x="380499" y="1021917"/>
            <a:chExt cx="3519140" cy="1275046"/>
          </a:xfrm>
        </p:grpSpPr>
        <p:sp>
          <p:nvSpPr>
            <p:cNvPr id="47" name="pole tekstowe 46">
              <a:extLst>
                <a:ext uri="{FF2B5EF4-FFF2-40B4-BE49-F238E27FC236}">
                  <a16:creationId xmlns:a16="http://schemas.microsoft.com/office/drawing/2014/main" id="{D5DB5B68-FAC7-446F-A229-AE28938312D4}"/>
                </a:ext>
              </a:extLst>
            </p:cNvPr>
            <p:cNvSpPr txBox="1"/>
            <p:nvPr/>
          </p:nvSpPr>
          <p:spPr>
            <a:xfrm>
              <a:off x="615420" y="1021917"/>
              <a:ext cx="3284219" cy="523220"/>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DOCHÓD NA JEDNEGO CZŁONKA RODZINY</a:t>
              </a:r>
            </a:p>
          </p:txBody>
        </p:sp>
        <p:cxnSp>
          <p:nvCxnSpPr>
            <p:cNvPr id="48" name="Łącznik: łamany 47">
              <a:extLst>
                <a:ext uri="{FF2B5EF4-FFF2-40B4-BE49-F238E27FC236}">
                  <a16:creationId xmlns:a16="http://schemas.microsoft.com/office/drawing/2014/main" id="{36AA55D2-C04D-461F-AB91-9EF2FF65255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69" name="Wykres 68" descr="Dochód netto na jednego członka rodziny&#10;&#10;Wykres kołowy przedstawiający dochód na jednego członka rodziny  w gospodarstwie domowym respondenta: do 500 zł (0,3%), 501-1000 (3,7%), 1001-1500 (12,3%), 1501-2000 (21,4%), 2001-2500 (25,4%), 2501-3000 (18,5%), powyżej 3000 (11,2%), nie wiem/trudno powiedzieć (0,9%), odmowa odpowiedzi (6,3%).">
            <a:extLst>
              <a:ext uri="{FF2B5EF4-FFF2-40B4-BE49-F238E27FC236}">
                <a16:creationId xmlns:a16="http://schemas.microsoft.com/office/drawing/2014/main" id="{0763C96C-627A-4D54-8C80-0675653EFD53}"/>
              </a:ext>
            </a:extLst>
          </p:cNvPr>
          <p:cNvGraphicFramePr/>
          <p:nvPr>
            <p:extLst>
              <p:ext uri="{D42A27DB-BD31-4B8C-83A1-F6EECF244321}">
                <p14:modId xmlns:p14="http://schemas.microsoft.com/office/powerpoint/2010/main" val="3633296817"/>
              </p:ext>
            </p:extLst>
          </p:nvPr>
        </p:nvGraphicFramePr>
        <p:xfrm>
          <a:off x="5207280" y="1146596"/>
          <a:ext cx="3202594" cy="4240368"/>
        </p:xfrm>
        <a:graphic>
          <a:graphicData uri="http://schemas.openxmlformats.org/drawingml/2006/chart">
            <c:chart xmlns:c="http://schemas.openxmlformats.org/drawingml/2006/chart" xmlns:r="http://schemas.openxmlformats.org/officeDocument/2006/relationships" r:id="rId4"/>
          </a:graphicData>
        </a:graphic>
      </p:graphicFrame>
      <p:pic>
        <p:nvPicPr>
          <p:cNvPr id="70" name="Grafika 69" descr="Monety">
            <a:extLst>
              <a:ext uri="{FF2B5EF4-FFF2-40B4-BE49-F238E27FC236}">
                <a16:creationId xmlns:a16="http://schemas.microsoft.com/office/drawing/2014/main" id="{B8032B31-30E1-4D55-9BC9-7DFC45F2F18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38836" y="4767345"/>
            <a:ext cx="603472" cy="603472"/>
          </a:xfrm>
          <a:prstGeom prst="rect">
            <a:avLst/>
          </a:prstGeom>
        </p:spPr>
      </p:pic>
    </p:spTree>
    <p:extLst>
      <p:ext uri="{BB962C8B-B14F-4D97-AF65-F5344CB8AC3E}">
        <p14:creationId xmlns:p14="http://schemas.microsoft.com/office/powerpoint/2010/main" val="1808291650"/>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10855</TotalTime>
  <Words>6580</Words>
  <Application>Microsoft Office PowerPoint</Application>
  <PresentationFormat>Pokaz na ekranie (4:3)</PresentationFormat>
  <Paragraphs>801</Paragraphs>
  <Slides>52</Slides>
  <Notes>12</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52</vt:i4>
      </vt:variant>
    </vt:vector>
  </HeadingPairs>
  <TitlesOfParts>
    <vt:vector size="59" baseType="lpstr">
      <vt:lpstr>Arial</vt:lpstr>
      <vt:lpstr>Calibri</vt:lpstr>
      <vt:lpstr>Calibri Light</vt:lpstr>
      <vt:lpstr>Century Gothic</vt:lpstr>
      <vt:lpstr>Tahoma</vt:lpstr>
      <vt:lpstr>Wingdings</vt:lpstr>
      <vt:lpstr>Motyw pakietu Office</vt:lpstr>
      <vt:lpstr>Prezentacja programu PowerPoint</vt:lpstr>
      <vt:lpstr>Prezentacja programu PowerPoint</vt:lpstr>
      <vt:lpstr>Prezentacja programu PowerPoint</vt:lpstr>
      <vt:lpstr>PODSTAWOWE INFORMACJE</vt:lpstr>
      <vt:lpstr>Prezentacja programu PowerPoint</vt:lpstr>
      <vt:lpstr>Prezentacja programu PowerPoint</vt:lpstr>
      <vt:lpstr>CHARAKTERYSTYKA PRÓBY</vt:lpstr>
      <vt:lpstr>Prezentacja programu PowerPoint</vt:lpstr>
      <vt:lpstr>Prezentacja programu PowerPoint</vt:lpstr>
      <vt:lpstr>Prezentacja programu PowerPoint</vt:lpstr>
      <vt:lpstr>WYNIKI BADANIA  JAKOŚĆ POWIETRZA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PODSUMOWANIE JAKOŚĆ POWIETRZA</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Jakość powietrza</dc:title>
  <dc:creator>Danae sp. z o.o.</dc:creator>
  <cp:keywords>powietrze, smog</cp:keywords>
  <cp:lastModifiedBy>beata.klimczak</cp:lastModifiedBy>
  <cp:revision>1182</cp:revision>
  <dcterms:created xsi:type="dcterms:W3CDTF">2018-09-27T13:03:07Z</dcterms:created>
  <dcterms:modified xsi:type="dcterms:W3CDTF">2019-12-19T10:11:55Z</dcterms:modified>
  <cp:category>Raport  graficzny</cp:category>
</cp:coreProperties>
</file>